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56" r:id="rId3"/>
    <p:sldId id="269" r:id="rId4"/>
    <p:sldId id="270" r:id="rId5"/>
    <p:sldId id="271" r:id="rId6"/>
    <p:sldId id="272" r:id="rId7"/>
    <p:sldId id="273" r:id="rId8"/>
    <p:sldId id="275" r:id="rId9"/>
    <p:sldId id="276" r:id="rId10"/>
    <p:sldId id="267" r:id="rId11"/>
    <p:sldId id="268" r:id="rId12"/>
    <p:sldId id="257" r:id="rId13"/>
    <p:sldId id="258" r:id="rId14"/>
    <p:sldId id="259" r:id="rId15"/>
    <p:sldId id="260" r:id="rId16"/>
    <p:sldId id="281" r:id="rId17"/>
    <p:sldId id="283" r:id="rId18"/>
    <p:sldId id="282" r:id="rId19"/>
    <p:sldId id="284" r:id="rId20"/>
    <p:sldId id="261" r:id="rId21"/>
    <p:sldId id="262" r:id="rId22"/>
    <p:sldId id="263" r:id="rId23"/>
    <p:sldId id="266" r:id="rId24"/>
    <p:sldId id="264" r:id="rId25"/>
    <p:sldId id="277" r:id="rId26"/>
    <p:sldId id="265" r:id="rId27"/>
    <p:sldId id="278" r:id="rId28"/>
    <p:sldId id="279" r:id="rId29"/>
    <p:sldId id="280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1CF"/>
    <a:srgbClr val="9AF89E"/>
    <a:srgbClr val="E1BDD8"/>
    <a:srgbClr val="ECF84E"/>
    <a:srgbClr val="BAF46C"/>
    <a:srgbClr val="D9F973"/>
    <a:srgbClr val="760A57"/>
    <a:srgbClr val="572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МОБУ СОШ №38 </a:t>
            </a:r>
            <a:r>
              <a:rPr lang="ru-RU" dirty="0" err="1" smtClean="0"/>
              <a:t>им.Страховой</a:t>
            </a:r>
            <a:r>
              <a:rPr lang="ru-RU" dirty="0" smtClean="0"/>
              <a:t> С.Л.</a:t>
            </a:r>
            <a:br>
              <a:rPr lang="ru-RU" dirty="0" smtClean="0"/>
            </a:br>
            <a:r>
              <a:rPr lang="ru-RU" dirty="0" smtClean="0"/>
              <a:t>П.Г.Т Сириус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518756"/>
            <a:ext cx="8915400" cy="3392465"/>
          </a:xfrm>
        </p:spPr>
        <p:txBody>
          <a:bodyPr/>
          <a:lstStyle/>
          <a:p>
            <a:r>
              <a:rPr lang="en-US" sz="2800" dirty="0">
                <a:solidFill>
                  <a:srgbClr val="00B050"/>
                </a:solidFill>
              </a:rPr>
              <a:t>By </a:t>
            </a:r>
            <a:r>
              <a:rPr lang="en-US" sz="2800" dirty="0" err="1">
                <a:solidFill>
                  <a:srgbClr val="00B050"/>
                </a:solidFill>
              </a:rPr>
              <a:t>Sivtseva</a:t>
            </a:r>
            <a:r>
              <a:rPr lang="en-US" sz="2800" dirty="0">
                <a:solidFill>
                  <a:srgbClr val="00B050"/>
                </a:solidFill>
              </a:rPr>
              <a:t> M.A</a:t>
            </a:r>
            <a:r>
              <a:rPr lang="en-US" sz="2800" dirty="0" smtClean="0">
                <a:solidFill>
                  <a:srgbClr val="00B050"/>
                </a:solidFill>
              </a:rPr>
              <a:t>.</a:t>
            </a:r>
            <a:endParaRPr lang="ru-RU" sz="28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>Презентация к уроку « Описание картин».</a:t>
            </a:r>
            <a:endParaRPr lang="ru-RU" sz="32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5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       </a:t>
            </a:r>
            <a:r>
              <a:rPr lang="en-US" sz="4400" dirty="0" smtClean="0">
                <a:solidFill>
                  <a:srgbClr val="00B0F0"/>
                </a:solidFill>
              </a:rPr>
              <a:t>Making Assumptions</a:t>
            </a:r>
            <a:endParaRPr lang="ru-RU" sz="44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351722"/>
            <a:ext cx="8915400" cy="4977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accent2"/>
                </a:solidFill>
              </a:rPr>
              <a:t>must</a:t>
            </a:r>
            <a:r>
              <a:rPr lang="ru-RU" sz="3600" dirty="0" smtClean="0">
                <a:solidFill>
                  <a:schemeClr val="accent2"/>
                </a:solidFill>
              </a:rPr>
              <a:t>/</a:t>
            </a:r>
            <a:r>
              <a:rPr lang="en-US" sz="3600" dirty="0" smtClean="0">
                <a:solidFill>
                  <a:schemeClr val="accent2"/>
                </a:solidFill>
              </a:rPr>
              <a:t>can’t</a:t>
            </a:r>
            <a:r>
              <a:rPr lang="ru-RU" sz="3600" dirty="0" smtClean="0">
                <a:solidFill>
                  <a:schemeClr val="accent2"/>
                </a:solidFill>
              </a:rPr>
              <a:t>/</a:t>
            </a:r>
            <a:r>
              <a:rPr lang="en-US" sz="3600" dirty="0" smtClean="0">
                <a:solidFill>
                  <a:schemeClr val="accent2"/>
                </a:solidFill>
              </a:rPr>
              <a:t>may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This picture must be very old.</a:t>
            </a:r>
          </a:p>
          <a:p>
            <a:pPr marL="0" indent="0">
              <a:buNone/>
            </a:pPr>
            <a:r>
              <a:rPr lang="en-US" sz="3600" dirty="0" smtClean="0"/>
              <a:t>( I’m sure it’s very old.)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57245C"/>
                </a:solidFill>
              </a:rPr>
              <a:t>It can’t be original.</a:t>
            </a:r>
          </a:p>
          <a:p>
            <a:pPr marL="0" indent="0">
              <a:buNone/>
            </a:pPr>
            <a:r>
              <a:rPr lang="en-US" sz="3600" dirty="0" smtClean="0"/>
              <a:t>(I’m sure it is an original.)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7030A0"/>
                </a:solidFill>
              </a:rPr>
              <a:t>This painting may be expensive</a:t>
            </a:r>
            <a:r>
              <a:rPr lang="en-US" sz="3600" dirty="0" smtClean="0"/>
              <a:t>.(It’s possible)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804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the picture and find the correct word in each sentence.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sz="2400" dirty="0" smtClean="0"/>
              <a:t>The painting </a:t>
            </a:r>
            <a:r>
              <a:rPr lang="en-US" sz="2400" dirty="0" smtClean="0">
                <a:solidFill>
                  <a:schemeClr val="accent2"/>
                </a:solidFill>
              </a:rPr>
              <a:t>may</a:t>
            </a:r>
            <a:r>
              <a:rPr lang="ru-RU" sz="2400" dirty="0" smtClean="0">
                <a:solidFill>
                  <a:schemeClr val="accent2"/>
                </a:solidFill>
              </a:rPr>
              <a:t>/</a:t>
            </a:r>
            <a:r>
              <a:rPr lang="en-US" sz="2400" dirty="0" smtClean="0">
                <a:solidFill>
                  <a:schemeClr val="accent2"/>
                </a:solidFill>
              </a:rPr>
              <a:t>can’t </a:t>
            </a:r>
            <a:r>
              <a:rPr lang="en-US" sz="2400" dirty="0" smtClean="0"/>
              <a:t>be oil.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The painting </a:t>
            </a:r>
            <a:r>
              <a:rPr lang="en-US" sz="2400" dirty="0" smtClean="0">
                <a:solidFill>
                  <a:schemeClr val="accent2"/>
                </a:solidFill>
              </a:rPr>
              <a:t>must</a:t>
            </a:r>
            <a:r>
              <a:rPr lang="ru-RU" sz="2400" dirty="0" smtClean="0">
                <a:solidFill>
                  <a:schemeClr val="accent2"/>
                </a:solidFill>
              </a:rPr>
              <a:t>/ </a:t>
            </a:r>
            <a:r>
              <a:rPr lang="en-US" sz="2400" dirty="0" smtClean="0">
                <a:solidFill>
                  <a:schemeClr val="accent2"/>
                </a:solidFill>
              </a:rPr>
              <a:t>can’t</a:t>
            </a:r>
            <a:r>
              <a:rPr lang="en-US" sz="2400" dirty="0" smtClean="0"/>
              <a:t> be quite old.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The room </a:t>
            </a:r>
            <a:r>
              <a:rPr lang="en-US" sz="2400" dirty="0" smtClean="0">
                <a:solidFill>
                  <a:schemeClr val="accent2"/>
                </a:solidFill>
              </a:rPr>
              <a:t>may</a:t>
            </a:r>
            <a:r>
              <a:rPr lang="ru-RU" sz="2400" dirty="0" smtClean="0">
                <a:solidFill>
                  <a:schemeClr val="accent2"/>
                </a:solidFill>
              </a:rPr>
              <a:t>/</a:t>
            </a:r>
            <a:r>
              <a:rPr lang="en-US" sz="2400" dirty="0" smtClean="0">
                <a:solidFill>
                  <a:schemeClr val="accent2"/>
                </a:solidFill>
              </a:rPr>
              <a:t>must </a:t>
            </a:r>
            <a:r>
              <a:rPr lang="en-US" sz="2400" dirty="0" smtClean="0"/>
              <a:t>be the kitchen.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The woman </a:t>
            </a:r>
            <a:r>
              <a:rPr lang="en-US" sz="2400" dirty="0" smtClean="0">
                <a:solidFill>
                  <a:schemeClr val="accent2"/>
                </a:solidFill>
              </a:rPr>
              <a:t>may</a:t>
            </a:r>
            <a:r>
              <a:rPr lang="ru-RU" sz="2400" dirty="0" smtClean="0">
                <a:solidFill>
                  <a:schemeClr val="accent2"/>
                </a:solidFill>
              </a:rPr>
              <a:t>/</a:t>
            </a:r>
            <a:r>
              <a:rPr lang="en-US" sz="2400" dirty="0" smtClean="0">
                <a:solidFill>
                  <a:schemeClr val="accent2"/>
                </a:solidFill>
              </a:rPr>
              <a:t>must </a:t>
            </a:r>
            <a:r>
              <a:rPr lang="en-US" sz="2400" dirty="0" smtClean="0"/>
              <a:t>be married.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She </a:t>
            </a:r>
            <a:r>
              <a:rPr lang="en-US" sz="2400" dirty="0" smtClean="0">
                <a:solidFill>
                  <a:schemeClr val="accent2"/>
                </a:solidFill>
              </a:rPr>
              <a:t>must</a:t>
            </a:r>
            <a:r>
              <a:rPr lang="ru-RU" sz="2400" dirty="0" smtClean="0">
                <a:solidFill>
                  <a:schemeClr val="accent2"/>
                </a:solidFill>
              </a:rPr>
              <a:t>/</a:t>
            </a:r>
            <a:r>
              <a:rPr lang="en-US" sz="2400" dirty="0" smtClean="0">
                <a:solidFill>
                  <a:schemeClr val="accent2"/>
                </a:solidFill>
              </a:rPr>
              <a:t>can’t </a:t>
            </a:r>
            <a:r>
              <a:rPr lang="en-US" sz="2400" dirty="0" smtClean="0"/>
              <a:t>be rich.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She </a:t>
            </a:r>
            <a:r>
              <a:rPr lang="en-US" sz="2400" dirty="0" smtClean="0">
                <a:solidFill>
                  <a:schemeClr val="accent2"/>
                </a:solidFill>
              </a:rPr>
              <a:t>may</a:t>
            </a:r>
            <a:r>
              <a:rPr lang="ru-RU" sz="2400" dirty="0" smtClean="0">
                <a:solidFill>
                  <a:schemeClr val="accent2"/>
                </a:solidFill>
              </a:rPr>
              <a:t>/</a:t>
            </a:r>
            <a:r>
              <a:rPr lang="en-US" sz="2400" dirty="0" smtClean="0">
                <a:solidFill>
                  <a:schemeClr val="accent2"/>
                </a:solidFill>
              </a:rPr>
              <a:t>must </a:t>
            </a:r>
            <a:r>
              <a:rPr lang="en-US" sz="2400" dirty="0" smtClean="0"/>
              <a:t>be making breakfast.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1" y="1773140"/>
            <a:ext cx="3212326" cy="366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5076"/>
          </a:xfrm>
        </p:spPr>
        <p:txBody>
          <a:bodyPr/>
          <a:lstStyle/>
          <a:p>
            <a:r>
              <a:rPr lang="en-US" dirty="0" smtClean="0"/>
              <a:t>Study skills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4" y="1439186"/>
            <a:ext cx="8911687" cy="4472036"/>
          </a:xfrm>
        </p:spPr>
        <p:txBody>
          <a:bodyPr>
            <a:normAutofit/>
          </a:bodyPr>
          <a:lstStyle/>
          <a:p>
            <a:pPr fontAlgn="base"/>
            <a:r>
              <a:rPr lang="en-US" sz="3200" b="1" dirty="0">
                <a:solidFill>
                  <a:srgbClr val="0070C0"/>
                </a:solidFill>
                <a:latin typeface="Open Sans"/>
              </a:rPr>
              <a:t>Describe a painting according to the plan:</a:t>
            </a:r>
          </a:p>
          <a:p>
            <a:pPr fontAlgn="base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  <a:latin typeface="inherit"/>
              </a:rPr>
              <a:t>the subject of a painting (what is depicted in it)</a:t>
            </a:r>
          </a:p>
          <a:p>
            <a:pPr fontAlgn="base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  <a:latin typeface="inherit"/>
              </a:rPr>
              <a:t>the composition (how space is arranged) and the </a:t>
            </a:r>
            <a:r>
              <a:rPr lang="en-US" sz="3200" dirty="0" err="1">
                <a:solidFill>
                  <a:srgbClr val="FF0000"/>
                </a:solidFill>
                <a:latin typeface="inherit"/>
              </a:rPr>
              <a:t>colours</a:t>
            </a:r>
            <a:endParaRPr lang="en-US" sz="3200" dirty="0">
              <a:solidFill>
                <a:srgbClr val="FF0000"/>
              </a:solidFill>
              <a:latin typeface="inherit"/>
            </a:endParaRPr>
          </a:p>
          <a:p>
            <a:pPr fontAlgn="base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  <a:latin typeface="inherit"/>
              </a:rPr>
              <a:t>the details</a:t>
            </a:r>
          </a:p>
          <a:p>
            <a:pPr fontAlgn="base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  <a:latin typeface="inherit"/>
              </a:rPr>
              <a:t>the impression made by the picture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738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82880"/>
            <a:ext cx="8911687" cy="850790"/>
          </a:xfrm>
        </p:spPr>
        <p:txBody>
          <a:bodyPr>
            <a:normAutofit fontScale="90000"/>
          </a:bodyPr>
          <a:lstStyle/>
          <a:p>
            <a:pPr marL="342900" lvl="0" indent="-342900" fontAlgn="base">
              <a:spcBef>
                <a:spcPts val="1000"/>
              </a:spcBef>
            </a:pPr>
            <a:r>
              <a:rPr lang="en-US" sz="1800" dirty="0" smtClean="0">
                <a:solidFill>
                  <a:srgbClr val="46433A"/>
                </a:solidFill>
                <a:latin typeface="Open Sans"/>
                <a:ea typeface="+mn-ea"/>
                <a:cs typeface="+mn-cs"/>
              </a:rPr>
              <a:t/>
            </a:r>
            <a:br>
              <a:rPr lang="en-US" sz="1800" dirty="0" smtClean="0">
                <a:solidFill>
                  <a:srgbClr val="46433A"/>
                </a:solidFill>
                <a:latin typeface="Open Sans"/>
                <a:ea typeface="+mn-ea"/>
                <a:cs typeface="+mn-cs"/>
              </a:rPr>
            </a:br>
            <a:r>
              <a:rPr lang="en-US" sz="2700" dirty="0" smtClean="0">
                <a:solidFill>
                  <a:srgbClr val="0070C0"/>
                </a:solidFill>
                <a:latin typeface="Open Sans"/>
                <a:ea typeface="+mn-ea"/>
                <a:cs typeface="+mn-cs"/>
              </a:rPr>
              <a:t>Give </a:t>
            </a:r>
            <a:r>
              <a:rPr lang="en-US" sz="2700" dirty="0">
                <a:solidFill>
                  <a:srgbClr val="0070C0"/>
                </a:solidFill>
                <a:latin typeface="Open Sans"/>
                <a:ea typeface="+mn-ea"/>
                <a:cs typeface="+mn-cs"/>
              </a:rPr>
              <a:t>your opinion about the painting.  Use adjectives:</a:t>
            </a:r>
            <a:br>
              <a:rPr lang="en-US" sz="2700" dirty="0">
                <a:solidFill>
                  <a:srgbClr val="0070C0"/>
                </a:solidFill>
                <a:latin typeface="Open Sans"/>
                <a:ea typeface="+mn-ea"/>
                <a:cs typeface="+mn-cs"/>
              </a:rPr>
            </a:b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137037"/>
            <a:ext cx="8915400" cy="4774185"/>
          </a:xfrm>
        </p:spPr>
        <p:txBody>
          <a:bodyPr>
            <a:normAutofit lnSpcReduction="10000"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inherit"/>
              </a:rPr>
              <a:t>lifelike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= true to life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dreamlike = work of imagination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confusing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inherit"/>
              </a:rPr>
              <a:t>colourful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romantic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lyrical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powerful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outstanding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heart-breaking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impressive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5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11709"/>
          </a:xfrm>
        </p:spPr>
        <p:txBody>
          <a:bodyPr>
            <a:noAutofit/>
          </a:bodyPr>
          <a:lstStyle/>
          <a:p>
            <a:pPr marL="342900" lvl="0" indent="-342900" fontAlgn="base">
              <a:spcBef>
                <a:spcPts val="1000"/>
              </a:spcBef>
            </a:pPr>
            <a:r>
              <a:rPr lang="en-US" sz="3200" dirty="0">
                <a:solidFill>
                  <a:srgbClr val="46433A"/>
                </a:solidFill>
                <a:latin typeface="Open Sans"/>
                <a:ea typeface="+mn-ea"/>
                <a:cs typeface="+mn-cs"/>
              </a:rPr>
              <a:t>Try to describe what you can see in general</a:t>
            </a:r>
            <a:br>
              <a:rPr lang="en-US" sz="3200" dirty="0">
                <a:solidFill>
                  <a:srgbClr val="46433A"/>
                </a:solidFill>
                <a:latin typeface="Open Sans"/>
                <a:ea typeface="+mn-ea"/>
                <a:cs typeface="+mn-cs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534602"/>
            <a:ext cx="8915400" cy="4376620"/>
          </a:xfrm>
        </p:spPr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6433A"/>
                </a:solidFill>
                <a:latin typeface="inherit"/>
              </a:rPr>
              <a:t>In </a:t>
            </a:r>
            <a:r>
              <a:rPr lang="en-US" sz="3200" dirty="0">
                <a:solidFill>
                  <a:srgbClr val="46433A"/>
                </a:solidFill>
                <a:latin typeface="inherit"/>
              </a:rPr>
              <a:t>the </a:t>
            </a:r>
            <a:r>
              <a:rPr lang="en-US" sz="3200" dirty="0" err="1">
                <a:solidFill>
                  <a:srgbClr val="46433A"/>
                </a:solidFill>
                <a:latin typeface="inherit"/>
              </a:rPr>
              <a:t>centre</a:t>
            </a:r>
            <a:r>
              <a:rPr lang="en-US" sz="3200" dirty="0">
                <a:solidFill>
                  <a:srgbClr val="46433A"/>
                </a:solidFill>
                <a:latin typeface="inherit"/>
              </a:rPr>
              <a:t>/middle of the painting we can see a ….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6433A"/>
                </a:solidFill>
                <a:latin typeface="inherit"/>
              </a:rPr>
              <a:t>In the foreground there is a….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6433A"/>
                </a:solidFill>
                <a:latin typeface="inherit"/>
              </a:rPr>
              <a:t>In the background there are….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6433A"/>
                </a:solidFill>
                <a:latin typeface="inherit"/>
              </a:rPr>
              <a:t>In the far distance we can make out the outline of a…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6433A"/>
                </a:solidFill>
                <a:latin typeface="inherit"/>
              </a:rPr>
              <a:t>On the left/ right stands/ sits…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585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57448"/>
            <a:ext cx="8911687" cy="847898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</a:rPr>
              <a:t>C</a:t>
            </a:r>
            <a:r>
              <a:rPr lang="en-US" sz="4800" dirty="0" err="1" smtClean="0">
                <a:solidFill>
                  <a:srgbClr val="00B0F0"/>
                </a:solidFill>
              </a:rPr>
              <a:t>o</a:t>
            </a:r>
            <a:r>
              <a:rPr lang="en-US" sz="4800" dirty="0" err="1" smtClean="0">
                <a:solidFill>
                  <a:srgbClr val="7030A0"/>
                </a:solidFill>
              </a:rPr>
              <a:t>l</a:t>
            </a:r>
            <a:r>
              <a:rPr lang="en-US" sz="4800" dirty="0" err="1" smtClean="0">
                <a:solidFill>
                  <a:srgbClr val="00B050"/>
                </a:solidFill>
              </a:rPr>
              <a:t>ou</a:t>
            </a:r>
            <a:r>
              <a:rPr lang="en-US" sz="4800" dirty="0" err="1" smtClean="0">
                <a:solidFill>
                  <a:srgbClr val="FFC000"/>
                </a:solidFill>
              </a:rPr>
              <a:t>r</a:t>
            </a:r>
            <a:r>
              <a:rPr lang="en-US" sz="4800" dirty="0" err="1" smtClean="0">
                <a:solidFill>
                  <a:srgbClr val="F151CF"/>
                </a:solidFill>
              </a:rPr>
              <a:t>s</a:t>
            </a:r>
            <a:r>
              <a:rPr lang="en-US" sz="4800" dirty="0" smtClean="0"/>
              <a:t>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264257"/>
            <a:ext cx="8915400" cy="5078354"/>
          </a:xfrm>
        </p:spPr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C000"/>
                </a:solidFill>
                <a:latin typeface="inherit"/>
              </a:rPr>
              <a:t>w</a:t>
            </a:r>
            <a:r>
              <a:rPr lang="en-US" sz="3600" dirty="0" smtClean="0">
                <a:solidFill>
                  <a:srgbClr val="FFC000"/>
                </a:solidFill>
                <a:latin typeface="inherit"/>
              </a:rPr>
              <a:t>arm</a:t>
            </a:r>
            <a:r>
              <a:rPr lang="en-US" sz="3600" dirty="0" smtClean="0">
                <a:solidFill>
                  <a:srgbClr val="00B050"/>
                </a:solidFill>
                <a:latin typeface="inherit"/>
              </a:rPr>
              <a:t> </a:t>
            </a:r>
            <a:r>
              <a:rPr lang="en-US" sz="3600" dirty="0" smtClean="0">
                <a:solidFill>
                  <a:srgbClr val="46433A"/>
                </a:solidFill>
                <a:latin typeface="inherit"/>
              </a:rPr>
              <a:t>/ </a:t>
            </a:r>
            <a:r>
              <a:rPr lang="en-US" sz="3600" dirty="0" smtClean="0">
                <a:solidFill>
                  <a:srgbClr val="00B0F0"/>
                </a:solidFill>
                <a:latin typeface="inherit"/>
              </a:rPr>
              <a:t>cold</a:t>
            </a:r>
            <a:r>
              <a:rPr lang="en-US" sz="3600" dirty="0" smtClean="0">
                <a:solidFill>
                  <a:srgbClr val="46433A"/>
                </a:solidFill>
                <a:latin typeface="inherit"/>
              </a:rPr>
              <a:t>, </a:t>
            </a:r>
            <a:r>
              <a:rPr lang="en-US" sz="3600" dirty="0" smtClean="0">
                <a:solidFill>
                  <a:srgbClr val="0070C0"/>
                </a:solidFill>
                <a:latin typeface="inherit"/>
              </a:rPr>
              <a:t>cool </a:t>
            </a:r>
            <a:r>
              <a:rPr lang="en-US" sz="3600" dirty="0" err="1" smtClean="0">
                <a:solidFill>
                  <a:srgbClr val="0070C0"/>
                </a:solidFill>
                <a:latin typeface="inherit"/>
              </a:rPr>
              <a:t>colours</a:t>
            </a:r>
            <a:endParaRPr lang="en-US" sz="3600" dirty="0">
              <a:solidFill>
                <a:srgbClr val="0070C0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7030A0"/>
                </a:solidFill>
                <a:latin typeface="inherit"/>
              </a:rPr>
              <a:t>bold </a:t>
            </a:r>
            <a:r>
              <a:rPr lang="en-US" sz="3600" dirty="0" err="1">
                <a:solidFill>
                  <a:srgbClr val="7030A0"/>
                </a:solidFill>
                <a:latin typeface="inherit"/>
              </a:rPr>
              <a:t>colours</a:t>
            </a:r>
            <a:endParaRPr lang="en-US" sz="3600" dirty="0">
              <a:solidFill>
                <a:srgbClr val="7030A0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oppressive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nherit"/>
              </a:rPr>
              <a:t>colours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B050"/>
                </a:solidFill>
                <a:latin typeface="inherit"/>
              </a:rPr>
              <a:t>bright </a:t>
            </a:r>
            <a:r>
              <a:rPr lang="en-US" sz="3600" dirty="0" err="1">
                <a:solidFill>
                  <a:srgbClr val="00B050"/>
                </a:solidFill>
                <a:latin typeface="inherit"/>
              </a:rPr>
              <a:t>colours</a:t>
            </a:r>
            <a:endParaRPr lang="en-US" sz="3600" dirty="0">
              <a:solidFill>
                <a:srgbClr val="00B050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6433A"/>
                </a:solidFill>
                <a:latin typeface="inherit"/>
              </a:rPr>
              <a:t>deep </a:t>
            </a:r>
            <a:r>
              <a:rPr lang="en-US" sz="3600" dirty="0" err="1">
                <a:solidFill>
                  <a:srgbClr val="46433A"/>
                </a:solidFill>
                <a:latin typeface="inherit"/>
              </a:rPr>
              <a:t>colours</a:t>
            </a:r>
            <a:endParaRPr lang="en-US" sz="3600" dirty="0">
              <a:solidFill>
                <a:srgbClr val="46433A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ECF84E"/>
                </a:solidFill>
                <a:latin typeface="inherit"/>
              </a:rPr>
              <a:t>light </a:t>
            </a:r>
            <a:r>
              <a:rPr lang="en-US" sz="3600" dirty="0" err="1">
                <a:solidFill>
                  <a:srgbClr val="ECF84E"/>
                </a:solidFill>
                <a:latin typeface="inherit"/>
              </a:rPr>
              <a:t>colours</a:t>
            </a:r>
            <a:endParaRPr lang="en-US" sz="3600" dirty="0">
              <a:solidFill>
                <a:srgbClr val="ECF84E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151CF"/>
                </a:solidFill>
                <a:latin typeface="inherit"/>
              </a:rPr>
              <a:t>soft and </a:t>
            </a:r>
            <a:r>
              <a:rPr lang="en-US" sz="3600" dirty="0" smtClean="0">
                <a:solidFill>
                  <a:srgbClr val="F151CF"/>
                </a:solidFill>
                <a:latin typeface="inherit"/>
              </a:rPr>
              <a:t>delicate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46433A"/>
              </a:solidFill>
              <a:latin typeface="inheri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2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806297" cy="1406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10"/>
            <a:ext cx="4435734" cy="428871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6" y="1138843"/>
            <a:ext cx="3997815" cy="38404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15447" y="624110"/>
            <a:ext cx="3845984" cy="514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Bold</a:t>
            </a:r>
            <a:r>
              <a:rPr lang="ru-RU" sz="2800" dirty="0">
                <a:solidFill>
                  <a:schemeClr val="tx1"/>
                </a:solidFill>
              </a:rPr>
              <a:t> /</a:t>
            </a:r>
            <a:r>
              <a:rPr lang="en-US" sz="2800" dirty="0">
                <a:solidFill>
                  <a:schemeClr val="tx1"/>
                </a:solidFill>
              </a:rPr>
              <a:t>Bright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colours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055" y="814647"/>
            <a:ext cx="5162203" cy="57357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6433A"/>
                </a:solidFill>
                <a:latin typeface="inherit"/>
              </a:rPr>
              <a:t>      soft </a:t>
            </a:r>
            <a:r>
              <a:rPr lang="en-US" dirty="0">
                <a:solidFill>
                  <a:srgbClr val="46433A"/>
                </a:solidFill>
                <a:latin typeface="inherit"/>
              </a:rPr>
              <a:t>and delicate</a:t>
            </a:r>
            <a:br>
              <a:rPr lang="en-US" dirty="0">
                <a:solidFill>
                  <a:srgbClr val="46433A"/>
                </a:solidFill>
                <a:latin typeface="inherit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388225"/>
            <a:ext cx="6118167" cy="4447311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355869" y="2261062"/>
            <a:ext cx="4114800" cy="297145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6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217920" y="1658390"/>
            <a:ext cx="80633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997527"/>
            <a:ext cx="5727468" cy="4930948"/>
          </a:xfrm>
        </p:spPr>
      </p:pic>
      <p:sp>
        <p:nvSpPr>
          <p:cNvPr id="5" name="Прямоугольник 4"/>
          <p:cNvSpPr/>
          <p:nvPr/>
        </p:nvSpPr>
        <p:spPr>
          <a:xfrm>
            <a:off x="3408218" y="407324"/>
            <a:ext cx="5727468" cy="590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fontAlgn="base">
              <a:spcBef>
                <a:spcPts val="1000"/>
              </a:spcBef>
              <a:buClr>
                <a:srgbClr val="E78712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6433A"/>
                </a:solidFill>
                <a:latin typeface="inherit"/>
              </a:rPr>
              <a:t>      oppressive </a:t>
            </a:r>
            <a:r>
              <a:rPr lang="en-US" sz="2800" dirty="0" err="1">
                <a:solidFill>
                  <a:srgbClr val="46433A"/>
                </a:solidFill>
                <a:latin typeface="inherit"/>
              </a:rPr>
              <a:t>colours</a:t>
            </a:r>
            <a:endParaRPr lang="en-US" sz="2800" dirty="0">
              <a:solidFill>
                <a:srgbClr val="46433A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7672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227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Using </a:t>
            </a:r>
            <a:r>
              <a:rPr lang="en-US" dirty="0" err="1" smtClean="0">
                <a:solidFill>
                  <a:srgbClr val="7030A0"/>
                </a:solidFill>
              </a:rPr>
              <a:t>colours</a:t>
            </a:r>
            <a:r>
              <a:rPr lang="en-US" dirty="0" smtClean="0">
                <a:solidFill>
                  <a:srgbClr val="7030A0"/>
                </a:solidFill>
              </a:rPr>
              <a:t> in speech: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388225"/>
            <a:ext cx="8915400" cy="4547061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3200" dirty="0">
                <a:solidFill>
                  <a:srgbClr val="46433A"/>
                </a:solidFill>
                <a:latin typeface="Open Sans"/>
              </a:rPr>
              <a:t>The picture is painted in </a:t>
            </a:r>
            <a:r>
              <a:rPr lang="en-US" sz="3200" dirty="0" smtClean="0">
                <a:solidFill>
                  <a:srgbClr val="46433A"/>
                </a:solidFill>
                <a:latin typeface="Open Sans"/>
              </a:rPr>
              <a:t>                       </a:t>
            </a:r>
            <a:r>
              <a:rPr lang="en-US" sz="3200" dirty="0" err="1" smtClean="0">
                <a:solidFill>
                  <a:srgbClr val="46433A"/>
                </a:solidFill>
                <a:latin typeface="Open Sans"/>
              </a:rPr>
              <a:t>colours</a:t>
            </a:r>
            <a:r>
              <a:rPr lang="en-US" sz="3200" dirty="0">
                <a:solidFill>
                  <a:srgbClr val="46433A"/>
                </a:solidFill>
                <a:latin typeface="Open Sans"/>
              </a:rPr>
              <a:t>. </a:t>
            </a:r>
            <a:endParaRPr lang="en-US" sz="3200" dirty="0" smtClean="0">
              <a:solidFill>
                <a:srgbClr val="46433A"/>
              </a:solidFill>
              <a:latin typeface="Open Sans"/>
            </a:endParaRPr>
          </a:p>
          <a:p>
            <a:pPr marL="0" indent="0" fontAlgn="base">
              <a:buNone/>
            </a:pPr>
            <a:endParaRPr lang="en-US" sz="3200" dirty="0" smtClean="0">
              <a:solidFill>
                <a:srgbClr val="46433A"/>
              </a:solidFill>
              <a:latin typeface="Open Sans"/>
            </a:endParaRPr>
          </a:p>
          <a:p>
            <a:pPr marL="0" indent="0" fontAlgn="base">
              <a:buNone/>
            </a:pPr>
            <a:r>
              <a:rPr lang="en-US" sz="3200" dirty="0" smtClean="0">
                <a:solidFill>
                  <a:srgbClr val="46433A"/>
                </a:solidFill>
                <a:latin typeface="Open Sans"/>
              </a:rPr>
              <a:t>These </a:t>
            </a:r>
            <a:r>
              <a:rPr lang="en-US" sz="3200" dirty="0" err="1">
                <a:solidFill>
                  <a:srgbClr val="46433A"/>
                </a:solidFill>
                <a:latin typeface="Open Sans"/>
              </a:rPr>
              <a:t>colours</a:t>
            </a:r>
            <a:r>
              <a:rPr lang="en-US" sz="3200" dirty="0">
                <a:solidFill>
                  <a:srgbClr val="46433A"/>
                </a:solidFill>
                <a:latin typeface="Open Sans"/>
              </a:rPr>
              <a:t> contrast very well</a:t>
            </a:r>
            <a:r>
              <a:rPr lang="en-US" sz="3200" dirty="0" smtClean="0">
                <a:solidFill>
                  <a:srgbClr val="46433A"/>
                </a:solidFill>
                <a:latin typeface="Open Sans"/>
              </a:rPr>
              <a:t>.</a:t>
            </a:r>
          </a:p>
          <a:p>
            <a:pPr marL="0" indent="0" fontAlgn="base">
              <a:buNone/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46433A"/>
                </a:solidFill>
                <a:latin typeface="Open Sans"/>
              </a:rPr>
              <a:t>The dominating </a:t>
            </a:r>
            <a:r>
              <a:rPr lang="en-US" sz="3200" dirty="0" err="1">
                <a:solidFill>
                  <a:srgbClr val="46433A"/>
                </a:solidFill>
                <a:latin typeface="Open Sans"/>
              </a:rPr>
              <a:t>colours</a:t>
            </a:r>
            <a:r>
              <a:rPr lang="en-US" sz="3200" dirty="0">
                <a:solidFill>
                  <a:srgbClr val="46433A"/>
                </a:solidFill>
                <a:latin typeface="Open Sans"/>
              </a:rPr>
              <a:t> </a:t>
            </a:r>
            <a:r>
              <a:rPr lang="en-US" sz="3200" dirty="0" smtClean="0">
                <a:solidFill>
                  <a:srgbClr val="46433A"/>
                </a:solidFill>
                <a:latin typeface="Open Sans"/>
              </a:rPr>
              <a:t>are                         .</a:t>
            </a:r>
          </a:p>
          <a:p>
            <a:pPr marL="0" indent="0" fontAlgn="base">
              <a:buNone/>
            </a:pPr>
            <a:r>
              <a:rPr lang="en-US" sz="3200" dirty="0" smtClean="0">
                <a:solidFill>
                  <a:srgbClr val="46433A"/>
                </a:solidFill>
                <a:latin typeface="Open Sans"/>
              </a:rPr>
              <a:t>                    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46433A"/>
                </a:solidFill>
                <a:latin typeface="Open Sans"/>
              </a:rPr>
              <a:t>The </a:t>
            </a:r>
            <a:r>
              <a:rPr lang="en-US" sz="3200" dirty="0" err="1">
                <a:solidFill>
                  <a:srgbClr val="46433A"/>
                </a:solidFill>
                <a:latin typeface="Open Sans"/>
              </a:rPr>
              <a:t>colours</a:t>
            </a:r>
            <a:r>
              <a:rPr lang="en-US" sz="3200" dirty="0">
                <a:solidFill>
                  <a:srgbClr val="46433A"/>
                </a:solidFill>
                <a:latin typeface="Open Sans"/>
              </a:rPr>
              <a:t> contrast with each other.</a:t>
            </a:r>
            <a:r>
              <a:rPr lang="en-US" sz="3200" dirty="0">
                <a:solidFill>
                  <a:srgbClr val="46433A"/>
                </a:solidFill>
                <a:latin typeface="inherit"/>
              </a:rPr>
              <a:t>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4131" y="1479665"/>
            <a:ext cx="2535382" cy="68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Open Sans"/>
              </a:rPr>
              <a:t>bright </a:t>
            </a:r>
            <a:r>
              <a:rPr lang="en-US" sz="2800" dirty="0" err="1">
                <a:solidFill>
                  <a:schemeClr val="tx1"/>
                </a:solidFill>
                <a:latin typeface="Open Sans"/>
              </a:rPr>
              <a:t>colours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05897" y="3566161"/>
            <a:ext cx="2643447" cy="63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r</a:t>
            </a:r>
            <a:r>
              <a:rPr lang="en-US" sz="2800" dirty="0" smtClean="0">
                <a:solidFill>
                  <a:srgbClr val="C00000"/>
                </a:solidFill>
              </a:rPr>
              <a:t>ed and blue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795130"/>
            <a:ext cx="8915399" cy="13676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Describing Paintings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9489" y="2226366"/>
            <a:ext cx="9135123" cy="4261898"/>
          </a:xfrm>
        </p:spPr>
        <p:txBody>
          <a:bodyPr/>
          <a:lstStyle/>
          <a:p>
            <a:pPr algn="r"/>
            <a:r>
              <a:rPr lang="en-US" dirty="0" smtClean="0"/>
              <a:t>                                                                                                  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 according to Spotlight 9</a:t>
            </a:r>
          </a:p>
          <a:p>
            <a:pPr algn="r"/>
            <a:r>
              <a:rPr lang="en-US" dirty="0" smtClean="0"/>
              <a:t>Module 3 d</a:t>
            </a:r>
          </a:p>
          <a:p>
            <a:pPr algn="r"/>
            <a:r>
              <a:rPr lang="en-US" dirty="0" smtClean="0"/>
              <a:t>Speaking</a:t>
            </a:r>
          </a:p>
          <a:p>
            <a:pPr algn="r"/>
            <a:r>
              <a:rPr lang="en-US" smtClean="0"/>
              <a:t>Page 49</a:t>
            </a:r>
            <a:endParaRPr lang="en-US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378367"/>
            <a:ext cx="4784532" cy="38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41070"/>
            <a:ext cx="8911687" cy="107234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46433A"/>
                </a:solidFill>
                <a:latin typeface="Open Sans"/>
              </a:rPr>
              <a:t>In the end, give your impression. </a:t>
            </a:r>
            <a:r>
              <a:rPr lang="en-US" sz="2800" b="1" dirty="0" smtClean="0">
                <a:solidFill>
                  <a:srgbClr val="46433A"/>
                </a:solidFill>
                <a:latin typeface="Open Sans"/>
              </a:rPr>
              <a:t/>
            </a:r>
            <a:br>
              <a:rPr lang="en-US" sz="2800" b="1" dirty="0" smtClean="0">
                <a:solidFill>
                  <a:srgbClr val="46433A"/>
                </a:solidFill>
                <a:latin typeface="Open Sans"/>
              </a:rPr>
            </a:br>
            <a:r>
              <a:rPr lang="en-US" sz="2800" b="1" dirty="0" smtClean="0">
                <a:solidFill>
                  <a:srgbClr val="46433A"/>
                </a:solidFill>
                <a:latin typeface="Open Sans"/>
              </a:rPr>
              <a:t>Use </a:t>
            </a:r>
            <a:r>
              <a:rPr lang="en-US" sz="2800" b="1" dirty="0">
                <a:solidFill>
                  <a:srgbClr val="46433A"/>
                </a:solidFill>
                <a:latin typeface="Open Sans"/>
              </a:rPr>
              <a:t>the words and phrases: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463041"/>
            <a:ext cx="8915400" cy="4821382"/>
          </a:xfrm>
        </p:spPr>
        <p:txBody>
          <a:bodyPr>
            <a:normAutofit lnSpcReduction="10000"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64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I feel that I am unable to put into words what I feel looking at the painting.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64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my mind, it is a masterpiece that could stand the test of time.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64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it seems to me that I couldn’t put into words the impression made on me by this painting.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64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feel extremely impressed by this painting.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64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brilliant, amazing. It is a real masterpiece by (….. the painter).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picture looks very realistic.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makes me feel astonished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.( amazed)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0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8583" y="318052"/>
            <a:ext cx="8911687" cy="278295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3252083"/>
            <a:ext cx="9023005" cy="2886323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Swan reflecting elephants</a:t>
            </a:r>
            <a:endParaRPr lang="ru-RU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painting belongs to surrealism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style.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background there is clear blue sky. In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picture there are 3 large swans next to each other. We also can see several trees behind swans. The swans and trees are reflection of elephants in the lake. The artist has used bright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painting. It looks really unusual and strange that’s why the picture attracts attention at once. It makes me feel astonished.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83" y="318051"/>
            <a:ext cx="8812649" cy="28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3412" y="453225"/>
            <a:ext cx="8911687" cy="3657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Page 49 ex.5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44" y="1057522"/>
            <a:ext cx="6384897" cy="5565913"/>
          </a:xfrm>
        </p:spPr>
      </p:pic>
    </p:spTree>
    <p:extLst>
      <p:ext uri="{BB962C8B-B14F-4D97-AF65-F5344CB8AC3E}">
        <p14:creationId xmlns:p14="http://schemas.microsoft.com/office/powerpoint/2010/main" val="27961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24196"/>
            <a:ext cx="8911687" cy="7488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Look at the paintings and describe them.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25" y="1175657"/>
            <a:ext cx="8678488" cy="5336940"/>
          </a:xfrm>
        </p:spPr>
      </p:pic>
    </p:spTree>
    <p:extLst>
      <p:ext uri="{BB962C8B-B14F-4D97-AF65-F5344CB8AC3E}">
        <p14:creationId xmlns:p14="http://schemas.microsoft.com/office/powerpoint/2010/main" val="18181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4385" y="1230284"/>
            <a:ext cx="4463935" cy="64839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14" y="783771"/>
            <a:ext cx="8188036" cy="5614976"/>
          </a:xfrm>
        </p:spPr>
      </p:pic>
    </p:spTree>
    <p:extLst>
      <p:ext uri="{BB962C8B-B14F-4D97-AF65-F5344CB8AC3E}">
        <p14:creationId xmlns:p14="http://schemas.microsoft.com/office/powerpoint/2010/main" val="32011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0895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421" y="675428"/>
            <a:ext cx="8220816" cy="55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235191" cy="281977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51" y="624110"/>
            <a:ext cx="8311031" cy="5257600"/>
          </a:xfrm>
        </p:spPr>
      </p:pic>
    </p:spTree>
    <p:extLst>
      <p:ext uri="{BB962C8B-B14F-4D97-AF65-F5344CB8AC3E}">
        <p14:creationId xmlns:p14="http://schemas.microsoft.com/office/powerpoint/2010/main" val="83750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8095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485" y="624110"/>
            <a:ext cx="4801030" cy="55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960871" cy="30691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8072304" cy="55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5088035" cy="1822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623888"/>
            <a:ext cx="7972551" cy="5534316"/>
          </a:xfrm>
        </p:spPr>
      </p:pic>
    </p:spTree>
    <p:extLst>
      <p:ext uri="{BB962C8B-B14F-4D97-AF65-F5344CB8AC3E}">
        <p14:creationId xmlns:p14="http://schemas.microsoft.com/office/powerpoint/2010/main" val="351506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5684" y="493481"/>
            <a:ext cx="8911687" cy="56858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Styles of painting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192695"/>
            <a:ext cx="8915400" cy="506814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ABSTRACT </a:t>
            </a: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the art that doesn’t represent recognizable objects.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REALISM</a:t>
            </a:r>
            <a:r>
              <a:rPr lang="en-US" sz="2000" dirty="0" smtClean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promotes accurate, detailed depiction of nature or contemporary life. It rejects imaginative idealization in </a:t>
            </a:r>
            <a:r>
              <a:rPr lang="en-US" sz="2000" dirty="0" err="1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</a:t>
            </a: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close observation.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IMPRESSIONISM</a:t>
            </a:r>
            <a:r>
              <a:rPr lang="en-US" sz="2000" dirty="0" smtClean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the conception of art as imitation of nature. Its subject included landscapes, tress, houses, street scenes. The artists paid attention to effects of light and movement.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CUBISM </a:t>
            </a: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key concept of this style is that essence of the object can only be shown from different points of view at once. Its works reject perspective in </a:t>
            </a:r>
            <a:r>
              <a:rPr lang="en-US" sz="2000" dirty="0" err="1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</a:t>
            </a: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geometric forms.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en-US" sz="2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art in which common objects (such as comic strips, soup cans, road signs, and hamburgers) were used as subject matter</a:t>
            </a:r>
            <a:r>
              <a:rPr lang="en-US" sz="2000" dirty="0" smtClean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Surrealism </a:t>
            </a:r>
            <a:r>
              <a:rPr lang="en-US" sz="2000" dirty="0"/>
              <a:t>the principles, ideals, or practice of producing </a:t>
            </a:r>
            <a:r>
              <a:rPr lang="en-US" sz="2000" dirty="0" smtClean="0"/>
              <a:t>fantastic </a:t>
            </a:r>
            <a:r>
              <a:rPr lang="en-US" sz="2000" dirty="0" err="1"/>
              <a:t>magery</a:t>
            </a:r>
            <a:r>
              <a:rPr lang="en-US" sz="2000" dirty="0"/>
              <a:t> or effects </a:t>
            </a:r>
            <a:endParaRPr lang="ru-RU" sz="20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7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194560"/>
            <a:ext cx="8911687" cy="128016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Thanks for attention!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7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868" y="624109"/>
            <a:ext cx="4596939" cy="7006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Abstract painting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69" y="1324721"/>
            <a:ext cx="4596938" cy="4475162"/>
          </a:xfrm>
        </p:spPr>
      </p:pic>
    </p:spTree>
    <p:extLst>
      <p:ext uri="{BB962C8B-B14F-4D97-AF65-F5344CB8AC3E}">
        <p14:creationId xmlns:p14="http://schemas.microsoft.com/office/powerpoint/2010/main" val="377115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/>
          <a:lstStyle/>
          <a:p>
            <a:pPr algn="ctr"/>
            <a:r>
              <a:rPr lang="en-US" dirty="0" smtClean="0"/>
              <a:t>Realism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41" y="1436688"/>
            <a:ext cx="6003944" cy="4475162"/>
          </a:xfrm>
        </p:spPr>
      </p:pic>
    </p:spTree>
    <p:extLst>
      <p:ext uri="{BB962C8B-B14F-4D97-AF65-F5344CB8AC3E}">
        <p14:creationId xmlns:p14="http://schemas.microsoft.com/office/powerpoint/2010/main" val="17503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06110"/>
          </a:xfrm>
        </p:spPr>
        <p:txBody>
          <a:bodyPr/>
          <a:lstStyle/>
          <a:p>
            <a:pPr algn="ctr"/>
            <a:r>
              <a:rPr lang="en-US" dirty="0" smtClean="0"/>
              <a:t>Impressionism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67" y="1455738"/>
            <a:ext cx="5948091" cy="4456112"/>
          </a:xfrm>
        </p:spPr>
      </p:pic>
    </p:spTree>
    <p:extLst>
      <p:ext uri="{BB962C8B-B14F-4D97-AF65-F5344CB8AC3E}">
        <p14:creationId xmlns:p14="http://schemas.microsoft.com/office/powerpoint/2010/main" val="15716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10168"/>
          </a:xfrm>
        </p:spPr>
        <p:txBody>
          <a:bodyPr/>
          <a:lstStyle/>
          <a:p>
            <a:pPr algn="ctr"/>
            <a:r>
              <a:rPr lang="en-US" dirty="0" smtClean="0"/>
              <a:t>Cubism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01" y="1465263"/>
            <a:ext cx="3664824" cy="4446587"/>
          </a:xfrm>
        </p:spPr>
      </p:pic>
    </p:spTree>
    <p:extLst>
      <p:ext uri="{BB962C8B-B14F-4D97-AF65-F5344CB8AC3E}">
        <p14:creationId xmlns:p14="http://schemas.microsoft.com/office/powerpoint/2010/main" val="942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08747"/>
          </a:xfrm>
        </p:spPr>
        <p:txBody>
          <a:bodyPr/>
          <a:lstStyle/>
          <a:p>
            <a:pPr algn="ctr"/>
            <a:r>
              <a:rPr lang="en-US" dirty="0" smtClean="0"/>
              <a:t>Pop art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61" y="1439894"/>
            <a:ext cx="6242304" cy="4459224"/>
          </a:xfrm>
        </p:spPr>
      </p:pic>
    </p:spTree>
    <p:extLst>
      <p:ext uri="{BB962C8B-B14F-4D97-AF65-F5344CB8AC3E}">
        <p14:creationId xmlns:p14="http://schemas.microsoft.com/office/powerpoint/2010/main" val="286720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7449"/>
          </a:xfrm>
        </p:spPr>
        <p:txBody>
          <a:bodyPr/>
          <a:lstStyle/>
          <a:p>
            <a:pPr algn="ctr"/>
            <a:r>
              <a:rPr lang="en-US" dirty="0" smtClean="0"/>
              <a:t>Surrealism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26" y="1511300"/>
            <a:ext cx="5972973" cy="4400550"/>
          </a:xfrm>
        </p:spPr>
      </p:pic>
    </p:spTree>
    <p:extLst>
      <p:ext uri="{BB962C8B-B14F-4D97-AF65-F5344CB8AC3E}">
        <p14:creationId xmlns:p14="http://schemas.microsoft.com/office/powerpoint/2010/main" val="18074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612</TotalTime>
  <Words>523</Words>
  <Application>Microsoft Office PowerPoint</Application>
  <PresentationFormat>Широкоэкранный</PresentationFormat>
  <Paragraphs>97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inherit</vt:lpstr>
      <vt:lpstr>Open Sans</vt:lpstr>
      <vt:lpstr>Times New Roman</vt:lpstr>
      <vt:lpstr>Wingdings</vt:lpstr>
      <vt:lpstr>Wingdings 3</vt:lpstr>
      <vt:lpstr>Легкий дым</vt:lpstr>
      <vt:lpstr>МОБУ СОШ №38 им.Страховой С.Л. П.Г.Т Сириус</vt:lpstr>
      <vt:lpstr>Describing Paintings</vt:lpstr>
      <vt:lpstr>Styles of painting</vt:lpstr>
      <vt:lpstr>Abstract painting </vt:lpstr>
      <vt:lpstr>Realism </vt:lpstr>
      <vt:lpstr>Impressionism </vt:lpstr>
      <vt:lpstr>Cubism </vt:lpstr>
      <vt:lpstr>Pop art</vt:lpstr>
      <vt:lpstr>Surrealism</vt:lpstr>
      <vt:lpstr>       Making Assumptions</vt:lpstr>
      <vt:lpstr>Look at the picture and find the correct word in each sentence.</vt:lpstr>
      <vt:lpstr>Study skills</vt:lpstr>
      <vt:lpstr> Give your opinion about the painting.  Use adjectives: </vt:lpstr>
      <vt:lpstr>Try to describe what you can see in general </vt:lpstr>
      <vt:lpstr>Colours </vt:lpstr>
      <vt:lpstr>Презентация PowerPoint</vt:lpstr>
      <vt:lpstr>      soft and delicate </vt:lpstr>
      <vt:lpstr>Презентация PowerPoint</vt:lpstr>
      <vt:lpstr>Using colours in speech:</vt:lpstr>
      <vt:lpstr>In the end, give your impression.  Use the words and phrases:</vt:lpstr>
      <vt:lpstr>Презентация PowerPoint</vt:lpstr>
      <vt:lpstr>Page 49 ex.5</vt:lpstr>
      <vt:lpstr>Look at the paintings and describe them.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Thanks for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Paintings</dc:title>
  <dc:creator>Преподаватель</dc:creator>
  <cp:lastModifiedBy>Преподаватель</cp:lastModifiedBy>
  <cp:revision>23</cp:revision>
  <dcterms:created xsi:type="dcterms:W3CDTF">2022-11-15T08:34:35Z</dcterms:created>
  <dcterms:modified xsi:type="dcterms:W3CDTF">2023-06-06T09:00:32Z</dcterms:modified>
</cp:coreProperties>
</file>