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331" r:id="rId2"/>
    <p:sldId id="326" r:id="rId3"/>
    <p:sldId id="314" r:id="rId4"/>
    <p:sldId id="341" r:id="rId5"/>
    <p:sldId id="327" r:id="rId6"/>
    <p:sldId id="328" r:id="rId7"/>
    <p:sldId id="338" r:id="rId8"/>
    <p:sldId id="339" r:id="rId9"/>
    <p:sldId id="340" r:id="rId10"/>
    <p:sldId id="336" r:id="rId11"/>
    <p:sldId id="333" r:id="rId12"/>
    <p:sldId id="344" r:id="rId13"/>
    <p:sldId id="343" r:id="rId14"/>
    <p:sldId id="342" r:id="rId15"/>
    <p:sldId id="345" r:id="rId16"/>
    <p:sldId id="348" r:id="rId17"/>
    <p:sldId id="349" r:id="rId18"/>
    <p:sldId id="346" r:id="rId19"/>
    <p:sldId id="350" r:id="rId20"/>
    <p:sldId id="351" r:id="rId21"/>
    <p:sldId id="352" r:id="rId22"/>
    <p:sldId id="353" r:id="rId23"/>
    <p:sldId id="283" r:id="rId24"/>
    <p:sldId id="347" r:id="rId25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2A6B033F-527D-984D-C382-3AC2A843EF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DBB0A27-500A-FE88-4D7A-924B12B313A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D17B56A-BB35-7B8B-227C-5A82E72C3316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8175F48-FF9F-44C0-EB1A-4A2CFE7A7C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A48BB04-9566-6351-2FE8-25C8A08671E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F10C396-732C-FF3F-2F67-F71B264B8A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F571EC0-97DB-42F3-B2BC-7BEBFAF896B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22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AE88AF8C-B7BB-722D-DA7D-CF36549EE8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5A350551-65AB-4405-83F0-625E98A64A9D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D90842A1-ABD4-5610-77A6-5AF02999B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15E472A4-FE8B-C0A4-7513-F1F95DAAE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171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136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32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34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656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39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385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147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9573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70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363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09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A923992-4E71-9594-5533-E4C9B37B0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41D06B76-A168-61B8-EF62-0EF90FD88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DejaVu Sans" charset="0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DejaVu Sans" charset="0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DejaVu Sans" charset="0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ejaVu Sans" charset="0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ejaVu Sans" charset="0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ejaVu Sans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8712968" cy="3660006"/>
          </a:xfrm>
        </p:spPr>
        <p:txBody>
          <a:bodyPr/>
          <a:lstStyle/>
          <a:p>
            <a: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формирования </a:t>
            </a:r>
            <a:b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диагностики  </a:t>
            </a:r>
            <a:b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грамотности</a:t>
            </a:r>
            <a:b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урочной и внеурочной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89041"/>
            <a:ext cx="8228013" cy="1791022"/>
          </a:xfrm>
        </p:spPr>
        <p:txBody>
          <a:bodyPr/>
          <a:lstStyle/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56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620688"/>
            <a:ext cx="864751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3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866" y="273050"/>
            <a:ext cx="4392488" cy="4690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170" y="304326"/>
            <a:ext cx="3967738" cy="46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6" y="476672"/>
            <a:ext cx="8686242" cy="30401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3473449"/>
            <a:ext cx="8674410" cy="17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7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ОБЪЯВЛЕНИЕ</a:t>
            </a:r>
            <a:br>
              <a:rPr lang="ru-RU" dirty="0"/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Прочитайте объявление. Купите ли вы барсука? Почему? 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6050"/>
            <a:ext cx="8228013" cy="4164013"/>
          </a:xfrm>
        </p:spPr>
        <p:txBody>
          <a:bodyPr/>
          <a:lstStyle/>
          <a:p>
            <a:pPr marL="575945" indent="2819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Продам барсука. Возраст примерно </a:t>
            </a:r>
          </a:p>
          <a:p>
            <a:pPr marL="575945" indent="2819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3 года. Живет с мая. Цена 12000.</a:t>
            </a:r>
          </a:p>
          <a:p>
            <a:pPr marL="575945" indent="2819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90" y="2420888"/>
            <a:ext cx="6682031" cy="37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АФИША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97525"/>
            <a:ext cx="4608512" cy="64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Кассовый чек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662" y="1268760"/>
            <a:ext cx="6519087" cy="44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САМОЛЁТ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75" y="3573016"/>
            <a:ext cx="3156459" cy="1812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196752"/>
            <a:ext cx="5464980" cy="4098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3" y="1052736"/>
            <a:ext cx="2515147" cy="23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71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5" y="425875"/>
            <a:ext cx="4320480" cy="4320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425875"/>
            <a:ext cx="4318106" cy="43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3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1143000"/>
          </a:xfrm>
        </p:spPr>
        <p:txBody>
          <a:bodyPr/>
          <a:lstStyle/>
          <a:p>
            <a:r>
              <a:rPr lang="ru-RU" dirty="0"/>
              <a:t>ИНФОРМАЦИЯ О ПРОДУКТЕ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8038" r="64287"/>
          <a:stretch/>
        </p:blipFill>
        <p:spPr>
          <a:xfrm>
            <a:off x="251520" y="1268760"/>
            <a:ext cx="3600400" cy="543565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139952" y="1604963"/>
            <a:ext cx="4545261" cy="3264197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поступили бы вы, купив такое печенье?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бы вы так поступили?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информацию о продукте для обоснования своего ответа.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45125"/>
            <a:ext cx="4104456" cy="3968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ВПР. Русский язык.</a:t>
            </a:r>
            <a:br>
              <a:rPr lang="ru-RU" dirty="0"/>
            </a:br>
            <a:r>
              <a:rPr lang="ru-RU" dirty="0"/>
              <a:t>20.09.2022 г.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6079" y="1485911"/>
            <a:ext cx="4588019" cy="38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Читать –  это ещё ничего не значит: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читать и как понимать читаемое –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вот в чём главное дело.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К.Д. Ушинский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92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39726"/>
          </a:xfrm>
        </p:spPr>
        <p:txBody>
          <a:bodyPr/>
          <a:lstStyle/>
          <a:p>
            <a:r>
              <a:rPr lang="ru-RU" dirty="0"/>
              <a:t>ВМР. Русский язык. 5 класс.</a:t>
            </a:r>
            <a:br>
              <a:rPr lang="ru-RU" dirty="0"/>
            </a:br>
            <a:r>
              <a:rPr lang="ru-RU" dirty="0"/>
              <a:t>09.12.22 г.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504" y="1604963"/>
            <a:ext cx="8784976" cy="3975100"/>
          </a:xfrm>
        </p:spPr>
        <p:txBody>
          <a:bodyPr/>
          <a:lstStyle/>
          <a:p>
            <a:pPr marL="18288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Я ходил по зоосаду, устал и сел отдохнуть на лавочку. 2) Передо мной была клетка вольера, в которой жили два больших чёрных ворона – ворон и ворониха. 3) Я сидел и отдыхал. 4) И вдруг один ворон подскочил к самой решётке, посмотрел на меня и сказал человеческим голосом: «Дай Яше горошку!» 5) Я даже сначала испугался и растерялся. 6) «Дай Яше горошку!» – закричал снова ворон. 7) У меня в кармане никакого гороха не было, а было только целое пирожное, завёрнутое в бумагу, и новенькая, блестящая копеечка. 8) Я дал ему пирожное. 9) Яша сначала покормил пирожным ворониху, а потом сам съел свою половину. 10) Какая интересная и умная птица!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28. Что хотел сказать автор читателю? Определи и запиши основную мысль текста. _________ </a:t>
            </a:r>
          </a:p>
          <a:p>
            <a:pPr marL="18288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Составь и запиши план текста из трёх пунктов. В ответе ты можешь использовать сочетания слов или предложения. </a:t>
            </a:r>
          </a:p>
          <a:p>
            <a:pPr marL="18288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Ответ. </a:t>
            </a:r>
          </a:p>
          <a:p>
            <a:pPr marL="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1.___________________________________________________________________ </a:t>
            </a:r>
          </a:p>
          <a:p>
            <a:pPr marL="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2.___________________________________________________________________ </a:t>
            </a:r>
          </a:p>
          <a:p>
            <a:pPr marL="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3.___________________________________________________________________ </a:t>
            </a:r>
          </a:p>
          <a:p>
            <a:pPr marL="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 Задай по тексту вопрос, который поможет определить, насколько точно твои одноклассники поняли его содержание. Запиши свой вопрос. </a:t>
            </a:r>
          </a:p>
          <a:p>
            <a:pPr marL="0" lvl="0" indent="0" algn="just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Ответ. ________________________________________________________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6754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067718"/>
          </a:xfrm>
        </p:spPr>
        <p:txBody>
          <a:bodyPr/>
          <a:lstStyle/>
          <a:p>
            <a:r>
              <a:rPr lang="ru-RU" dirty="0"/>
              <a:t>Результаты мониторинга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88" y="1340769"/>
            <a:ext cx="8164884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6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мониторинга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96752"/>
            <a:ext cx="780219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2D6ACD1A-5AAC-B8FD-D87C-9D5931A33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73125"/>
            <a:ext cx="8496300" cy="971550"/>
          </a:xfrm>
          <a:custGeom>
            <a:avLst/>
            <a:gdLst>
              <a:gd name="T0" fmla="*/ 8496300 w 8496300"/>
              <a:gd name="T1" fmla="*/ 485775 h 971550"/>
              <a:gd name="T2" fmla="*/ 4248150 w 8496300"/>
              <a:gd name="T3" fmla="*/ 971550 h 971550"/>
              <a:gd name="T4" fmla="*/ 0 w 8496300"/>
              <a:gd name="T5" fmla="*/ 485775 h 971550"/>
              <a:gd name="T6" fmla="*/ 4248150 w 8496300"/>
              <a:gd name="T7" fmla="*/ 0 h 9715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8496300"/>
              <a:gd name="T13" fmla="*/ 0 h 971550"/>
              <a:gd name="T14" fmla="*/ 8496300 w 8496300"/>
              <a:gd name="T15" fmla="*/ 971550 h 9715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96300" h="97155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>
              <a:spcBef>
                <a:spcPts val="1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5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AC98119-5FC2-BF05-B6FE-FC1D518DB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76250"/>
            <a:ext cx="8461375" cy="41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</a:pPr>
            <a:endParaRPr lang="ru-RU" alt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buClr>
                <a:srgbClr val="000000"/>
              </a:buClr>
              <a:buSzPct val="100000"/>
            </a:pPr>
            <a:r>
              <a:rPr lang="ru-RU" alt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ученики будут узнавать новое не только от меня; </a:t>
            </a:r>
          </a:p>
          <a:p>
            <a:pPr algn="ctr" eaLnBrk="1">
              <a:buClr>
                <a:srgbClr val="000000"/>
              </a:buClr>
              <a:buSzPct val="100000"/>
            </a:pP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будут открывать это новое сами» </a:t>
            </a:r>
          </a:p>
          <a:p>
            <a:pPr algn="ctr" eaLnBrk="1">
              <a:buClr>
                <a:srgbClr val="000000"/>
              </a:buClr>
              <a:buSzPct val="100000"/>
            </a:pP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(И.Г. Песталоцци)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F356486C-3EBA-89C5-B241-118450577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789363"/>
            <a:ext cx="7667625" cy="371475"/>
          </a:xfrm>
          <a:custGeom>
            <a:avLst/>
            <a:gdLst>
              <a:gd name="T0" fmla="*/ 2147483647 w 3735387"/>
              <a:gd name="T1" fmla="*/ 922 h 642938"/>
              <a:gd name="T2" fmla="*/ 2147483647 w 3735387"/>
              <a:gd name="T3" fmla="*/ 1844 h 642938"/>
              <a:gd name="T4" fmla="*/ 0 w 3735387"/>
              <a:gd name="T5" fmla="*/ 922 h 642938"/>
              <a:gd name="T6" fmla="*/ 2147483647 w 3735387"/>
              <a:gd name="T7" fmla="*/ 0 h 64293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735387"/>
              <a:gd name="T13" fmla="*/ 0 h 642938"/>
              <a:gd name="T14" fmla="*/ 3735387 w 3735387"/>
              <a:gd name="T15" fmla="*/ 642938 h 642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35387" h="642938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i="1">
                <a:solidFill>
                  <a:srgbClr val="000066"/>
                </a:solidFill>
              </a:rPr>
              <a:t>                                      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4041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>
            <a:extLst>
              <a:ext uri="{FF2B5EF4-FFF2-40B4-BE49-F238E27FC236}">
                <a16:creationId xmlns:a16="http://schemas.microsoft.com/office/drawing/2014/main" id="{F43D7736-9C9C-BAA2-F334-15BD41C81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33375"/>
            <a:ext cx="885653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Читательская грамотность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- это способность человека понимать и свободно использовать навыки и умения чтения и письма для получения информации из текста, размышлять и заниматься чтением для того, чтобы достигать своих целей, расширять знания и возможности, принимать участие в социальной жизни.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исследования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8309" y="162880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внеурочной деятельности для 5 класса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Читаем, решаем, живём. Читательская грамотность. Основы смыслового чтения и работы с текстом»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82906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8013" cy="331236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+mn-ea"/>
              </a:rPr>
              <a:t>Смысловое чтение </a:t>
            </a:r>
            <a:r>
              <a:rPr lang="ru-RU" sz="3200" dirty="0">
                <a:latin typeface="Times New Roman" panose="02020603050405020304" pitchFamily="18" charset="0"/>
                <a:ea typeface="+mn-ea"/>
              </a:rPr>
              <a:t>–</a:t>
            </a:r>
            <a:r>
              <a:rPr lang="ru-RU" sz="3200" b="1" dirty="0">
                <a:latin typeface="Times New Roman" panose="02020603050405020304" pitchFamily="18" charset="0"/>
                <a:ea typeface="+mn-ea"/>
              </a:rPr>
              <a:t> осознанное чтение, позволяющее извлекать из текста информацию в соответствии с учебной задачей.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238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-228600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</a:pPr>
            <a:r>
              <a:rPr lang="ru-RU" sz="2800" b="1" dirty="0">
                <a:latin typeface="Proxima Nova Rg" pitchFamily="2" charset="0"/>
                <a:ea typeface="+mn-ea"/>
                <a:cs typeface="+mn-cs"/>
              </a:rPr>
              <a:t>ЧИТАТЕЛЬСКИЕ УМЕНИЯ:</a:t>
            </a:r>
            <a:endParaRPr lang="ru-RU" sz="2800" dirty="0">
              <a:latin typeface="Proxima Nova Rg" pitchFamily="2" charset="0"/>
              <a:ea typeface="+mn-ea"/>
              <a:cs typeface="+mn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и извлечение информации;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интеграция и интерпретация информации;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оценка содержания и формы текста;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информации из текста, применение полученной информации для решения практической задачи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3235289" cy="3240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37" y="2420888"/>
            <a:ext cx="3234266" cy="3584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848" y="209190"/>
            <a:ext cx="5982150" cy="2261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6" y="3429000"/>
            <a:ext cx="4188315" cy="2889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48" y="2472195"/>
            <a:ext cx="36004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5" y="324245"/>
            <a:ext cx="4310992" cy="2430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24245"/>
            <a:ext cx="4312546" cy="2430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924944"/>
            <a:ext cx="453581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ДЕЙСТВИЙ: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2250" lvl="0" indent="0" algn="ctr" defTabSz="914400" eaLnBrk="1" fontAlgn="auto" hangingPunct="1">
              <a:lnSpc>
                <a:spcPct val="107000"/>
              </a:lnSpc>
              <a:spcBef>
                <a:spcPts val="900"/>
              </a:spcBef>
              <a:spcAft>
                <a:spcPts val="75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Рассмотреть фото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2250" lv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Выписать ключевые слова, образы </a:t>
            </a:r>
          </a:p>
          <a:p>
            <a:pPr marL="222250" lv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(какими частями речи они являются?)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2250" lvl="0" indent="0" algn="ctr" defTabSz="914400" eaLnBrk="1" fontAlgn="auto" hangingPunct="1">
              <a:lnSpc>
                <a:spcPct val="107000"/>
              </a:lnSpc>
              <a:spcBef>
                <a:spcPts val="900"/>
              </a:spcBef>
              <a:spcAft>
                <a:spcPts val="75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Задать вопросы к картинке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2250" lvl="0" indent="0" algn="ctr" defTabSz="914400" eaLnBrk="1" fontAlgn="auto" hangingPunct="1">
              <a:lnSpc>
                <a:spcPct val="107000"/>
              </a:lnSpc>
              <a:spcBef>
                <a:spcPts val="900"/>
              </a:spcBef>
              <a:spcAft>
                <a:spcPts val="75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Сколько можно фотографий подобрать к данным фотографиям?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2250" lvl="0" indent="0" algn="ctr" defTabSz="914400" eaLnBrk="1" fontAlgn="auto" hangingPunct="1">
              <a:lnSpc>
                <a:spcPct val="107000"/>
              </a:lnSpc>
              <a:spcBef>
                <a:spcPts val="900"/>
              </a:spcBef>
              <a:spcAft>
                <a:spcPts val="750"/>
              </a:spcAft>
              <a:buClr>
                <a:prstClr val="black">
                  <a:lumMod val="85000"/>
                  <a:lumOff val="15000"/>
                </a:prstClr>
              </a:buClr>
              <a:buSzTx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Определить цель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058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544</Words>
  <Application>Microsoft Office PowerPoint</Application>
  <PresentationFormat>Экран (4:3)</PresentationFormat>
  <Paragraphs>53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Proxima Nova Rg</vt:lpstr>
      <vt:lpstr>Times New Roman</vt:lpstr>
      <vt:lpstr>Wingdings</vt:lpstr>
      <vt:lpstr>Тема Office</vt:lpstr>
      <vt:lpstr>Технологии формирования  и диагностики   читательской грамотности в урочной и внеурочной деятельности</vt:lpstr>
      <vt:lpstr>Презентация PowerPoint</vt:lpstr>
      <vt:lpstr>Презентация PowerPoint</vt:lpstr>
      <vt:lpstr>Презентация PowerPoint</vt:lpstr>
      <vt:lpstr>Смысловое чтение – осознанное чтение, позволяющее извлекать из текста информацию в соответствии с учебной задачей. </vt:lpstr>
      <vt:lpstr>ЧИТАТЕЛЬСКИЕ УМЕНИЯ:</vt:lpstr>
      <vt:lpstr>Презентация PowerPoint</vt:lpstr>
      <vt:lpstr>Презентация PowerPoint</vt:lpstr>
      <vt:lpstr>АЛГОРИТМ ДЕЙСТВИЙ:</vt:lpstr>
      <vt:lpstr>Презентация PowerPoint</vt:lpstr>
      <vt:lpstr>Презентация PowerPoint</vt:lpstr>
      <vt:lpstr>Презентация PowerPoint</vt:lpstr>
      <vt:lpstr> ОБЪЯВЛЕНИЕ Прочитайте объявление. Купите ли вы барсука? Почему? </vt:lpstr>
      <vt:lpstr>                            АФИША</vt:lpstr>
      <vt:lpstr>Кассовый чек</vt:lpstr>
      <vt:lpstr>САМОЛЁТ</vt:lpstr>
      <vt:lpstr>Презентация PowerPoint</vt:lpstr>
      <vt:lpstr>ИНФОРМАЦИЯ О ПРОДУКТЕ</vt:lpstr>
      <vt:lpstr>ВПР. Русский язык. 20.09.2022 г. </vt:lpstr>
      <vt:lpstr>ВМР. Русский язык. 5 класс. 09.12.22 г.</vt:lpstr>
      <vt:lpstr>Результаты мониторинга</vt:lpstr>
      <vt:lpstr>Результаты мониторинга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Вячеслав Поздняков</cp:lastModifiedBy>
  <cp:revision>214</cp:revision>
  <cp:lastPrinted>1601-01-01T00:00:00Z</cp:lastPrinted>
  <dcterms:created xsi:type="dcterms:W3CDTF">2011-07-06T07:21:00Z</dcterms:created>
  <dcterms:modified xsi:type="dcterms:W3CDTF">2023-05-01T16:28:46Z</dcterms:modified>
</cp:coreProperties>
</file>