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71" r:id="rId11"/>
    <p:sldId id="267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itchFamily="8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itchFamily="8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itchFamily="8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itchFamily="8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itchFamily="8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lgerian" pitchFamily="8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lgerian" pitchFamily="8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lgerian" pitchFamily="8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lgerian" pitchFamily="8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F1F"/>
    <a:srgbClr val="5A7F29"/>
    <a:srgbClr val="314616"/>
    <a:srgbClr val="577B27"/>
    <a:srgbClr val="75A634"/>
    <a:srgbClr val="8FC547"/>
    <a:srgbClr val="4C6C22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7" autoAdjust="0"/>
  </p:normalViewPr>
  <p:slideViewPr>
    <p:cSldViewPr>
      <p:cViewPr varScale="1">
        <p:scale>
          <a:sx n="93" d="100"/>
          <a:sy n="93" d="100"/>
        </p:scale>
        <p:origin x="-10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B7CD8-600A-475F-A106-5D69D0D3F137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A4C5B-0A79-47AC-9F27-8ED12ACDE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36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2528B-9A5B-4F44-97A0-792576CA40DC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BB1D2-CAA7-45E1-A51E-553128E60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91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25BD0-ADDA-4D2D-A003-2442D8D3CBE9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2A46-B1AC-496C-A765-73DE131EA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03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3C0CE-4BBA-47EA-8E7A-0940E376B455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8EE55-D0FD-4B46-AA7C-8DAE61DF0F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5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C311-0102-4D4D-8D7E-18BFDEFA33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A2B9B-97CA-43ED-9BB8-FA92EDB3134E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02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0FA9-D115-46F6-A2BB-D9F5EB564E2C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51BB7-C6F9-426E-BB76-A16C4C8F3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47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273C9-A9C7-4FA7-ACEB-5F11D1DB9A36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6A493-2C9C-481E-9753-052782B310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55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E5667-C4ED-403E-AE71-8DF70516034C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48EFE-CC63-48EC-8C2B-514C5F6EB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73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7282A-1C1E-4299-B76C-580875FF5540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45F0E-7EF3-4891-A8C7-8EEF69344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27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3F59-9179-4978-BE12-2C3FBD185BA4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BD0CB-26FB-463A-B777-2E573E5D2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39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1C677DC5-EE33-4697-803B-3B26AF042AB4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1EEC1AB2-EBB0-4133-B9C3-E6E9F1FE26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33" r:id="rId2"/>
    <p:sldLayoutId id="2147483726" r:id="rId3"/>
    <p:sldLayoutId id="2147483734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\Documents\&#1056;&#1072;&#1093;&#1084;&#1072;&#1085;&#1080;&#1085;&#1086;&#1074;%20&#1080;%20&#1064;&#1072;&#1083;&#1103;&#1087;&#1080;&#1085;\&#1064;&#1072;&#1083;&#1103;&#1087;&#1080;&#1085;.%20&#1054;&#1095;&#1080;%20&#1095;&#1077;&#1088;&#1085;&#1099;&#1077;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357188" y="3054350"/>
            <a:ext cx="83581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ctr" eaLnBrk="1" hangingPunct="1"/>
            <a:endParaRPr lang="ru-RU" altLang="ru-RU" sz="3200" b="1">
              <a:solidFill>
                <a:srgbClr val="00CC99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199" name="Rectangle 7"/>
          <p:cNvSpPr>
            <a:spLocks noGrp="1"/>
          </p:cNvSpPr>
          <p:nvPr>
            <p:ph type="title" idx="4294967295"/>
          </p:nvPr>
        </p:nvSpPr>
        <p:spPr bwMode="auto">
          <a:xfrm>
            <a:off x="395288" y="1052513"/>
            <a:ext cx="8229600" cy="3313112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54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С.В.Рахманинов и Ф.И.Шаляпин – </a:t>
            </a:r>
            <a:br>
              <a:rPr lang="ru-RU" sz="54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</a:br>
            <a:r>
              <a:rPr lang="ru-RU" sz="54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великие современники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4348162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7"/>
          <p:cNvSpPr>
            <a:spLocks noGrp="1"/>
          </p:cNvSpPr>
          <p:nvPr>
            <p:ph type="body" sz="half" idx="4294967295"/>
          </p:nvPr>
        </p:nvSpPr>
        <p:spPr>
          <a:xfrm>
            <a:off x="4859338" y="476250"/>
            <a:ext cx="3960812" cy="597693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altLang="ru-RU" sz="2200" smtClean="0"/>
              <a:t>    </a:t>
            </a:r>
            <a:r>
              <a:rPr lang="ru-RU" altLang="ru-RU" sz="2200" smtClean="0">
                <a:solidFill>
                  <a:srgbClr val="314616"/>
                </a:solidFill>
              </a:rPr>
              <a:t>Пять романсов было посвящено Шаляпину:  «В душе у каждого из нас», «Воскрешение Лазаря», «Ты знал его», «Оброчник». Но  больше всего Шаляпин любил исполнять романс «Судьба» на слова А.Н. Апухтина.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2200" smtClean="0">
                <a:solidFill>
                  <a:srgbClr val="314616"/>
                </a:solidFill>
              </a:rPr>
              <a:t>    На оригинале романса Сергей Васильевич написал: </a:t>
            </a:r>
            <a:endParaRPr lang="ru-RU" altLang="ru-RU" sz="2200" b="1" i="1" smtClean="0">
              <a:solidFill>
                <a:srgbClr val="314616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2200" b="1" i="1" smtClean="0">
                <a:solidFill>
                  <a:srgbClr val="314616"/>
                </a:solidFill>
              </a:rPr>
              <a:t>   «Федору Ивановичу Шаляпину посвящает его искренний почитатель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2200" b="1" i="1" smtClean="0">
                <a:solidFill>
                  <a:srgbClr val="314616"/>
                </a:solidFill>
              </a:rPr>
              <a:t>    С. Рахманинов. 21 февраля 1900 г.». </a:t>
            </a:r>
          </a:p>
        </p:txBody>
      </p:sp>
      <p:pic>
        <p:nvPicPr>
          <p:cNvPr id="3" name="Leyferkus+-+Rahmaninov,+«Sud_ba»_(mp3top100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186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/>
          </p:cNvSpPr>
          <p:nvPr>
            <p:ph type="body" sz="half" idx="4294967295"/>
          </p:nvPr>
        </p:nvSpPr>
        <p:spPr>
          <a:xfrm>
            <a:off x="0" y="1447800"/>
            <a:ext cx="4038600" cy="46783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ru-RU" sz="2200" smtClean="0">
                <a:solidFill>
                  <a:srgbClr val="314616"/>
                </a:solidFill>
                <a:latin typeface="Times New Roman" pitchFamily="18" charset="0"/>
              </a:rPr>
              <a:t>    </a:t>
            </a:r>
            <a:endParaRPr lang="ru-RU" altLang="ru-RU" sz="2200" smtClean="0">
              <a:solidFill>
                <a:srgbClr val="314616"/>
              </a:solidFill>
            </a:endParaRPr>
          </a:p>
        </p:txBody>
      </p:sp>
      <p:sp>
        <p:nvSpPr>
          <p:cNvPr id="14339" name="Rectangle 10"/>
          <p:cNvSpPr>
            <a:spLocks noGrp="1"/>
          </p:cNvSpPr>
          <p:nvPr>
            <p:ph type="body" sz="half" idx="4294967295"/>
          </p:nvPr>
        </p:nvSpPr>
        <p:spPr>
          <a:xfrm>
            <a:off x="4572000" y="1412875"/>
            <a:ext cx="3816350" cy="47847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ru-RU" sz="2200" smtClean="0">
                <a:latin typeface="Times New Roman" pitchFamily="18" charset="0"/>
              </a:rPr>
              <a:t>    </a:t>
            </a:r>
            <a:r>
              <a:rPr lang="ru-RU" altLang="ru-RU" sz="2200" smtClean="0">
                <a:solidFill>
                  <a:srgbClr val="314616"/>
                </a:solidFill>
              </a:rPr>
              <a:t>Именно для Шаляпина Рахманинов писал свои оперы «Франческа да Римини» и «Скупой рыцарь». Но, к сожалению, на премьере партии главных героев исполнял другой артист. 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20713"/>
            <a:ext cx="2717800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395288" y="5229225"/>
            <a:ext cx="50403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altLang="ru-RU">
                <a:solidFill>
                  <a:srgbClr val="314616"/>
                </a:solidFill>
                <a:latin typeface="Times New Roman" pitchFamily="18" charset="0"/>
              </a:rPr>
              <a:t>С.В. Рахманинов с участниками первой постановки оперы "Франческа да Рамини"</a:t>
            </a:r>
            <a:r>
              <a:rPr lang="ru-RU" altLang="ru-RU">
                <a:latin typeface="Arial" charset="0"/>
              </a:rPr>
              <a:t> </a:t>
            </a:r>
            <a:r>
              <a:rPr lang="ru-RU" altLang="ru-RU">
                <a:solidFill>
                  <a:srgbClr val="314616"/>
                </a:solidFill>
                <a:latin typeface="Times New Roman" pitchFamily="18" charset="0"/>
              </a:rPr>
              <a:t>Г.А. Баклановым и  Н.В. Салиновой 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9750" y="333375"/>
            <a:ext cx="8229600" cy="973138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4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Ивановка – имение Рахманинова в Тамбовской губернии. Шаляпин нередко гостил здесь у своего друга.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565400"/>
            <a:ext cx="2820987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3116262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484313"/>
            <a:ext cx="2162175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/>
          </p:nvPr>
        </p:nvSpPr>
        <p:spPr bwMode="auto">
          <a:xfrm>
            <a:off x="468313" y="404813"/>
            <a:ext cx="8229600" cy="93662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Шаляпин</a:t>
            </a:r>
            <a:r>
              <a:rPr lang="ru-RU" sz="2800" b="1" smtClean="0">
                <a:ln>
                  <a:noFill/>
                </a:ln>
                <a:solidFill>
                  <a:srgbClr val="314616"/>
                </a:solidFill>
                <a:effectLst/>
              </a:rPr>
              <a:t> </a:t>
            </a:r>
            <a:r>
              <a:rPr lang="ru-RU" sz="28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и артисты МХТ на даче у Рахманинова в Нью-Джерси.</a:t>
            </a:r>
            <a:endParaRPr lang="ru-RU" sz="2800" b="1" smtClean="0">
              <a:ln>
                <a:noFill/>
              </a:ln>
              <a:solidFill>
                <a:srgbClr val="314616"/>
              </a:solidFill>
              <a:effectLst/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635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349500"/>
            <a:ext cx="290036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/>
          <p:cNvPicPr>
            <a:picLocks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484313"/>
            <a:ext cx="3260725" cy="2282825"/>
          </a:xfrm>
          <a:noFill/>
        </p:spPr>
      </p:pic>
      <p:pic>
        <p:nvPicPr>
          <p:cNvPr id="7" name="Шаляпин. Очи черны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143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 bwMode="auto">
          <a:xfrm>
            <a:off x="323850" y="188913"/>
            <a:ext cx="8569325" cy="2735262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2800" dirty="0" smtClean="0">
                <a:ln>
                  <a:noFill/>
                </a:ln>
                <a:solidFill>
                  <a:srgbClr val="314616"/>
                </a:solidFill>
                <a:effectLst/>
              </a:rPr>
              <a:t/>
            </a:r>
            <a:br>
              <a:rPr lang="ru-RU" sz="2800" dirty="0" smtClean="0">
                <a:ln>
                  <a:noFill/>
                </a:ln>
                <a:solidFill>
                  <a:srgbClr val="314616"/>
                </a:solidFill>
                <a:effectLst/>
              </a:rPr>
            </a:br>
            <a:r>
              <a:rPr lang="ru-RU" sz="2800" dirty="0" smtClean="0">
                <a:ln>
                  <a:noFill/>
                </a:ln>
                <a:solidFill>
                  <a:srgbClr val="314616"/>
                </a:solidFill>
                <a:effectLst/>
              </a:rPr>
              <a:t> </a:t>
            </a:r>
            <a:r>
              <a:rPr lang="ru-RU" sz="2800" dirty="0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«Шаляпин никогда не умрет. Умереть не может. Ибо он, этот чудо-артист, с истинно сказочным дарованием, незабываем... Для будущих поколений он будет легендой»</a:t>
            </a:r>
            <a:r>
              <a:rPr sz="2800" dirty="0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                         </a:t>
            </a:r>
            <a:r>
              <a:rPr lang="ru-RU" sz="2800" dirty="0" smtClean="0">
                <a:ln>
                  <a:noFill/>
                </a:ln>
                <a:solidFill>
                  <a:srgbClr val="314616"/>
                </a:solidFill>
                <a:effectLst/>
              </a:rPr>
              <a:t>        </a:t>
            </a:r>
            <a:r>
              <a:rPr sz="2800" dirty="0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 </a:t>
            </a:r>
            <a:r>
              <a:rPr lang="ru-RU" sz="2800" dirty="0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 </a:t>
            </a:r>
            <a:r>
              <a:rPr lang="ru-RU" sz="2800" dirty="0" err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С.В.Рахманинов</a:t>
            </a:r>
            <a:r>
              <a:rPr lang="ru-RU" sz="3800" dirty="0" smtClean="0">
                <a:ln>
                  <a:noFill/>
                </a:ln>
                <a:effectLst/>
              </a:rPr>
              <a:t> </a:t>
            </a:r>
            <a:br>
              <a:rPr lang="ru-RU" sz="3800" dirty="0" smtClean="0">
                <a:ln>
                  <a:noFill/>
                </a:ln>
                <a:effectLst/>
              </a:rPr>
            </a:br>
            <a:r>
              <a:rPr lang="ru-RU" sz="2800" dirty="0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Эти слова характеризуют обоих музыкальных гениев!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881" y="3141663"/>
            <a:ext cx="4092511" cy="2852737"/>
          </a:xfrm>
          <a:noFill/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41663"/>
            <a:ext cx="362743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AHMANINOV-Vokaliz-Isp.Veronika_Dzhioeva-Bozhestvennoe_ispolnenie_33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599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Grp="1"/>
          </p:cNvSpPr>
          <p:nvPr>
            <p:ph type="title"/>
          </p:nvPr>
        </p:nvSpPr>
        <p:spPr bwMode="auto">
          <a:xfrm>
            <a:off x="457200" y="260350"/>
            <a:ext cx="8229600" cy="136842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3200" b="1" smtClean="0">
                <a:ln>
                  <a:noFill/>
                </a:ln>
                <a:effectLst/>
                <a:latin typeface="Algerian" pitchFamily="82" charset="0"/>
              </a:rPr>
              <a:t> </a:t>
            </a:r>
            <a:r>
              <a:rPr lang="ru-RU" sz="32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Два величайших гения –</a:t>
            </a:r>
            <a:r>
              <a:rPr lang="ru-RU" sz="3200" b="1" smtClean="0">
                <a:ln>
                  <a:noFill/>
                </a:ln>
                <a:solidFill>
                  <a:srgbClr val="314616"/>
                </a:solidFill>
                <a:effectLst/>
              </a:rPr>
              <a:t/>
            </a:r>
            <a:br>
              <a:rPr lang="ru-RU" sz="3200" b="1" smtClean="0">
                <a:ln>
                  <a:noFill/>
                </a:ln>
                <a:solidFill>
                  <a:srgbClr val="314616"/>
                </a:solidFill>
                <a:effectLst/>
              </a:rPr>
            </a:br>
            <a:r>
              <a:rPr lang="ru-RU" sz="32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 Сергей Рахманинов и Федор Шаляпин</a:t>
            </a:r>
            <a:r>
              <a:rPr lang="ru-RU" smtClean="0">
                <a:ln>
                  <a:noFill/>
                </a:ln>
                <a:effectLst/>
              </a:rPr>
              <a:t> 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1773238"/>
            <a:ext cx="3487737" cy="45450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/>
          </p:cNvSpPr>
          <p:nvPr>
            <p:ph type="body" sz="half" idx="4294967295"/>
          </p:nvPr>
        </p:nvSpPr>
        <p:spPr>
          <a:xfrm>
            <a:off x="5364163" y="908050"/>
            <a:ext cx="3311525" cy="468153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ru-RU" sz="2200" smtClean="0">
                <a:latin typeface="Times New Roman" pitchFamily="18" charset="0"/>
              </a:rPr>
              <a:t> </a:t>
            </a:r>
            <a:r>
              <a:rPr lang="ru-RU" altLang="ru-RU" sz="2200" smtClean="0"/>
              <a:t>  </a:t>
            </a:r>
            <a:r>
              <a:rPr lang="ru-RU" altLang="ru-RU" sz="2200" i="1" smtClean="0">
                <a:solidFill>
                  <a:srgbClr val="314616"/>
                </a:solidFill>
              </a:rPr>
              <a:t>«Шаляпин – динамика, огонь, беспокойство, Рахманинов – сосредоточенное спокойствие, углубленность. Шаляпин бесконечно говорил, жестикулировал, «играл», Рахманинов слушал, улыбался своей доброй улыбкой». </a:t>
            </a:r>
            <a:r>
              <a:rPr lang="en-US" altLang="ru-RU" sz="2200" i="1" smtClean="0">
                <a:solidFill>
                  <a:srgbClr val="314616"/>
                </a:solidFill>
                <a:latin typeface="Times New Roman" pitchFamily="18" charset="0"/>
              </a:rPr>
              <a:t> </a:t>
            </a:r>
            <a:endParaRPr lang="ru-RU" altLang="ru-RU" sz="2200" i="1" smtClean="0">
              <a:solidFill>
                <a:srgbClr val="314616"/>
              </a:solidFill>
            </a:endParaRPr>
          </a:p>
        </p:txBody>
      </p:sp>
      <p:pic>
        <p:nvPicPr>
          <p:cNvPr id="512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25527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068638"/>
            <a:ext cx="2565400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2471738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08050"/>
            <a:ext cx="3732212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Rectangle 14"/>
          <p:cNvSpPr>
            <a:spLocks noGrp="1"/>
          </p:cNvSpPr>
          <p:nvPr>
            <p:ph type="title"/>
          </p:nvPr>
        </p:nvSpPr>
        <p:spPr bwMode="auto">
          <a:xfrm>
            <a:off x="3348038" y="5373688"/>
            <a:ext cx="5545137" cy="719137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000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Константин Сомов. Портрет С.В.Рахманинова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/>
          </p:cNvSpPr>
          <p:nvPr>
            <p:ph type="title"/>
          </p:nvPr>
        </p:nvSpPr>
        <p:spPr bwMode="auto">
          <a:xfrm>
            <a:off x="3779838" y="6308725"/>
            <a:ext cx="4906962" cy="28892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 Борис Кустодиев.</a:t>
            </a:r>
            <a:br>
              <a:rPr lang="ru-RU" sz="2000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</a:br>
            <a:r>
              <a:rPr lang="ru-RU" sz="2000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«Шаляпин на ярмарке в Нижнем Новгороде»</a:t>
            </a:r>
          </a:p>
        </p:txBody>
      </p:sp>
      <p:sp>
        <p:nvSpPr>
          <p:cNvPr id="7171" name="Rectangle 7"/>
          <p:cNvSpPr>
            <a:spLocks noGrp="1"/>
          </p:cNvSpPr>
          <p:nvPr>
            <p:ph type="body" sz="half" idx="4294967295"/>
          </p:nvPr>
        </p:nvSpPr>
        <p:spPr>
          <a:xfrm>
            <a:off x="4452938" y="1700213"/>
            <a:ext cx="4691062" cy="4678362"/>
          </a:xfrm>
        </p:spPr>
        <p:txBody>
          <a:bodyPr/>
          <a:lstStyle/>
          <a:p>
            <a:pPr eaLnBrk="1" hangingPunct="1"/>
            <a:endParaRPr lang="ru-RU" altLang="ru-RU" sz="2200" smtClean="0">
              <a:solidFill>
                <a:srgbClr val="314616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ru-RU" altLang="ru-RU" sz="2200" smtClean="0">
              <a:solidFill>
                <a:srgbClr val="314616"/>
              </a:solidFill>
            </a:endParaRPr>
          </a:p>
        </p:txBody>
      </p:sp>
      <p:pic>
        <p:nvPicPr>
          <p:cNvPr id="717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2706687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92150"/>
            <a:ext cx="3652837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1341438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4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Московская частная русская опера</a:t>
            </a:r>
            <a:r>
              <a:rPr lang="ru-RU" sz="2400" smtClean="0">
                <a:ln>
                  <a:noFill/>
                </a:ln>
                <a:solidFill>
                  <a:srgbClr val="314616"/>
                </a:solidFill>
                <a:effectLst/>
              </a:rPr>
              <a:t> </a:t>
            </a:r>
            <a:br>
              <a:rPr lang="ru-RU" sz="2400" smtClean="0">
                <a:ln>
                  <a:noFill/>
                </a:ln>
                <a:solidFill>
                  <a:srgbClr val="314616"/>
                </a:solidFill>
                <a:effectLst/>
              </a:rPr>
            </a:br>
            <a:r>
              <a:rPr lang="ru-RU" sz="24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Саввы Ивановича Мамонтова</a:t>
            </a:r>
            <a:endParaRPr lang="ru-RU" sz="2400" b="1" smtClean="0">
              <a:ln>
                <a:noFill/>
              </a:ln>
              <a:solidFill>
                <a:srgbClr val="314616"/>
              </a:solidFill>
              <a:effectLst/>
            </a:endParaRPr>
          </a:p>
        </p:txBody>
      </p:sp>
      <p:pic>
        <p:nvPicPr>
          <p:cNvPr id="8195" name="Pictur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2205038"/>
            <a:ext cx="4206875" cy="2840037"/>
          </a:xfrm>
        </p:spPr>
      </p:pic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32607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3" name="Rectangle 11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sz="2000" i="1" smtClean="0">
                <a:ln>
                  <a:noFill/>
                </a:ln>
                <a:solidFill>
                  <a:srgbClr val="314616"/>
                </a:solidFill>
                <a:effectLst/>
                <a:latin typeface="Times New Roman" pitchFamily="18" charset="0"/>
              </a:rPr>
              <a:t/>
            </a:r>
            <a:br>
              <a:rPr sz="2000" i="1" smtClean="0">
                <a:ln>
                  <a:noFill/>
                </a:ln>
                <a:solidFill>
                  <a:srgbClr val="314616"/>
                </a:solidFill>
                <a:effectLst/>
                <a:latin typeface="Times New Roman" pitchFamily="18" charset="0"/>
              </a:rPr>
            </a:br>
            <a:endParaRPr lang="ru-RU" sz="2000" i="1" smtClean="0">
              <a:ln>
                <a:noFill/>
              </a:ln>
              <a:solidFill>
                <a:srgbClr val="314616"/>
              </a:solidFill>
              <a:effectLst/>
              <a:latin typeface="Times New Roman" pitchFamily="18" charset="0"/>
            </a:endParaRPr>
          </a:p>
        </p:txBody>
      </p:sp>
      <p:sp>
        <p:nvSpPr>
          <p:cNvPr id="9219" name="Rectangle 7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ru-RU" sz="2200" smtClean="0">
                <a:latin typeface="Times New Roman" pitchFamily="18" charset="0"/>
              </a:rPr>
              <a:t>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2200" i="1" smtClean="0">
                <a:solidFill>
                  <a:srgbClr val="314616"/>
                </a:solidFill>
              </a:rPr>
              <a:t>.</a:t>
            </a:r>
          </a:p>
        </p:txBody>
      </p:sp>
      <p:sp>
        <p:nvSpPr>
          <p:cNvPr id="9220" name="Rectangle 12"/>
          <p:cNvSpPr>
            <a:spLocks noGrp="1"/>
          </p:cNvSpPr>
          <p:nvPr>
            <p:ph type="body" sz="half" idx="2"/>
          </p:nvPr>
        </p:nvSpPr>
        <p:spPr>
          <a:xfrm>
            <a:off x="5003800" y="1557338"/>
            <a:ext cx="3390900" cy="3454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altLang="ru-RU" sz="2400" i="1" smtClean="0">
                <a:solidFill>
                  <a:srgbClr val="314616"/>
                </a:solidFill>
              </a:rPr>
              <a:t>   </a:t>
            </a:r>
            <a:r>
              <a:rPr lang="ru-RU" altLang="ru-RU" sz="2400" b="1" i="1" smtClean="0">
                <a:solidFill>
                  <a:srgbClr val="314616"/>
                </a:solidFill>
              </a:rPr>
              <a:t>«Моя дружба с Шаляпиным – это одно из самых сильных, глубоких и тонких переживаний всей моей жизни».</a:t>
            </a:r>
            <a:r>
              <a:rPr lang="en-US" altLang="ru-RU" sz="2400" b="1" i="1" smtClean="0">
                <a:solidFill>
                  <a:srgbClr val="314616"/>
                </a:solidFill>
                <a:latin typeface="Times New Roman" pitchFamily="18" charset="0"/>
              </a:rPr>
              <a:t>   </a:t>
            </a:r>
            <a:endParaRPr lang="ru-RU" altLang="ru-RU" sz="2400" b="1" i="1" smtClean="0">
              <a:solidFill>
                <a:srgbClr val="314616"/>
              </a:solidFill>
            </a:endParaRPr>
          </a:p>
          <a:p>
            <a:pPr algn="r" eaLnBrk="1" hangingPunct="1">
              <a:buFont typeface="Wingdings 2" pitchFamily="18" charset="2"/>
              <a:buNone/>
            </a:pPr>
            <a:r>
              <a:rPr lang="en-US" altLang="ru-RU" sz="2400" b="1" i="1" smtClean="0">
                <a:solidFill>
                  <a:srgbClr val="314616"/>
                </a:solidFill>
                <a:latin typeface="Times New Roman" pitchFamily="18" charset="0"/>
              </a:rPr>
              <a:t>                 </a:t>
            </a:r>
            <a:r>
              <a:rPr lang="ru-RU" altLang="ru-RU" sz="2400" b="1" i="1" smtClean="0">
                <a:solidFill>
                  <a:srgbClr val="314616"/>
                </a:solidFill>
              </a:rPr>
              <a:t>                          </a:t>
            </a:r>
            <a:r>
              <a:rPr lang="en-US" altLang="ru-RU" sz="2400" b="1" i="1" smtClean="0">
                <a:solidFill>
                  <a:srgbClr val="314616"/>
                </a:solidFill>
                <a:latin typeface="Times New Roman" pitchFamily="18" charset="0"/>
              </a:rPr>
              <a:t> </a:t>
            </a:r>
            <a:r>
              <a:rPr lang="ru-RU" altLang="ru-RU" sz="2400" b="1" i="1" smtClean="0">
                <a:solidFill>
                  <a:srgbClr val="314616"/>
                </a:solidFill>
              </a:rPr>
              <a:t>   </a:t>
            </a:r>
            <a:r>
              <a:rPr lang="en-US" altLang="ru-RU" sz="2400" b="1" i="1" smtClean="0">
                <a:solidFill>
                  <a:srgbClr val="314616"/>
                </a:solidFill>
                <a:latin typeface="Times New Roman" pitchFamily="18" charset="0"/>
              </a:rPr>
              <a:t>C</a:t>
            </a:r>
            <a:r>
              <a:rPr lang="ru-RU" altLang="ru-RU" sz="2400" b="1" i="1" smtClean="0">
                <a:solidFill>
                  <a:srgbClr val="314616"/>
                </a:solidFill>
              </a:rPr>
              <a:t>.В.Рахманинов</a:t>
            </a:r>
          </a:p>
        </p:txBody>
      </p:sp>
      <p:pic>
        <p:nvPicPr>
          <p:cNvPr id="922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08050"/>
            <a:ext cx="3482975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160496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708275"/>
            <a:ext cx="1766888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5" name="Rectangle 11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Ф.И.Шаляпин в опере М.П.Мусоргского</a:t>
            </a:r>
            <a:br>
              <a:rPr lang="ru-RU" sz="28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</a:br>
            <a:r>
              <a:rPr lang="ru-RU" sz="28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 «Борис Годунов»</a:t>
            </a:r>
          </a:p>
        </p:txBody>
      </p:sp>
      <p:pic>
        <p:nvPicPr>
          <p:cNvPr id="10245" name="Picture 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1557338"/>
            <a:ext cx="1817688" cy="2541587"/>
          </a:xfrm>
        </p:spPr>
      </p:pic>
      <p:sp>
        <p:nvSpPr>
          <p:cNvPr id="10246" name="Rectangle 9"/>
          <p:cNvSpPr>
            <a:spLocks noChangeArrowheads="1"/>
          </p:cNvSpPr>
          <p:nvPr/>
        </p:nvSpPr>
        <p:spPr bwMode="auto">
          <a:xfrm>
            <a:off x="5292725" y="5373688"/>
            <a:ext cx="35274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ctr"/>
            <a:r>
              <a:rPr lang="ru-RU" altLang="ru-RU" sz="2000">
                <a:solidFill>
                  <a:srgbClr val="314616"/>
                </a:solidFill>
                <a:latin typeface="Times New Roman" pitchFamily="18" charset="0"/>
              </a:rPr>
              <a:t>А.Я.Головин. "Ф.И.Шаляпин в роли Бориса Годунова</a:t>
            </a:r>
            <a:r>
              <a:rPr lang="ru-RU" altLang="ru-RU" sz="2000">
                <a:solidFill>
                  <a:srgbClr val="314616"/>
                </a:solidFill>
                <a:latin typeface="Arial" charset="0"/>
              </a:rPr>
              <a:t>"</a:t>
            </a:r>
            <a:r>
              <a:rPr lang="ru-RU" altLang="ru-RU" sz="2000"/>
              <a:t> </a:t>
            </a:r>
          </a:p>
        </p:txBody>
      </p:sp>
      <p:pic>
        <p:nvPicPr>
          <p:cNvPr id="1024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341438"/>
            <a:ext cx="2357438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95288" y="188913"/>
            <a:ext cx="8424862" cy="107950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b="1" smtClean="0">
                <a:ln>
                  <a:noFill/>
                </a:ln>
                <a:solidFill>
                  <a:srgbClr val="314616"/>
                </a:solidFill>
                <a:effectLst/>
                <a:latin typeface="Algerian" pitchFamily="82" charset="0"/>
              </a:rPr>
              <a:t>Ф.И.Шаляпин в опере С.В.Рахманинова «Алеко»</a:t>
            </a:r>
          </a:p>
        </p:txBody>
      </p:sp>
      <p:sp>
        <p:nvSpPr>
          <p:cNvPr id="11267" name="Rectangle 7"/>
          <p:cNvSpPr>
            <a:spLocks noGrp="1"/>
          </p:cNvSpPr>
          <p:nvPr>
            <p:ph type="body" sz="half" idx="4294967295"/>
          </p:nvPr>
        </p:nvSpPr>
        <p:spPr>
          <a:xfrm>
            <a:off x="4356100" y="1916113"/>
            <a:ext cx="4319588" cy="42100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altLang="ru-RU" sz="2200" smtClean="0"/>
              <a:t>   </a:t>
            </a:r>
            <a:r>
              <a:rPr lang="ru-RU" altLang="ru-RU" sz="2200" i="1" smtClean="0">
                <a:solidFill>
                  <a:srgbClr val="314616"/>
                </a:solidFill>
              </a:rPr>
              <a:t>«Солисты были великолепны, не считая Шаляпина, перед которым они все… постоянно бледнели. Этот был на три головы выше их… я до сих пор слышу, как он рыдал в конце оперы…» 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altLang="ru-RU" sz="2200" i="1" smtClean="0">
                <a:solidFill>
                  <a:srgbClr val="314616"/>
                </a:solidFill>
              </a:rPr>
              <a:t>С.Рахманинов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28289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2655887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620713"/>
            <a:ext cx="2468562" cy="3413125"/>
          </a:xfrm>
          <a:noFill/>
        </p:spPr>
      </p:pic>
      <p:sp>
        <p:nvSpPr>
          <p:cNvPr id="12292" name="Rectangle 11"/>
          <p:cNvSpPr>
            <a:spLocks noGrp="1"/>
          </p:cNvSpPr>
          <p:nvPr>
            <p:ph type="body" sz="half" idx="4294967295"/>
          </p:nvPr>
        </p:nvSpPr>
        <p:spPr>
          <a:xfrm>
            <a:off x="5508625" y="908050"/>
            <a:ext cx="3276600" cy="54006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ru-RU" sz="2200" smtClean="0">
                <a:latin typeface="Times New Roman" pitchFamily="18" charset="0"/>
              </a:rPr>
              <a:t>   </a:t>
            </a:r>
            <a:r>
              <a:rPr lang="ru-RU" altLang="ru-RU" sz="2200" i="1" smtClean="0">
                <a:solidFill>
                  <a:srgbClr val="314616"/>
                </a:solidFill>
              </a:rPr>
              <a:t>«Когда Федор Иванович пел, а у рояля был Сергей Васильевич, неправильно было бы сказать, что Рахманинов аккомпанирует. Они именно пели оба. Что это было за наслаждение! Исполнение их было поразительным и непревзойденным»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610</TotalTime>
  <Words>310</Words>
  <Application>Microsoft Office PowerPoint</Application>
  <PresentationFormat>Экран (4:3)</PresentationFormat>
  <Paragraphs>27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Algerian</vt:lpstr>
      <vt:lpstr>Arial</vt:lpstr>
      <vt:lpstr>Times New Roman</vt:lpstr>
      <vt:lpstr>Wingdings 2</vt:lpstr>
      <vt:lpstr>Calibri</vt:lpstr>
      <vt:lpstr>Бумажная</vt:lpstr>
      <vt:lpstr>С.В.Рахманинов и Ф.И.Шаляпин –  великие современники</vt:lpstr>
      <vt:lpstr>Презентация PowerPoint</vt:lpstr>
      <vt:lpstr>Константин Сомов. Портрет С.В.Рахманинова</vt:lpstr>
      <vt:lpstr> Борис Кустодиев. «Шаляпин на ярмарке в Нижнем Новгороде»</vt:lpstr>
      <vt:lpstr>Московская частная русская опера  Саввы Ивановича Мамонтова</vt:lpstr>
      <vt:lpstr> </vt:lpstr>
      <vt:lpstr>Ф.И.Шаляпин в опере М.П.Мусоргского  «Борис Годунов»</vt:lpstr>
      <vt:lpstr>Ф.И.Шаляпин в опере С.В.Рахманинова «Алеко»</vt:lpstr>
      <vt:lpstr>Презентация PowerPoint</vt:lpstr>
      <vt:lpstr>Презентация PowerPoint</vt:lpstr>
      <vt:lpstr>Презентация PowerPoint</vt:lpstr>
      <vt:lpstr>Ивановка – имение Рахманинова в Тамбовской губернии. Шаляпин нередко гостил здесь у своего друга.</vt:lpstr>
      <vt:lpstr>Шаляпин и артисты МХТ на даче у Рахманинова в Нью-Джерси.</vt:lpstr>
      <vt:lpstr>  «Шаляпин никогда не умрет. Умереть не может. Ибо он, этот чудо-артист, с истинно сказочным дарованием, незабываем... Для будущих поколений он будет легендой»                                   С.В.Рахманинов  Эти слова характеризуют обоих музыкальных гениев!</vt:lpstr>
      <vt:lpstr> Два величайших гения –  Сергей Рахманинов и Федор Шаляпин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ТРАДИЦИИ</dc:title>
  <dc:creator>Надежда Пронская</dc:creator>
  <cp:lastModifiedBy>Надежда Пронская</cp:lastModifiedBy>
  <cp:revision>33</cp:revision>
  <dcterms:modified xsi:type="dcterms:W3CDTF">2023-11-15T12:49:54Z</dcterms:modified>
</cp:coreProperties>
</file>