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0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71B5-55BF-4350-A2D4-898D4C59CC47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72462-8134-4638-909F-0D200674B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17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3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0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2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0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8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9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9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7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6FE5-8710-4A6B-AB48-A179B780075D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EEC5-A9E5-43DF-A411-EB1FF1B90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1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82385"/>
            <a:ext cx="12187451" cy="1967765"/>
          </a:xfrm>
          <a:solidFill>
            <a:schemeClr val="bg1">
              <a:alpha val="44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подбор информации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школьного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6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54" y="174056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начать?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54" y="1499619"/>
            <a:ext cx="9465859" cy="4921368"/>
          </a:xfrm>
        </p:spPr>
        <p:txBody>
          <a:bodyPr>
            <a:normAutofit/>
          </a:bodyPr>
          <a:lstStyle/>
          <a:p>
            <a:pPr marL="450850" indent="-450850">
              <a:buFont typeface="Wingdings" panose="05000000000000000000" pitchFamily="2" charset="2"/>
              <a:buChar char="v"/>
            </a:pPr>
            <a:r>
              <a:rPr lang="ru-RU" dirty="0" smtClean="0"/>
              <a:t>Изучить тему проекта: </a:t>
            </a:r>
          </a:p>
          <a:p>
            <a:pPr marL="0" indent="0">
              <a:buNone/>
            </a:pPr>
            <a:r>
              <a:rPr lang="ru-RU" dirty="0" smtClean="0"/>
              <a:t>Уточните, все ли слова, термины, понятия вы знаете.</a:t>
            </a:r>
            <a:endParaRPr lang="en-US" dirty="0" smtClean="0"/>
          </a:p>
          <a:p>
            <a:pPr marL="0" indent="0">
              <a:buNone/>
            </a:pPr>
            <a:r>
              <a:rPr lang="ru-RU" i="1" noProof="1" smtClean="0">
                <a:cs typeface="Arial" panose="020B0604020202020204" pitchFamily="34" charset="0"/>
              </a:rPr>
              <a:t>Выписать незнакомые слова и посмотреть их значение </a:t>
            </a:r>
            <a:r>
              <a:rPr lang="ru-RU" i="1" noProof="1">
                <a:cs typeface="Arial" panose="020B0604020202020204" pitchFamily="34" charset="0"/>
              </a:rPr>
              <a:t>в </a:t>
            </a:r>
            <a:r>
              <a:rPr lang="ru-RU" i="1" noProof="1" smtClean="0">
                <a:cs typeface="Arial" panose="020B0604020202020204" pitchFamily="34" charset="0"/>
              </a:rPr>
              <a:t>словаре.</a:t>
            </a:r>
            <a:endParaRPr lang="en-US" i="1" noProof="1">
              <a:cs typeface="Arial" panose="020B0604020202020204" pitchFamily="34" charset="0"/>
            </a:endParaRPr>
          </a:p>
          <a:p>
            <a:pPr marL="450850" indent="-450850">
              <a:buFont typeface="Wingdings" panose="05000000000000000000" pitchFamily="2" charset="2"/>
              <a:buChar char="v"/>
            </a:pPr>
            <a:r>
              <a:rPr lang="ru-RU" dirty="0" smtClean="0"/>
              <a:t>Выделить ключевые слова: </a:t>
            </a:r>
          </a:p>
          <a:p>
            <a:pPr marL="0" indent="0">
              <a:buNone/>
            </a:pPr>
            <a:r>
              <a:rPr lang="ru-RU" i="1" noProof="1" smtClean="0">
                <a:cs typeface="Arial" panose="020B0604020202020204" pitchFamily="34" charset="0"/>
              </a:rPr>
              <a:t>Составить список ключевых слов, проверить их значения с помощью словарей, справочников.</a:t>
            </a:r>
          </a:p>
          <a:p>
            <a:pPr marL="0" indent="0">
              <a:buNone/>
            </a:pPr>
            <a:endParaRPr lang="en-US" i="1" noProof="1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177" y="3378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источников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77" y="1771034"/>
            <a:ext cx="10515600" cy="4351338"/>
          </a:xfrm>
        </p:spPr>
        <p:txBody>
          <a:bodyPr/>
          <a:lstStyle/>
          <a:p>
            <a:pPr marL="450850" indent="-450850">
              <a:buFont typeface="Wingdings" panose="05000000000000000000" pitchFamily="2" charset="2"/>
              <a:buChar char="v"/>
            </a:pPr>
            <a:r>
              <a:rPr lang="ru-RU" dirty="0" smtClean="0"/>
              <a:t>Чтобы найти нужную информацию необходимо ответить на вопросы: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Какая информация, сведения, данные нас интересуют?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документы могут содержать нужную информацию?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Где найти информацию?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</a:t>
            </a:r>
            <a:r>
              <a:rPr lang="ru-RU" dirty="0" smtClean="0"/>
              <a:t>то может в этом помочь, у кого можно проконсультироваться?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какие организации можно обратиться с вопросом?</a:t>
            </a:r>
          </a:p>
        </p:txBody>
      </p:sp>
    </p:spTree>
    <p:extLst>
      <p:ext uri="{BB962C8B-B14F-4D97-AF65-F5344CB8AC3E}">
        <p14:creationId xmlns:p14="http://schemas.microsoft.com/office/powerpoint/2010/main" val="36097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6880" y="195785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источников информации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46880" y="1521348"/>
            <a:ext cx="10515600" cy="4988634"/>
          </a:xfrm>
        </p:spPr>
        <p:txBody>
          <a:bodyPr>
            <a:noAutofit/>
          </a:bodyPr>
          <a:lstStyle/>
          <a:p>
            <a:r>
              <a:rPr lang="ru-RU" dirty="0" smtClean="0"/>
              <a:t>Литературные источники: справочники, энциклопедии, учебники, научная, научно-популярная литература.</a:t>
            </a:r>
          </a:p>
          <a:p>
            <a:r>
              <a:rPr lang="ru-RU" dirty="0" smtClean="0"/>
              <a:t>Аудио- и видеоисточники, мультимедийные носители информации: научные, научно-популярные фильмы и ТВ-передачи, художественные фильмы, записи интервью, подкасты и т.п.</a:t>
            </a:r>
          </a:p>
          <a:p>
            <a:r>
              <a:rPr lang="ru-RU" dirty="0" smtClean="0"/>
              <a:t>Сеть Интернет.</a:t>
            </a:r>
          </a:p>
          <a:p>
            <a:r>
              <a:rPr lang="ru-RU" dirty="0" smtClean="0"/>
              <a:t>Люди как носители информации: специалисты, профессионально занимающиеся изучением интересующего вопроса, неспециалисты.</a:t>
            </a:r>
          </a:p>
          <a:p>
            <a:r>
              <a:rPr lang="ru-RU" dirty="0" smtClean="0"/>
              <a:t>Реальные объекты, которые подлежат изучению.</a:t>
            </a:r>
          </a:p>
        </p:txBody>
      </p:sp>
    </p:spTree>
    <p:extLst>
      <p:ext uri="{BB962C8B-B14F-4D97-AF65-F5344CB8AC3E}">
        <p14:creationId xmlns:p14="http://schemas.microsoft.com/office/powerpoint/2010/main" val="84677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0529" y="324182"/>
            <a:ext cx="10515600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поиска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60529" y="1815188"/>
            <a:ext cx="10515600" cy="3888432"/>
          </a:xfrm>
        </p:spPr>
        <p:txBody>
          <a:bodyPr/>
          <a:lstStyle/>
          <a:p>
            <a:r>
              <a:rPr lang="ru-RU" dirty="0" smtClean="0"/>
              <a:t>Изучить библиографические указатели по теме проекта: в библиотеке и Интернете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Отобрать необходимые книги.</a:t>
            </a:r>
          </a:p>
          <a:p>
            <a:r>
              <a:rPr lang="ru-RU" dirty="0" smtClean="0"/>
              <a:t>Найти издания для изучения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Составить список </a:t>
            </a:r>
            <a:r>
              <a:rPr lang="ru-RU" dirty="0"/>
              <a:t>литературы, включая учебники, энциклопедии, справочники, словари.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99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0528" y="310534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использовать в качестве источника информации для проекта?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60528" y="1987124"/>
            <a:ext cx="10515600" cy="2967013"/>
          </a:xfrm>
        </p:spPr>
        <p:txBody>
          <a:bodyPr/>
          <a:lstStyle/>
          <a:p>
            <a:r>
              <a:rPr lang="ru-RU" dirty="0" smtClean="0"/>
              <a:t>Литературу: энциклопедии, справочники, словари, научные и научно-популярные издания как в печатном, так и в электронном формате.</a:t>
            </a:r>
          </a:p>
          <a:p>
            <a:r>
              <a:rPr lang="ru-RU" dirty="0" smtClean="0"/>
              <a:t>Официальные сайты организаций.</a:t>
            </a:r>
          </a:p>
          <a:p>
            <a:r>
              <a:rPr lang="ru-RU" dirty="0" smtClean="0"/>
              <a:t>СМИ.</a:t>
            </a:r>
          </a:p>
          <a:p>
            <a:r>
              <a:rPr lang="ru-RU" dirty="0" smtClean="0"/>
              <a:t>Научные сайты и порталы в Интернете.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381" y="5182334"/>
            <a:ext cx="9496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Википедия не является достоверным источником информации!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Все сведения, указанные в ней, требуют дополнительной проверки.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6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547" y="198439"/>
            <a:ext cx="10590661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(самопроверка):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7547" y="1341438"/>
            <a:ext cx="10085695" cy="5400555"/>
          </a:xfrm>
        </p:spPr>
        <p:txBody>
          <a:bodyPr>
            <a:noAutofit/>
          </a:bodyPr>
          <a:lstStyle/>
          <a:p>
            <a:pPr marL="450850" indent="-45085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ru-RU" dirty="0" smtClean="0"/>
              <a:t>После проведенной работы с литературой мы умеем:</a:t>
            </a:r>
          </a:p>
          <a:p>
            <a:pPr marL="531813" eaLnBrk="1" hangingPunct="1">
              <a:lnSpc>
                <a:spcPct val="90000"/>
              </a:lnSpc>
              <a:defRPr/>
            </a:pPr>
            <a:r>
              <a:rPr lang="ru-RU" dirty="0" smtClean="0"/>
              <a:t>Ориентироваться </a:t>
            </a:r>
            <a:r>
              <a:rPr lang="ru-RU" dirty="0"/>
              <a:t>в выбранной </a:t>
            </a:r>
            <a:r>
              <a:rPr lang="ru-RU" dirty="0" smtClean="0"/>
              <a:t>теме, то есть знаем </a:t>
            </a:r>
            <a:r>
              <a:rPr lang="ru-RU" dirty="0"/>
              <a:t>о степени изученности отдельных вопросов, о нерешенных проблемах</a:t>
            </a:r>
            <a:r>
              <a:rPr lang="ru-RU"/>
              <a:t>, </a:t>
            </a:r>
            <a:r>
              <a:rPr lang="ru-RU" smtClean="0"/>
              <a:t>можем </a:t>
            </a:r>
            <a:r>
              <a:rPr lang="ru-RU" dirty="0"/>
              <a:t>четко сформулировать актуальность </a:t>
            </a:r>
            <a:r>
              <a:rPr lang="ru-RU" dirty="0" smtClean="0"/>
              <a:t>темы.</a:t>
            </a:r>
            <a:endParaRPr lang="ru-RU" dirty="0"/>
          </a:p>
          <a:p>
            <a:pPr marL="531813" eaLnBrk="1" hangingPunct="1">
              <a:lnSpc>
                <a:spcPct val="90000"/>
              </a:lnSpc>
              <a:defRPr/>
            </a:pPr>
            <a:r>
              <a:rPr lang="ru-RU" dirty="0" smtClean="0"/>
              <a:t>Ознакомлены </a:t>
            </a:r>
            <a:r>
              <a:rPr lang="ru-RU" dirty="0"/>
              <a:t>теоретически с </a:t>
            </a:r>
            <a:r>
              <a:rPr lang="ru-RU" dirty="0" smtClean="0"/>
              <a:t>различными методами и методиками изучения темы.</a:t>
            </a:r>
          </a:p>
          <a:p>
            <a:pPr marL="531813" eaLnBrk="1" hangingPunct="1">
              <a:lnSpc>
                <a:spcPct val="90000"/>
              </a:lnSpc>
              <a:defRPr/>
            </a:pPr>
            <a:r>
              <a:rPr lang="ru-RU" dirty="0" smtClean="0"/>
              <a:t>Готовы сделать «Обзор </a:t>
            </a:r>
            <a:r>
              <a:rPr lang="ru-RU" dirty="0"/>
              <a:t>литературы</a:t>
            </a:r>
            <a:r>
              <a:rPr lang="ru-RU" dirty="0" smtClean="0"/>
              <a:t>».</a:t>
            </a:r>
            <a:endParaRPr lang="ru-RU" dirty="0"/>
          </a:p>
          <a:p>
            <a:pPr marL="531813" eaLnBrk="1" hangingPunct="1">
              <a:lnSpc>
                <a:spcPct val="90000"/>
              </a:lnSpc>
              <a:defRPr/>
            </a:pPr>
            <a:r>
              <a:rPr lang="ru-RU" dirty="0" smtClean="0"/>
              <a:t>Можем сформулировать </a:t>
            </a:r>
            <a:r>
              <a:rPr lang="ru-RU" dirty="0"/>
              <a:t>или уточнить задачи </a:t>
            </a:r>
            <a:r>
              <a:rPr lang="ru-RU" dirty="0" smtClean="0"/>
              <a:t>проекта, конкретизировать цель </a:t>
            </a:r>
            <a:r>
              <a:rPr lang="ru-RU" dirty="0"/>
              <a:t>и разработать его </a:t>
            </a:r>
            <a:r>
              <a:rPr lang="ru-RU" dirty="0" smtClean="0"/>
              <a:t>план.</a:t>
            </a:r>
            <a:endParaRPr lang="ru-RU" dirty="0"/>
          </a:p>
          <a:p>
            <a:pPr marL="531813" eaLnBrk="1" hangingPunct="1">
              <a:lnSpc>
                <a:spcPct val="90000"/>
              </a:lnSpc>
              <a:defRPr/>
            </a:pPr>
            <a:r>
              <a:rPr lang="ru-RU" dirty="0" smtClean="0"/>
              <a:t>Можем </a:t>
            </a:r>
            <a:r>
              <a:rPr lang="ru-RU" dirty="0"/>
              <a:t>проанализировать результаты своей </a:t>
            </a:r>
            <a:r>
              <a:rPr lang="ru-RU" dirty="0" smtClean="0"/>
              <a:t>работы и </a:t>
            </a:r>
            <a:r>
              <a:rPr lang="ru-RU" dirty="0"/>
              <a:t>сравнить </a:t>
            </a:r>
            <a:r>
              <a:rPr lang="ru-RU" dirty="0" smtClean="0"/>
              <a:t>свой проект с другими похожей тематики.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3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3750"/>
            <a:ext cx="9123947" cy="4286417"/>
          </a:xfrm>
        </p:spPr>
        <p:txBody>
          <a:bodyPr>
            <a:noAutofit/>
          </a:bodyPr>
          <a:lstStyle/>
          <a:p>
            <a:r>
              <a:rPr lang="ru-RU" dirty="0" smtClean="0"/>
              <a:t>Найти 2-3 ключевых слова для своего проекта и записать их.</a:t>
            </a:r>
          </a:p>
          <a:p>
            <a:r>
              <a:rPr lang="ru-RU" dirty="0" smtClean="0"/>
              <a:t>Подумать, в каких литературных источниках можно найти их определения, информацию о них.</a:t>
            </a:r>
          </a:p>
          <a:p>
            <a:r>
              <a:rPr lang="ru-RU" dirty="0" smtClean="0"/>
              <a:t>Найти 2-3 книги по теме своего проекта в фонде библиотеки.</a:t>
            </a:r>
          </a:p>
          <a:p>
            <a:r>
              <a:rPr lang="ru-RU" dirty="0" smtClean="0"/>
              <a:t>Выписать библиографическое описание отобранных книг.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127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394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Wingdings</vt:lpstr>
      <vt:lpstr>Тема Office</vt:lpstr>
      <vt:lpstr>Поиск и подбор информации для  школьного проекта</vt:lpstr>
      <vt:lpstr>С чего начать?</vt:lpstr>
      <vt:lpstr>Поиск источников</vt:lpstr>
      <vt:lpstr>Виды источников информации</vt:lpstr>
      <vt:lpstr>Этапы поиска </vt:lpstr>
      <vt:lpstr>Что можно использовать в качестве источника информации для проекта?</vt:lpstr>
      <vt:lpstr>Результат (самопроверка):</vt:lpstr>
      <vt:lpstr>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Губанова Александра Юрьевна</dc:creator>
  <cp:lastModifiedBy>Губанова Александра Юрьевна</cp:lastModifiedBy>
  <cp:revision>19</cp:revision>
  <dcterms:created xsi:type="dcterms:W3CDTF">2022-10-27T09:20:59Z</dcterms:created>
  <dcterms:modified xsi:type="dcterms:W3CDTF">2022-10-28T12:13:09Z</dcterms:modified>
</cp:coreProperties>
</file>