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6" r:id="rId2"/>
    <p:sldId id="261" r:id="rId3"/>
    <p:sldId id="262" r:id="rId4"/>
    <p:sldId id="290" r:id="rId5"/>
    <p:sldId id="288" r:id="rId6"/>
    <p:sldId id="294" r:id="rId7"/>
    <p:sldId id="263" r:id="rId8"/>
    <p:sldId id="266" r:id="rId9"/>
    <p:sldId id="295" r:id="rId10"/>
    <p:sldId id="296" r:id="rId11"/>
    <p:sldId id="270" r:id="rId12"/>
    <p:sldId id="257" r:id="rId13"/>
    <p:sldId id="264" r:id="rId14"/>
    <p:sldId id="273" r:id="rId15"/>
    <p:sldId id="292" r:id="rId16"/>
    <p:sldId id="289" r:id="rId17"/>
    <p:sldId id="271" r:id="rId18"/>
    <p:sldId id="291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0143" autoAdjust="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jpe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1.jpe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D82AC-8B9A-4ACF-BAFD-6F3F1CFDA253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23F44-37D1-43C7-BB4E-9F6B5BD989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E23F44-37D1-43C7-BB4E-9F6B5BD9891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E23F44-37D1-43C7-BB4E-9F6B5BD9891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E23F44-37D1-43C7-BB4E-9F6B5BD9891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12DA-AC97-41A1-8A16-64DBF9BFF53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53C9E-1FF6-4014-B229-118BECF992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eturok.ru/ru/school/physics/7-klass/vzaimodejstvie-tel/vzaimodejstvie-tel-massa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908721"/>
            <a:ext cx="8458200" cy="1656183"/>
          </a:xfrm>
        </p:spPr>
        <p:txBody>
          <a:bodyPr>
            <a:noAutofit/>
          </a:bodyPr>
          <a:lstStyle/>
          <a:p>
            <a:r>
              <a:rPr lang="ru-RU" sz="9600" b="1" i="1" dirty="0" smtClean="0">
                <a:latin typeface="Times New Roman" pitchFamily="18" charset="0"/>
                <a:cs typeface="Times New Roman" pitchFamily="18" charset="0"/>
              </a:rPr>
              <a:t>Здравствуйте!</a:t>
            </a:r>
            <a:endParaRPr lang="ru-RU" sz="9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077072"/>
            <a:ext cx="6995120" cy="1575466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sz="3600" dirty="0" smtClean="0">
              <a:solidFill>
                <a:schemeClr val="accent4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ru-RU" dirty="0" smtClean="0"/>
              <a:t>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- Физика - какая емкость слова!</a:t>
            </a:r>
          </a:p>
          <a:p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Физика для нас не просто звук</a:t>
            </a:r>
          </a:p>
          <a:p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Физика - опора и основа всех без исключения наук!</a:t>
            </a:r>
          </a:p>
          <a:p>
            <a:endParaRPr lang="ru-RU" sz="1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А. Эйнштейн</a:t>
            </a:r>
            <a:endParaRPr lang="ru-RU" sz="1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571472" y="3571876"/>
            <a:ext cx="785818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57186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385762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1433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148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06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28638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7213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5788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4363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42938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71514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0089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28664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7239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5814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14390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/>
          <p:nvPr/>
        </p:nvGrpSpPr>
        <p:grpSpPr>
          <a:xfrm>
            <a:off x="2571736" y="2571744"/>
            <a:ext cx="1857388" cy="1000132"/>
            <a:chOff x="3929058" y="2571744"/>
            <a:chExt cx="1857388" cy="10001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29190" y="3143248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000628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429256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500694" y="2857496"/>
              <a:ext cx="571504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21" idx="1"/>
            </p:cNvCxnSpPr>
            <p:nvPr/>
          </p:nvCxnSpPr>
          <p:spPr>
            <a:xfrm rot="10800000">
              <a:off x="3929058" y="3286124"/>
              <a:ext cx="1000132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67"/>
          <p:cNvGrpSpPr/>
          <p:nvPr/>
        </p:nvGrpSpPr>
        <p:grpSpPr>
          <a:xfrm>
            <a:off x="3071802" y="285728"/>
            <a:ext cx="3714776" cy="1357322"/>
            <a:chOff x="428596" y="3000372"/>
            <a:chExt cx="3714776" cy="135732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42859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1434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14348" y="4143380"/>
              <a:ext cx="2428892" cy="0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00010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128585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71604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85735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214310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42886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271461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785786" y="3714752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928794" y="3714752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857224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28585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00023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428860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1648691" y="3392055"/>
              <a:ext cx="263236" cy="320963"/>
            </a:xfrm>
            <a:custGeom>
              <a:avLst/>
              <a:gdLst>
                <a:gd name="connsiteX0" fmla="*/ 0 w 263236"/>
                <a:gd name="connsiteY0" fmla="*/ 307109 h 320963"/>
                <a:gd name="connsiteX1" fmla="*/ 138545 w 263236"/>
                <a:gd name="connsiteY1" fmla="*/ 2309 h 320963"/>
                <a:gd name="connsiteX2" fmla="*/ 263236 w 263236"/>
                <a:gd name="connsiteY2" fmla="*/ 320963 h 32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320963">
                  <a:moveTo>
                    <a:pt x="0" y="307109"/>
                  </a:moveTo>
                  <a:cubicBezTo>
                    <a:pt x="47336" y="153554"/>
                    <a:pt x="94672" y="0"/>
                    <a:pt x="138545" y="2309"/>
                  </a:cubicBezTo>
                  <a:cubicBezTo>
                    <a:pt x="182418" y="4618"/>
                    <a:pt x="222827" y="162790"/>
                    <a:pt x="263236" y="320963"/>
                  </a:cubicBez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28662" y="3000372"/>
              <a:ext cx="32147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1           2</a:t>
              </a:r>
              <a:endParaRPr lang="ru-RU" sz="3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143240" y="2357430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1                          2</a:t>
            </a:r>
            <a:endParaRPr lang="ru-RU" sz="2800" b="1" dirty="0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4500562" y="3643314"/>
            <a:ext cx="214314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1785918" y="4071942"/>
            <a:ext cx="257176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857752" y="4071942"/>
            <a:ext cx="128588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59"/>
          <p:cNvGrpSpPr/>
          <p:nvPr/>
        </p:nvGrpSpPr>
        <p:grpSpPr>
          <a:xfrm>
            <a:off x="4714876" y="2285992"/>
            <a:ext cx="1357322" cy="1285884"/>
            <a:chOff x="4714876" y="2285992"/>
            <a:chExt cx="1357322" cy="1285884"/>
          </a:xfrm>
        </p:grpSpPr>
        <p:grpSp>
          <p:nvGrpSpPr>
            <p:cNvPr id="51" name="Группа 52"/>
            <p:cNvGrpSpPr/>
            <p:nvPr/>
          </p:nvGrpSpPr>
          <p:grpSpPr>
            <a:xfrm>
              <a:off x="4714876" y="3143248"/>
              <a:ext cx="1357322" cy="428628"/>
              <a:chOff x="7000892" y="3143248"/>
              <a:chExt cx="1357322" cy="428628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7000892" y="3143248"/>
                <a:ext cx="857256" cy="285752"/>
              </a:xfrm>
              <a:prstGeom prst="rect">
                <a:avLst/>
              </a:prstGeom>
              <a:blipFill>
                <a:blip r:embed="rId3" cstate="print"/>
                <a:tile tx="0" ty="0" sx="100000" sy="100000" flip="none" algn="tl"/>
              </a:blipFill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7072330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7500958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 стрелкой 28"/>
              <p:cNvCxnSpPr/>
              <p:nvPr/>
            </p:nvCxnSpPr>
            <p:spPr>
              <a:xfrm flipV="1">
                <a:off x="7858148" y="3286124"/>
                <a:ext cx="500066" cy="1588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Цилиндр 58"/>
            <p:cNvSpPr/>
            <p:nvPr/>
          </p:nvSpPr>
          <p:spPr>
            <a:xfrm>
              <a:off x="4857752" y="2285992"/>
              <a:ext cx="428628" cy="857256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61" name="Прямая соединительная линия 60"/>
          <p:cNvCxnSpPr/>
          <p:nvPr/>
        </p:nvCxnSpPr>
        <p:spPr>
          <a:xfrm flipV="1">
            <a:off x="335755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5714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8572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11429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4287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64304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185735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4310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42886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1461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00036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0" y="4293096"/>
            <a:ext cx="9144000" cy="2062103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Чем </a:t>
            </a:r>
            <a:r>
              <a:rPr lang="ru-RU" sz="3200" b="1" dirty="0" smtClean="0">
                <a:solidFill>
                  <a:srgbClr val="00B050"/>
                </a:solidFill>
              </a:rPr>
              <a:t>больше</a:t>
            </a:r>
            <a:r>
              <a:rPr lang="ru-RU" sz="3200" b="1" dirty="0" smtClean="0"/>
              <a:t> масса тела, тем </a:t>
            </a:r>
            <a:r>
              <a:rPr lang="ru-RU" sz="3200" b="1" dirty="0" smtClean="0">
                <a:solidFill>
                  <a:srgbClr val="00B050"/>
                </a:solidFill>
              </a:rPr>
              <a:t>меньше</a:t>
            </a:r>
            <a:r>
              <a:rPr lang="ru-RU" sz="3200" b="1" dirty="0" smtClean="0"/>
              <a:t> скорость тела и наоборот. </a:t>
            </a:r>
          </a:p>
          <a:p>
            <a:pPr algn="ctr"/>
            <a:endParaRPr lang="ru-RU" sz="3200" b="1" dirty="0" smtClean="0"/>
          </a:p>
          <a:p>
            <a:pPr algn="ctr"/>
            <a:endParaRPr lang="ru-RU" sz="3200" b="1" dirty="0" smtClean="0"/>
          </a:p>
        </p:txBody>
      </p:sp>
      <p:graphicFrame>
        <p:nvGraphicFramePr>
          <p:cNvPr id="35842" name="Object 2" descr="Пергамент"/>
          <p:cNvGraphicFramePr>
            <a:graphicFrameLocks noChangeAspect="1"/>
          </p:cNvGraphicFramePr>
          <p:nvPr/>
        </p:nvGraphicFramePr>
        <p:xfrm>
          <a:off x="3779912" y="5415068"/>
          <a:ext cx="1825095" cy="1442932"/>
        </p:xfrm>
        <a:graphic>
          <a:graphicData uri="http://schemas.openxmlformats.org/presentationml/2006/ole">
            <p:oleObj spid="_x0000_s35842" name="Формула" r:id="rId5" imgW="5457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31267E-6 L -0.27656 -0.0004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74838E-6 L 0.14652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32656"/>
            <a:ext cx="8229600" cy="953196"/>
          </a:xfrm>
          <a:blipFill>
            <a:blip r:embed="rId3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8000"/>
                </a:solidFill>
              </a:rPr>
              <a:t>Попробуй решить!</a:t>
            </a:r>
            <a:endParaRPr lang="ru-RU" b="1" dirty="0">
              <a:solidFill>
                <a:srgbClr val="008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4282" y="1357298"/>
          <a:ext cx="2071702" cy="5051745"/>
        </p:xfrm>
        <a:graphic>
          <a:graphicData uri="http://schemas.openxmlformats.org/presentationml/2006/ole">
            <p:oleObj spid="_x0000_s4098" name="Формула" r:id="rId4" imgW="609480" imgH="1485720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 rot="5400000">
            <a:off x="250001" y="4393413"/>
            <a:ext cx="407196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285720" y="5715016"/>
            <a:ext cx="1857388" cy="95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652713" y="1500188"/>
          <a:ext cx="5207000" cy="4700587"/>
        </p:xfrm>
        <a:graphic>
          <a:graphicData uri="http://schemas.openxmlformats.org/presentationml/2006/ole">
            <p:oleObj spid="_x0000_s4099" name="Формула" r:id="rId5" imgW="1384200" imgH="1625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330279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т = 1000 кг;                         1 г = 0,001 кг;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 кг = 1000 г;                         1 мг = 0,001 г;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 кг = 1000000 мг;                1 мг = 0,000001 кг.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Упр.6(1),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стр.46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3т</a:t>
            </a: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0,25т =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300г =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150г =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10мг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270892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3000 кг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64088" y="3284984"/>
            <a:ext cx="2304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250 кг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4990" y="3933056"/>
            <a:ext cx="3739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0,3 кг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6096" y="4509120"/>
            <a:ext cx="3168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0,15 кг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4088" y="5157192"/>
            <a:ext cx="3438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0,00001 кг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56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6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166208"/>
            <a:ext cx="84969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Процесс измерения массы называется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взвешиванием,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 прибор для измерения массы –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весами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Изображение весов встречается еще со времен Древнего Египта.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Египетские весы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348880"/>
            <a:ext cx="676875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6"/>
          <p:cNvSpPr>
            <a:spLocks noChangeArrowheads="1"/>
          </p:cNvSpPr>
          <p:nvPr/>
        </p:nvSpPr>
        <p:spPr bwMode="auto">
          <a:xfrm>
            <a:off x="714375" y="260648"/>
            <a:ext cx="778668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Виды весов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268760"/>
            <a:ext cx="345638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3082550"/>
            <a:ext cx="3240360" cy="395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бытовые;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товарные;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автомобильные;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крановые;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платформенные (железнодорожные, вагонные);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лабораторные (весы медицинские);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багажные;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почтовые;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фасовочные;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портативные;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элеваторные;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Весы торговые.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Транспортные весы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484784"/>
            <a:ext cx="273630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Аналитические весы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1412776"/>
            <a:ext cx="269979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Учебные весы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3933056"/>
            <a:ext cx="43204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/>
          <a:lstStyle/>
          <a:p>
            <a:pPr algn="ctr"/>
            <a:r>
              <a:rPr lang="ru-RU" dirty="0" smtClean="0"/>
              <a:t>Весы рычажные</a:t>
            </a:r>
            <a:endParaRPr lang="ru-RU" dirty="0"/>
          </a:p>
        </p:txBody>
      </p:sp>
      <p:pic>
        <p:nvPicPr>
          <p:cNvPr id="4" name="Содержимое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71762" y="1962944"/>
            <a:ext cx="38004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5868144" y="1484784"/>
            <a:ext cx="15841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24328" y="1268760"/>
            <a:ext cx="161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Коромысло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788024" y="2564904"/>
            <a:ext cx="259228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452320" y="3212976"/>
            <a:ext cx="1691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Стрелка-указатель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084168" y="4221088"/>
            <a:ext cx="172819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812360" y="46531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Чашки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467544" y="2132856"/>
            <a:ext cx="84249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Алгоритм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1)рассмотреть  весы;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2)открыть коробочку разновесов,    рассмотреть гирьки;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прочитать правила взвешивания;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4)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определить массу исследуемого тела.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124744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endParaRPr lang="ru-RU" sz="4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1520" y="726937"/>
            <a:ext cx="856895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  <a:hlinkClick r:id="rId2" tooltip="Смотреть в видеоуроке"/>
              </a:rPr>
              <a:t> Правила взвешивания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Перед взвешиванием необходимо убедиться, что весы уравновешены.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школьных весов равновесия добиваются, кладя на более легкую чашку кусочки бумаги или картона.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Тело необходимо ставить на чашу весов, расположенную слева от вас.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Гири кладут на правую чашку весов. Тело и гири нужно опускать осторожно, не роняя их даже с небольшой высоты.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Нельзя взвешивать тела более тяжелые, чем указанная на весах предельная нагрузка.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На чашки весов нельзя класть мокрые, грязные, горячие тела, насыпать  порошки, наливать жидкости.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6.Для того чтобы не получилось, что мелких гирь не хватает, вначале на весы кладут гирю, имеющую массу, немного большую, чем масса взвешиваемого тела (подбирают на глаз с последующей проверкой).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ольга\Documents\гурьянова\1270055550_image0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56792"/>
            <a:ext cx="3672408" cy="379360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548680"/>
            <a:ext cx="457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Comic Sans MS" pitchFamily="66" charset="0"/>
              </a:rPr>
              <a:t>Знаю я с седьмого класса:</a:t>
            </a:r>
          </a:p>
          <a:p>
            <a:r>
              <a:rPr lang="ru-RU" sz="2400" b="1" dirty="0" smtClean="0">
                <a:latin typeface="Comic Sans MS" pitchFamily="66" charset="0"/>
              </a:rPr>
              <a:t>Главное для тела -  масса.</a:t>
            </a:r>
          </a:p>
          <a:p>
            <a:r>
              <a:rPr lang="ru-RU" sz="2400" b="1" dirty="0" smtClean="0">
                <a:latin typeface="Comic Sans MS" pitchFamily="66" charset="0"/>
              </a:rPr>
              <a:t>Если масса велика, </a:t>
            </a:r>
          </a:p>
          <a:p>
            <a:r>
              <a:rPr lang="ru-RU" sz="2400" b="1" dirty="0" smtClean="0">
                <a:latin typeface="Comic Sans MS" pitchFamily="66" charset="0"/>
              </a:rPr>
              <a:t>Жизнь для тела нелегка:</a:t>
            </a:r>
          </a:p>
          <a:p>
            <a:r>
              <a:rPr lang="ru-RU" sz="2400" b="1" dirty="0" smtClean="0">
                <a:latin typeface="Comic Sans MS" pitchFamily="66" charset="0"/>
              </a:rPr>
              <a:t>С места тело трудно сдвинуть, </a:t>
            </a:r>
          </a:p>
          <a:p>
            <a:r>
              <a:rPr lang="ru-RU" sz="2400" b="1" dirty="0" smtClean="0">
                <a:latin typeface="Comic Sans MS" pitchFamily="66" charset="0"/>
              </a:rPr>
              <a:t>Трудно вверх его подкинуть, </a:t>
            </a:r>
          </a:p>
          <a:p>
            <a:r>
              <a:rPr lang="ru-RU" sz="2400" b="1" dirty="0" smtClean="0">
                <a:latin typeface="Comic Sans MS" pitchFamily="66" charset="0"/>
              </a:rPr>
              <a:t>Трудно скорость изменить.</a:t>
            </a:r>
          </a:p>
          <a:p>
            <a:r>
              <a:rPr lang="ru-RU" sz="2400" b="1" dirty="0" smtClean="0">
                <a:latin typeface="Comic Sans MS" pitchFamily="66" charset="0"/>
              </a:rPr>
              <a:t>Только в том кого  винить?</a:t>
            </a:r>
            <a:endParaRPr lang="ru-RU" sz="2400" b="1" dirty="0">
              <a:latin typeface="Comic Sans MS" pitchFamily="66" charset="0"/>
            </a:endParaRPr>
          </a:p>
        </p:txBody>
      </p:sp>
      <p:pic>
        <p:nvPicPr>
          <p:cNvPr id="4" name="Picture 1" descr="C:\Users\ольга\Pictures\iCALEG8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454352"/>
            <a:ext cx="2016224" cy="2403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F:\Полякова О.В\УРОК\фоны для презентаций\Безымянный.png"/>
          <p:cNvPicPr>
            <a:picLocks noChangeAspect="1" noChangeArrowheads="1"/>
          </p:cNvPicPr>
          <p:nvPr/>
        </p:nvPicPr>
        <p:blipFill>
          <a:blip r:embed="rId3" cstate="print"/>
          <a:srcRect r="31250"/>
          <a:stretch>
            <a:fillRect/>
          </a:stretch>
        </p:blipFill>
        <p:spPr bwMode="auto">
          <a:xfrm>
            <a:off x="0" y="0"/>
            <a:ext cx="9144000" cy="7060914"/>
          </a:xfrm>
          <a:prstGeom prst="rect">
            <a:avLst/>
          </a:prstGeom>
          <a:noFill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642918"/>
            <a:ext cx="7143800" cy="5674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3968" y="1196752"/>
            <a:ext cx="352782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Прочитать §19,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    20, упр.6(2)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 smtClean="0">
                <a:solidFill>
                  <a:schemeClr val="bg1"/>
                </a:solidFill>
              </a:rPr>
              <a:t>Найти информацию о старинных мерах массы , применяемых  в России</a:t>
            </a:r>
          </a:p>
          <a:p>
            <a:pPr>
              <a:buFont typeface="Wingdings" pitchFamily="2" charset="2"/>
              <a:buChar char="v"/>
            </a:pPr>
            <a:endParaRPr lang="ru-RU" sz="2800" b="1" dirty="0" smtClean="0">
              <a:solidFill>
                <a:schemeClr val="bg1"/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571472" y="3571876"/>
            <a:ext cx="785818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57186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385762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1433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148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06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28638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7213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5788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4363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42938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71514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0089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28664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7239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5814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14390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/>
          <p:nvPr/>
        </p:nvGrpSpPr>
        <p:grpSpPr>
          <a:xfrm>
            <a:off x="2428860" y="2571744"/>
            <a:ext cx="2000264" cy="1000132"/>
            <a:chOff x="3786182" y="2571744"/>
            <a:chExt cx="2000264" cy="10001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29190" y="3143248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000628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429256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500694" y="2857496"/>
              <a:ext cx="571504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21" idx="1"/>
            </p:cNvCxnSpPr>
            <p:nvPr/>
          </p:nvCxnSpPr>
          <p:spPr>
            <a:xfrm rot="10800000">
              <a:off x="3786182" y="3286124"/>
              <a:ext cx="1143008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67"/>
          <p:cNvGrpSpPr/>
          <p:nvPr/>
        </p:nvGrpSpPr>
        <p:grpSpPr>
          <a:xfrm>
            <a:off x="3059832" y="908720"/>
            <a:ext cx="3960440" cy="1368152"/>
            <a:chOff x="428596" y="3000372"/>
            <a:chExt cx="3714776" cy="135732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42859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1434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14348" y="4143380"/>
              <a:ext cx="2428892" cy="0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00010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128585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71604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85735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214310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42886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271461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785786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882204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857224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28585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00023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428860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1648691" y="3392055"/>
              <a:ext cx="263236" cy="320963"/>
            </a:xfrm>
            <a:custGeom>
              <a:avLst/>
              <a:gdLst>
                <a:gd name="connsiteX0" fmla="*/ 0 w 263236"/>
                <a:gd name="connsiteY0" fmla="*/ 307109 h 320963"/>
                <a:gd name="connsiteX1" fmla="*/ 138545 w 263236"/>
                <a:gd name="connsiteY1" fmla="*/ 2309 h 320963"/>
                <a:gd name="connsiteX2" fmla="*/ 263236 w 263236"/>
                <a:gd name="connsiteY2" fmla="*/ 320963 h 32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320963">
                  <a:moveTo>
                    <a:pt x="0" y="307109"/>
                  </a:moveTo>
                  <a:cubicBezTo>
                    <a:pt x="47336" y="153554"/>
                    <a:pt x="94672" y="0"/>
                    <a:pt x="138545" y="2309"/>
                  </a:cubicBezTo>
                  <a:cubicBezTo>
                    <a:pt x="182418" y="4618"/>
                    <a:pt x="222827" y="162790"/>
                    <a:pt x="263236" y="320963"/>
                  </a:cubicBez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28662" y="3000372"/>
              <a:ext cx="32147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1           2</a:t>
              </a:r>
              <a:endParaRPr lang="ru-RU" sz="3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143240" y="2357430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1                          2</a:t>
            </a:r>
            <a:endParaRPr lang="ru-RU" sz="2800" b="1" dirty="0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4500562" y="3643314"/>
            <a:ext cx="214314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2214546" y="4071942"/>
            <a:ext cx="21431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52"/>
          <p:cNvGrpSpPr/>
          <p:nvPr/>
        </p:nvGrpSpPr>
        <p:grpSpPr>
          <a:xfrm>
            <a:off x="4714876" y="3143248"/>
            <a:ext cx="1928826" cy="428628"/>
            <a:chOff x="7000892" y="3143248"/>
            <a:chExt cx="1928826" cy="42862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7000892" y="3143248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7072330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7500958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V="1">
              <a:off x="7858148" y="3286124"/>
              <a:ext cx="1071570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Прямая соединительная линия 60"/>
          <p:cNvCxnSpPr/>
          <p:nvPr/>
        </p:nvCxnSpPr>
        <p:spPr>
          <a:xfrm flipV="1">
            <a:off x="335755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5714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8572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11429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4287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64304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185735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4310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42886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1461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00036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500034" y="5085184"/>
            <a:ext cx="8072494" cy="107721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Тележки приобрели </a:t>
            </a:r>
            <a:r>
              <a:rPr lang="ru-RU" sz="3200" b="1" u="sng" dirty="0" smtClean="0">
                <a:solidFill>
                  <a:srgbClr val="00B050"/>
                </a:solidFill>
              </a:rPr>
              <a:t>одинаковую скорость. </a:t>
            </a:r>
            <a:endParaRPr lang="ru-RU" sz="3200" b="1" u="sng" dirty="0">
              <a:solidFill>
                <a:srgbClr val="00B050"/>
              </a:solidFill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4932040" y="4077072"/>
            <a:ext cx="20717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F:\Полякова О.В\УРОК\фоны для презентаций\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9" y="0"/>
            <a:ext cx="9108281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49104" y="785794"/>
            <a:ext cx="6980548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</a:t>
            </a:r>
          </a:p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 работу на уроке!</a:t>
            </a:r>
            <a:endParaRPr lang="ru-RU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571472" y="3571876"/>
            <a:ext cx="785818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57186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385762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1433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148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06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28638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7213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5788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4363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42938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71514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0089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28664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7239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5814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14390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/>
          <p:nvPr/>
        </p:nvGrpSpPr>
        <p:grpSpPr>
          <a:xfrm>
            <a:off x="2571736" y="2571744"/>
            <a:ext cx="1857388" cy="1000132"/>
            <a:chOff x="3929058" y="2571744"/>
            <a:chExt cx="1857388" cy="10001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29190" y="3143248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000628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429256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500694" y="2857496"/>
              <a:ext cx="571504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21" idx="1"/>
            </p:cNvCxnSpPr>
            <p:nvPr/>
          </p:nvCxnSpPr>
          <p:spPr>
            <a:xfrm rot="10800000">
              <a:off x="3929058" y="3286124"/>
              <a:ext cx="1000132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67"/>
          <p:cNvGrpSpPr/>
          <p:nvPr/>
        </p:nvGrpSpPr>
        <p:grpSpPr>
          <a:xfrm>
            <a:off x="3071802" y="285728"/>
            <a:ext cx="3714776" cy="1357322"/>
            <a:chOff x="428596" y="3000372"/>
            <a:chExt cx="3714776" cy="135732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42859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1434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14348" y="4143380"/>
              <a:ext cx="2428892" cy="0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00010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128585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71604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85735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214310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42886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271461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785786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928794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857224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28585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00023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428860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1648691" y="3392055"/>
              <a:ext cx="263236" cy="320963"/>
            </a:xfrm>
            <a:custGeom>
              <a:avLst/>
              <a:gdLst>
                <a:gd name="connsiteX0" fmla="*/ 0 w 263236"/>
                <a:gd name="connsiteY0" fmla="*/ 307109 h 320963"/>
                <a:gd name="connsiteX1" fmla="*/ 138545 w 263236"/>
                <a:gd name="connsiteY1" fmla="*/ 2309 h 320963"/>
                <a:gd name="connsiteX2" fmla="*/ 263236 w 263236"/>
                <a:gd name="connsiteY2" fmla="*/ 320963 h 32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320963">
                  <a:moveTo>
                    <a:pt x="0" y="307109"/>
                  </a:moveTo>
                  <a:cubicBezTo>
                    <a:pt x="47336" y="153554"/>
                    <a:pt x="94672" y="0"/>
                    <a:pt x="138545" y="2309"/>
                  </a:cubicBezTo>
                  <a:cubicBezTo>
                    <a:pt x="182418" y="4618"/>
                    <a:pt x="222827" y="162790"/>
                    <a:pt x="263236" y="320963"/>
                  </a:cubicBez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28662" y="3000372"/>
              <a:ext cx="32147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1           2</a:t>
              </a:r>
              <a:endParaRPr lang="ru-RU" sz="3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143240" y="2357430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1                          2</a:t>
            </a:r>
            <a:endParaRPr lang="ru-RU" sz="2800" b="1" dirty="0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4500562" y="3643314"/>
            <a:ext cx="214314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1785918" y="4071942"/>
            <a:ext cx="257176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857752" y="4071942"/>
            <a:ext cx="128588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59"/>
          <p:cNvGrpSpPr/>
          <p:nvPr/>
        </p:nvGrpSpPr>
        <p:grpSpPr>
          <a:xfrm>
            <a:off x="4714876" y="2285992"/>
            <a:ext cx="1357322" cy="1285884"/>
            <a:chOff x="4714876" y="2285992"/>
            <a:chExt cx="1357322" cy="1285884"/>
          </a:xfrm>
        </p:grpSpPr>
        <p:grpSp>
          <p:nvGrpSpPr>
            <p:cNvPr id="51" name="Группа 52"/>
            <p:cNvGrpSpPr/>
            <p:nvPr/>
          </p:nvGrpSpPr>
          <p:grpSpPr>
            <a:xfrm>
              <a:off x="4714876" y="3143248"/>
              <a:ext cx="1357322" cy="428628"/>
              <a:chOff x="7000892" y="3143248"/>
              <a:chExt cx="1357322" cy="428628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7000892" y="3143248"/>
                <a:ext cx="857256" cy="285752"/>
              </a:xfrm>
              <a:prstGeom prst="rect">
                <a:avLst/>
              </a:prstGeom>
              <a:blipFill>
                <a:blip r:embed="rId2" cstate="print"/>
                <a:tile tx="0" ty="0" sx="100000" sy="100000" flip="none" algn="tl"/>
              </a:blipFill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7072330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7500958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 стрелкой 28"/>
              <p:cNvCxnSpPr/>
              <p:nvPr/>
            </p:nvCxnSpPr>
            <p:spPr>
              <a:xfrm flipV="1">
                <a:off x="7858148" y="3286124"/>
                <a:ext cx="500066" cy="1588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Цилиндр 58"/>
            <p:cNvSpPr/>
            <p:nvPr/>
          </p:nvSpPr>
          <p:spPr>
            <a:xfrm>
              <a:off x="4857752" y="2285992"/>
              <a:ext cx="428628" cy="857256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61" name="Прямая соединительная линия 60"/>
          <p:cNvCxnSpPr/>
          <p:nvPr/>
        </p:nvCxnSpPr>
        <p:spPr>
          <a:xfrm flipV="1">
            <a:off x="335755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5714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8572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11429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4287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64304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185735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4310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42886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1461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00036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0" y="5085184"/>
            <a:ext cx="9144000" cy="107721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smtClean="0"/>
              <a:t>Правая  тележка после взаимодействия </a:t>
            </a:r>
            <a:r>
              <a:rPr lang="ru-RU" sz="3200" b="1" u="sng" smtClean="0">
                <a:solidFill>
                  <a:srgbClr val="008000"/>
                </a:solidFill>
              </a:rPr>
              <a:t>приобрела меньшую скорость</a:t>
            </a:r>
            <a:r>
              <a:rPr lang="ru-RU" sz="3200" b="1" smtClean="0"/>
              <a:t>. </a:t>
            </a:r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31267E-6 L -0.27656 -0.0004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74838E-6 L 0.14652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241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3" name="Picture 1" descr="C:\Users\ольга\Documents\гурьянова\yanimatch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5040560" cy="3561996"/>
          </a:xfrm>
          <a:prstGeom prst="rect">
            <a:avLst/>
          </a:prstGeom>
          <a:noFill/>
        </p:spPr>
      </p:pic>
      <p:pic>
        <p:nvPicPr>
          <p:cNvPr id="3" name="Picture 1" descr="C:\Users\ольга\Desktop\анимашки\sporta-111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068960"/>
            <a:ext cx="3096344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117" y="764704"/>
            <a:ext cx="8893781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i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Масса тела. </a:t>
            </a:r>
          </a:p>
          <a:p>
            <a:pPr algn="ctr"/>
            <a:r>
              <a:rPr lang="ru-RU" sz="6600" b="1" i="1" u="sng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Измерение </a:t>
            </a:r>
          </a:p>
          <a:p>
            <a:pPr algn="ctr"/>
            <a:r>
              <a:rPr lang="ru-RU" sz="6600" b="1" i="1" u="sng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массы тела </a:t>
            </a:r>
          </a:p>
          <a:p>
            <a:pPr algn="ctr"/>
            <a:r>
              <a:rPr lang="ru-RU" sz="6600" b="1" i="1" u="sng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 помощью весов.</a:t>
            </a:r>
            <a:endParaRPr lang="ru-RU" sz="6600" b="1" i="1" u="sng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571472" y="3571876"/>
            <a:ext cx="785818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57186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385762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1433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148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06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28638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7213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5788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4363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42938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71514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0089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28664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7239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5814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14390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/>
          <p:nvPr/>
        </p:nvGrpSpPr>
        <p:grpSpPr>
          <a:xfrm>
            <a:off x="2571736" y="2571744"/>
            <a:ext cx="1857388" cy="1000132"/>
            <a:chOff x="3929058" y="2571744"/>
            <a:chExt cx="1857388" cy="10001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29190" y="3143248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5000628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429256" y="3286124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500694" y="2857496"/>
              <a:ext cx="571504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21" idx="1"/>
            </p:cNvCxnSpPr>
            <p:nvPr/>
          </p:nvCxnSpPr>
          <p:spPr>
            <a:xfrm rot="10800000">
              <a:off x="3929058" y="3286124"/>
              <a:ext cx="1000132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67"/>
          <p:cNvGrpSpPr/>
          <p:nvPr/>
        </p:nvGrpSpPr>
        <p:grpSpPr>
          <a:xfrm>
            <a:off x="3071802" y="285728"/>
            <a:ext cx="3714776" cy="1357322"/>
            <a:chOff x="428596" y="3000372"/>
            <a:chExt cx="3714776" cy="135732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42859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1434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14348" y="4143380"/>
              <a:ext cx="2428892" cy="0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00010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128585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71604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85735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214310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42886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271461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785786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928794" y="3714752"/>
              <a:ext cx="857256" cy="285752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857224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28585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00023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428860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1648691" y="3392055"/>
              <a:ext cx="263236" cy="320963"/>
            </a:xfrm>
            <a:custGeom>
              <a:avLst/>
              <a:gdLst>
                <a:gd name="connsiteX0" fmla="*/ 0 w 263236"/>
                <a:gd name="connsiteY0" fmla="*/ 307109 h 320963"/>
                <a:gd name="connsiteX1" fmla="*/ 138545 w 263236"/>
                <a:gd name="connsiteY1" fmla="*/ 2309 h 320963"/>
                <a:gd name="connsiteX2" fmla="*/ 263236 w 263236"/>
                <a:gd name="connsiteY2" fmla="*/ 320963 h 32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320963">
                  <a:moveTo>
                    <a:pt x="0" y="307109"/>
                  </a:moveTo>
                  <a:cubicBezTo>
                    <a:pt x="47336" y="153554"/>
                    <a:pt x="94672" y="0"/>
                    <a:pt x="138545" y="2309"/>
                  </a:cubicBezTo>
                  <a:cubicBezTo>
                    <a:pt x="182418" y="4618"/>
                    <a:pt x="222827" y="162790"/>
                    <a:pt x="263236" y="320963"/>
                  </a:cubicBez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28662" y="3000372"/>
              <a:ext cx="32147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1           2</a:t>
              </a:r>
              <a:endParaRPr lang="ru-RU" sz="3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143240" y="2357430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1                          2</a:t>
            </a:r>
            <a:endParaRPr lang="ru-RU" sz="2800" b="1" dirty="0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4500562" y="3643314"/>
            <a:ext cx="214314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1785918" y="4071942"/>
            <a:ext cx="257176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857752" y="4071942"/>
            <a:ext cx="128588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59"/>
          <p:cNvGrpSpPr/>
          <p:nvPr/>
        </p:nvGrpSpPr>
        <p:grpSpPr>
          <a:xfrm>
            <a:off x="4714876" y="2285992"/>
            <a:ext cx="1357322" cy="1285884"/>
            <a:chOff x="4714876" y="2285992"/>
            <a:chExt cx="1357322" cy="1285884"/>
          </a:xfrm>
        </p:grpSpPr>
        <p:grpSp>
          <p:nvGrpSpPr>
            <p:cNvPr id="51" name="Группа 52"/>
            <p:cNvGrpSpPr/>
            <p:nvPr/>
          </p:nvGrpSpPr>
          <p:grpSpPr>
            <a:xfrm>
              <a:off x="4714876" y="3143248"/>
              <a:ext cx="1357322" cy="428628"/>
              <a:chOff x="7000892" y="3143248"/>
              <a:chExt cx="1357322" cy="428628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7000892" y="3143248"/>
                <a:ext cx="857256" cy="285752"/>
              </a:xfrm>
              <a:prstGeom prst="rect">
                <a:avLst/>
              </a:prstGeom>
              <a:blipFill>
                <a:blip r:embed="rId2" cstate="print"/>
                <a:tile tx="0" ty="0" sx="100000" sy="100000" flip="none" algn="tl"/>
              </a:blipFill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Овал 24"/>
              <p:cNvSpPr/>
              <p:nvPr/>
            </p:nvSpPr>
            <p:spPr>
              <a:xfrm>
                <a:off x="7072330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Овал 25"/>
              <p:cNvSpPr/>
              <p:nvPr/>
            </p:nvSpPr>
            <p:spPr>
              <a:xfrm>
                <a:off x="7500958" y="3286124"/>
                <a:ext cx="285752" cy="285752"/>
              </a:xfrm>
              <a:prstGeom prst="ellipse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 стрелкой 28"/>
              <p:cNvCxnSpPr/>
              <p:nvPr/>
            </p:nvCxnSpPr>
            <p:spPr>
              <a:xfrm flipV="1">
                <a:off x="7858148" y="3286124"/>
                <a:ext cx="500066" cy="1588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Цилиндр 58"/>
            <p:cNvSpPr/>
            <p:nvPr/>
          </p:nvSpPr>
          <p:spPr>
            <a:xfrm>
              <a:off x="4857752" y="2285992"/>
              <a:ext cx="428628" cy="857256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61" name="Прямая соединительная линия 60"/>
          <p:cNvCxnSpPr/>
          <p:nvPr/>
        </p:nvCxnSpPr>
        <p:spPr>
          <a:xfrm flipV="1">
            <a:off x="335755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5714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8572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11429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4287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64304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185735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4310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42886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1461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00036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0" y="4653136"/>
            <a:ext cx="9144000" cy="156966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Свойство тел по-разному менять свою скорость при взаимодействии называется -  </a:t>
            </a:r>
            <a:r>
              <a:rPr lang="ru-RU" sz="3200" b="1" dirty="0" smtClean="0">
                <a:solidFill>
                  <a:srgbClr val="C00000"/>
                </a:solidFill>
              </a:rPr>
              <a:t>инертностью.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31267E-6 L -0.27656 -0.0004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74838E-6 L 0.14652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5445225"/>
            <a:ext cx="8072494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Любое тело: Земля, человек, яблоко и т. д. — обладает массой.</a:t>
            </a:r>
          </a:p>
          <a:p>
            <a:endParaRPr lang="ru-RU" sz="3600" b="1" i="1" dirty="0" smtClean="0">
              <a:solidFill>
                <a:srgbClr val="008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548680"/>
            <a:ext cx="8001056" cy="95410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Мерой инертности тела – является </a:t>
            </a:r>
            <a:r>
              <a:rPr lang="ru-RU" sz="2800" b="1" i="1" dirty="0" smtClean="0">
                <a:solidFill>
                  <a:srgbClr val="C00000"/>
                </a:solidFill>
              </a:rPr>
              <a:t>масса</a:t>
            </a:r>
          </a:p>
        </p:txBody>
      </p:sp>
      <p:pic>
        <p:nvPicPr>
          <p:cNvPr id="7" name="Picture 3" descr="C:\Users\ольга\Desktop\Зем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700808"/>
            <a:ext cx="3672408" cy="3421499"/>
          </a:xfrm>
          <a:prstGeom prst="rect">
            <a:avLst/>
          </a:prstGeom>
          <a:noFill/>
        </p:spPr>
      </p:pic>
      <p:pic>
        <p:nvPicPr>
          <p:cNvPr id="9" name="Picture 6" descr="C:\Users\ольга\Desktop\ка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356992"/>
            <a:ext cx="1905000" cy="1428750"/>
          </a:xfrm>
          <a:prstGeom prst="rect">
            <a:avLst/>
          </a:prstGeom>
          <a:noFill/>
        </p:spPr>
      </p:pic>
      <p:pic>
        <p:nvPicPr>
          <p:cNvPr id="10" name="Picture 5" descr="C:\Users\ольга\Desktop\iCA2PYZ0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1844824"/>
            <a:ext cx="1512168" cy="1260140"/>
          </a:xfrm>
          <a:prstGeom prst="rect">
            <a:avLst/>
          </a:prstGeom>
          <a:noFill/>
        </p:spPr>
      </p:pic>
      <p:pic>
        <p:nvPicPr>
          <p:cNvPr id="11" name="Picture 2" descr="C:\Users\ольга\Desktop\iCAVW0NE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3212976"/>
            <a:ext cx="1410877" cy="218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4248472" cy="1143000"/>
          </a:xfrm>
        </p:spPr>
        <p:txBody>
          <a:bodyPr/>
          <a:lstStyle/>
          <a:p>
            <a:pPr algn="ctr"/>
            <a:r>
              <a:rPr lang="ru-RU" dirty="0" smtClean="0"/>
              <a:t>Эталон массы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2276872"/>
            <a:ext cx="4786314" cy="422396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Эталон массы изготовлен из платиново-иридиевого сплава, имеет форму цилиндра высотой примерно 39 мм.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С эталона изготовлены копии: в России хранится копия №12,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США – № 20.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kilogra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780928"/>
            <a:ext cx="3179694" cy="38835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5536" y="1196752"/>
            <a:ext cx="51125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Килограмм — это масса эталона. </a:t>
            </a:r>
          </a:p>
          <a:p>
            <a:r>
              <a:rPr lang="ru-RU" sz="2000" b="1" i="1" dirty="0" smtClean="0"/>
              <a:t>Международный эталон килограмма хранится в г. </a:t>
            </a:r>
            <a:r>
              <a:rPr lang="ru-RU" sz="2000" b="1" i="1" dirty="0" smtClean="0">
                <a:solidFill>
                  <a:srgbClr val="008000"/>
                </a:solidFill>
              </a:rPr>
              <a:t>Севр</a:t>
            </a:r>
            <a:r>
              <a:rPr lang="ru-RU" sz="2000" b="1" i="1" dirty="0" smtClean="0"/>
              <a:t>е (близ Парижа)</a:t>
            </a:r>
            <a:endParaRPr lang="ru-RU" sz="2000" b="1" dirty="0"/>
          </a:p>
        </p:txBody>
      </p:sp>
      <p:pic>
        <p:nvPicPr>
          <p:cNvPr id="12" name="Рисунок 11" descr="Место хранение Международного эталона килограмма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60648"/>
            <a:ext cx="259228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571472" y="3571876"/>
            <a:ext cx="785818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57186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385762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41433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291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7148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06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28638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57213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85788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14363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42938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71514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0089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28664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57239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5814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14390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50"/>
          <p:cNvGrpSpPr/>
          <p:nvPr/>
        </p:nvGrpSpPr>
        <p:grpSpPr>
          <a:xfrm>
            <a:off x="2428860" y="2564904"/>
            <a:ext cx="2000264" cy="987538"/>
            <a:chOff x="3786182" y="2571744"/>
            <a:chExt cx="2000264" cy="105508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929190" y="3143248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4993218" y="3341076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5425266" y="3341076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500694" y="2857496"/>
              <a:ext cx="571504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21" idx="1"/>
            </p:cNvCxnSpPr>
            <p:nvPr/>
          </p:nvCxnSpPr>
          <p:spPr>
            <a:xfrm rot="10800000">
              <a:off x="3786182" y="3286124"/>
              <a:ext cx="1143008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67"/>
          <p:cNvGrpSpPr/>
          <p:nvPr/>
        </p:nvGrpSpPr>
        <p:grpSpPr>
          <a:xfrm>
            <a:off x="3059832" y="908720"/>
            <a:ext cx="3960440" cy="1368152"/>
            <a:chOff x="428596" y="3000372"/>
            <a:chExt cx="3714776" cy="135732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42859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1434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714348" y="4143380"/>
              <a:ext cx="2428892" cy="0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00010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128585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71604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857356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2143108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428860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2714612" y="4143380"/>
              <a:ext cx="285752" cy="214314"/>
            </a:xfrm>
            <a:prstGeom prst="line">
              <a:avLst/>
            </a:prstGeom>
            <a:ln w="254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785786" y="3714752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882204" y="3714752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857224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28585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000232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428860" y="3857628"/>
              <a:ext cx="285752" cy="285752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1648691" y="3392055"/>
              <a:ext cx="263236" cy="320963"/>
            </a:xfrm>
            <a:custGeom>
              <a:avLst/>
              <a:gdLst>
                <a:gd name="connsiteX0" fmla="*/ 0 w 263236"/>
                <a:gd name="connsiteY0" fmla="*/ 307109 h 320963"/>
                <a:gd name="connsiteX1" fmla="*/ 138545 w 263236"/>
                <a:gd name="connsiteY1" fmla="*/ 2309 h 320963"/>
                <a:gd name="connsiteX2" fmla="*/ 263236 w 263236"/>
                <a:gd name="connsiteY2" fmla="*/ 320963 h 320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320963">
                  <a:moveTo>
                    <a:pt x="0" y="307109"/>
                  </a:moveTo>
                  <a:cubicBezTo>
                    <a:pt x="47336" y="153554"/>
                    <a:pt x="94672" y="0"/>
                    <a:pt x="138545" y="2309"/>
                  </a:cubicBezTo>
                  <a:cubicBezTo>
                    <a:pt x="182418" y="4618"/>
                    <a:pt x="222827" y="162790"/>
                    <a:pt x="263236" y="320963"/>
                  </a:cubicBezTo>
                </a:path>
              </a:pathLst>
            </a:cu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28662" y="3000372"/>
              <a:ext cx="32147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dirty="0" smtClean="0"/>
                <a:t>1           2</a:t>
              </a:r>
              <a:endParaRPr lang="ru-RU" sz="3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143240" y="2357430"/>
            <a:ext cx="2757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1                          2</a:t>
            </a:r>
            <a:endParaRPr lang="ru-RU" sz="2800" b="1" dirty="0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4500562" y="3643314"/>
            <a:ext cx="214314" cy="285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2214546" y="4071942"/>
            <a:ext cx="214314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0" name="Группа 52"/>
          <p:cNvGrpSpPr/>
          <p:nvPr/>
        </p:nvGrpSpPr>
        <p:grpSpPr>
          <a:xfrm>
            <a:off x="4714876" y="3068964"/>
            <a:ext cx="1928826" cy="502916"/>
            <a:chOff x="7000892" y="3143251"/>
            <a:chExt cx="1928826" cy="42862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7000892" y="3143251"/>
              <a:ext cx="857256" cy="285752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  <a:ln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7074040" y="3327365"/>
              <a:ext cx="284042" cy="244514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7500958" y="3327362"/>
              <a:ext cx="293162" cy="244514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V="1">
              <a:off x="7858148" y="3286124"/>
              <a:ext cx="1071570" cy="158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Прямая соединительная линия 60"/>
          <p:cNvCxnSpPr/>
          <p:nvPr/>
        </p:nvCxnSpPr>
        <p:spPr>
          <a:xfrm flipV="1">
            <a:off x="335755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57147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85722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114297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142872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164304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1857356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2143108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V="1">
            <a:off x="2428860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2714612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000364" y="3571876"/>
            <a:ext cx="285752" cy="214314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500034" y="4293096"/>
            <a:ext cx="8072494" cy="2062103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Если тела приобрели </a:t>
            </a:r>
            <a:r>
              <a:rPr lang="ru-RU" sz="3200" b="1" u="sng" dirty="0" smtClean="0">
                <a:solidFill>
                  <a:srgbClr val="00B050"/>
                </a:solidFill>
              </a:rPr>
              <a:t>одинаковую скорость, то массы тел равны.</a:t>
            </a:r>
            <a:endParaRPr lang="en-US" sz="3200" b="1" u="sng" dirty="0" smtClean="0">
              <a:solidFill>
                <a:srgbClr val="00B050"/>
              </a:solidFill>
            </a:endParaRPr>
          </a:p>
          <a:p>
            <a:pPr algn="ctr"/>
            <a:endParaRPr lang="en-US" sz="3200" b="1" u="sng" dirty="0" smtClean="0">
              <a:solidFill>
                <a:srgbClr val="00B050"/>
              </a:solidFill>
            </a:endParaRPr>
          </a:p>
          <a:p>
            <a:pPr algn="ctr"/>
            <a:r>
              <a:rPr lang="ru-RU" sz="3200" b="1" u="sng" dirty="0" smtClean="0">
                <a:solidFill>
                  <a:srgbClr val="00B050"/>
                </a:solidFill>
              </a:rPr>
              <a:t> то</a:t>
            </a:r>
            <a:endParaRPr lang="en-US" sz="3200" b="1" u="sng" dirty="0" smtClean="0">
              <a:solidFill>
                <a:srgbClr val="00B050"/>
              </a:solidFill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4932040" y="4077072"/>
            <a:ext cx="207170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4818" name="Object 2" descr="Пергамент"/>
          <p:cNvGraphicFramePr>
            <a:graphicFrameLocks noChangeAspect="1"/>
          </p:cNvGraphicFramePr>
          <p:nvPr/>
        </p:nvGraphicFramePr>
        <p:xfrm>
          <a:off x="1403648" y="5445224"/>
          <a:ext cx="2020888" cy="928688"/>
        </p:xfrm>
        <a:graphic>
          <a:graphicData uri="http://schemas.openxmlformats.org/presentationml/2006/ole">
            <p:oleObj spid="_x0000_s34818" name="Формула" r:id="rId5" imgW="469800" imgH="215640" progId="Equation.3">
              <p:embed/>
            </p:oleObj>
          </a:graphicData>
        </a:graphic>
      </p:graphicFrame>
      <p:graphicFrame>
        <p:nvGraphicFramePr>
          <p:cNvPr id="34819" name="Object 3" descr="Пергамент"/>
          <p:cNvGraphicFramePr>
            <a:graphicFrameLocks noChangeAspect="1"/>
          </p:cNvGraphicFramePr>
          <p:nvPr/>
        </p:nvGraphicFramePr>
        <p:xfrm>
          <a:off x="5364088" y="5445224"/>
          <a:ext cx="2349500" cy="928688"/>
        </p:xfrm>
        <a:graphic>
          <a:graphicData uri="http://schemas.openxmlformats.org/presentationml/2006/ole">
            <p:oleObj spid="_x0000_s34819" name="Формула" r:id="rId6" imgW="5457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25 4.8148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76 0.00139 L -0.25 -4.8148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</TotalTime>
  <Words>481</Words>
  <Application>Microsoft Office PowerPoint</Application>
  <PresentationFormat>Экран (4:3)</PresentationFormat>
  <Paragraphs>104</Paragraphs>
  <Slides>20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Формула</vt:lpstr>
      <vt:lpstr>Здравствуйте!</vt:lpstr>
      <vt:lpstr>Слайд 2</vt:lpstr>
      <vt:lpstr>Слайд 3</vt:lpstr>
      <vt:lpstr>Слайд 4</vt:lpstr>
      <vt:lpstr>Слайд 5</vt:lpstr>
      <vt:lpstr>Слайд 6</vt:lpstr>
      <vt:lpstr>Слайд 7</vt:lpstr>
      <vt:lpstr>Эталон массы</vt:lpstr>
      <vt:lpstr>Слайд 9</vt:lpstr>
      <vt:lpstr>Слайд 10</vt:lpstr>
      <vt:lpstr>Попробуй решить!</vt:lpstr>
      <vt:lpstr>Слайд 12</vt:lpstr>
      <vt:lpstr>Слайд 13</vt:lpstr>
      <vt:lpstr>Слайд 14</vt:lpstr>
      <vt:lpstr>Весы рычажные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Пользователь</cp:lastModifiedBy>
  <cp:revision>114</cp:revision>
  <dcterms:created xsi:type="dcterms:W3CDTF">2013-10-01T17:47:38Z</dcterms:created>
  <dcterms:modified xsi:type="dcterms:W3CDTF">2022-10-31T19:57:42Z</dcterms:modified>
</cp:coreProperties>
</file>