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99" r:id="rId3"/>
    <p:sldId id="273" r:id="rId4"/>
    <p:sldId id="274" r:id="rId5"/>
    <p:sldId id="275" r:id="rId6"/>
    <p:sldId id="278" r:id="rId7"/>
    <p:sldId id="276" r:id="rId8"/>
    <p:sldId id="277"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301" r:id="rId28"/>
    <p:sldId id="302" r:id="rId29"/>
    <p:sldId id="300"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F846861-F8DE-459F-B1E2-DC78F4371CD3}" type="datetimeFigureOut">
              <a:rPr lang="ru-RU" smtClean="0"/>
              <a:t>12.07.2021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2F7015C-F336-4337-BF5E-FB80EAAB23EC}" type="slidenum">
              <a:rPr lang="ru-RU" smtClean="0"/>
              <a:t>‹#›</a:t>
            </a:fld>
            <a:endParaRPr lang="ru-RU"/>
          </a:p>
        </p:txBody>
      </p:sp>
    </p:spTree>
    <p:extLst>
      <p:ext uri="{BB962C8B-B14F-4D97-AF65-F5344CB8AC3E}">
        <p14:creationId xmlns:p14="http://schemas.microsoft.com/office/powerpoint/2010/main" val="1168418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F846861-F8DE-459F-B1E2-DC78F4371CD3}" type="datetimeFigureOut">
              <a:rPr lang="ru-RU" smtClean="0"/>
              <a:t>12.07.2021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2F7015C-F336-4337-BF5E-FB80EAAB23EC}" type="slidenum">
              <a:rPr lang="ru-RU" smtClean="0"/>
              <a:t>‹#›</a:t>
            </a:fld>
            <a:endParaRPr lang="ru-RU"/>
          </a:p>
        </p:txBody>
      </p:sp>
    </p:spTree>
    <p:extLst>
      <p:ext uri="{BB962C8B-B14F-4D97-AF65-F5344CB8AC3E}">
        <p14:creationId xmlns:p14="http://schemas.microsoft.com/office/powerpoint/2010/main" val="807016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F846861-F8DE-459F-B1E2-DC78F4371CD3}" type="datetimeFigureOut">
              <a:rPr lang="ru-RU" smtClean="0"/>
              <a:t>12.07.2021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2F7015C-F336-4337-BF5E-FB80EAAB23EC}" type="slidenum">
              <a:rPr lang="ru-RU" smtClean="0"/>
              <a:t>‹#›</a:t>
            </a:fld>
            <a:endParaRPr lang="ru-RU"/>
          </a:p>
        </p:txBody>
      </p:sp>
    </p:spTree>
    <p:extLst>
      <p:ext uri="{BB962C8B-B14F-4D97-AF65-F5344CB8AC3E}">
        <p14:creationId xmlns:p14="http://schemas.microsoft.com/office/powerpoint/2010/main" val="3927433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F846861-F8DE-459F-B1E2-DC78F4371CD3}" type="datetimeFigureOut">
              <a:rPr lang="ru-RU" smtClean="0"/>
              <a:t>12.07.2021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2F7015C-F336-4337-BF5E-FB80EAAB23EC}" type="slidenum">
              <a:rPr lang="ru-RU" smtClean="0"/>
              <a:t>‹#›</a:t>
            </a:fld>
            <a:endParaRPr lang="ru-RU"/>
          </a:p>
        </p:txBody>
      </p:sp>
    </p:spTree>
    <p:extLst>
      <p:ext uri="{BB962C8B-B14F-4D97-AF65-F5344CB8AC3E}">
        <p14:creationId xmlns:p14="http://schemas.microsoft.com/office/powerpoint/2010/main" val="2122605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F846861-F8DE-459F-B1E2-DC78F4371CD3}" type="datetimeFigureOut">
              <a:rPr lang="ru-RU" smtClean="0"/>
              <a:t>12.07.2021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2F7015C-F336-4337-BF5E-FB80EAAB23EC}" type="slidenum">
              <a:rPr lang="ru-RU" smtClean="0"/>
              <a:t>‹#›</a:t>
            </a:fld>
            <a:endParaRPr lang="ru-RU"/>
          </a:p>
        </p:txBody>
      </p:sp>
    </p:spTree>
    <p:extLst>
      <p:ext uri="{BB962C8B-B14F-4D97-AF65-F5344CB8AC3E}">
        <p14:creationId xmlns:p14="http://schemas.microsoft.com/office/powerpoint/2010/main" val="4129047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F846861-F8DE-459F-B1E2-DC78F4371CD3}" type="datetimeFigureOut">
              <a:rPr lang="ru-RU" smtClean="0"/>
              <a:t>12.07.2021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2F7015C-F336-4337-BF5E-FB80EAAB23EC}" type="slidenum">
              <a:rPr lang="ru-RU" smtClean="0"/>
              <a:t>‹#›</a:t>
            </a:fld>
            <a:endParaRPr lang="ru-RU"/>
          </a:p>
        </p:txBody>
      </p:sp>
    </p:spTree>
    <p:extLst>
      <p:ext uri="{BB962C8B-B14F-4D97-AF65-F5344CB8AC3E}">
        <p14:creationId xmlns:p14="http://schemas.microsoft.com/office/powerpoint/2010/main" val="249598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F846861-F8DE-459F-B1E2-DC78F4371CD3}" type="datetimeFigureOut">
              <a:rPr lang="ru-RU" smtClean="0"/>
              <a:t>12.07.2021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2F7015C-F336-4337-BF5E-FB80EAAB23EC}" type="slidenum">
              <a:rPr lang="ru-RU" smtClean="0"/>
              <a:t>‹#›</a:t>
            </a:fld>
            <a:endParaRPr lang="ru-RU"/>
          </a:p>
        </p:txBody>
      </p:sp>
    </p:spTree>
    <p:extLst>
      <p:ext uri="{BB962C8B-B14F-4D97-AF65-F5344CB8AC3E}">
        <p14:creationId xmlns:p14="http://schemas.microsoft.com/office/powerpoint/2010/main" val="2170526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F846861-F8DE-459F-B1E2-DC78F4371CD3}" type="datetimeFigureOut">
              <a:rPr lang="ru-RU" smtClean="0"/>
              <a:t>12.07.2021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2F7015C-F336-4337-BF5E-FB80EAAB23EC}" type="slidenum">
              <a:rPr lang="ru-RU" smtClean="0"/>
              <a:t>‹#›</a:t>
            </a:fld>
            <a:endParaRPr lang="ru-RU"/>
          </a:p>
        </p:txBody>
      </p:sp>
    </p:spTree>
    <p:extLst>
      <p:ext uri="{BB962C8B-B14F-4D97-AF65-F5344CB8AC3E}">
        <p14:creationId xmlns:p14="http://schemas.microsoft.com/office/powerpoint/2010/main" val="2332231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F846861-F8DE-459F-B1E2-DC78F4371CD3}" type="datetimeFigureOut">
              <a:rPr lang="ru-RU" smtClean="0"/>
              <a:t>12.07.2021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2F7015C-F336-4337-BF5E-FB80EAAB23EC}" type="slidenum">
              <a:rPr lang="ru-RU" smtClean="0"/>
              <a:t>‹#›</a:t>
            </a:fld>
            <a:endParaRPr lang="ru-RU"/>
          </a:p>
        </p:txBody>
      </p:sp>
    </p:spTree>
    <p:extLst>
      <p:ext uri="{BB962C8B-B14F-4D97-AF65-F5344CB8AC3E}">
        <p14:creationId xmlns:p14="http://schemas.microsoft.com/office/powerpoint/2010/main" val="1778358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F846861-F8DE-459F-B1E2-DC78F4371CD3}" type="datetimeFigureOut">
              <a:rPr lang="ru-RU" smtClean="0"/>
              <a:t>12.07.2021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2F7015C-F336-4337-BF5E-FB80EAAB23EC}" type="slidenum">
              <a:rPr lang="ru-RU" smtClean="0"/>
              <a:t>‹#›</a:t>
            </a:fld>
            <a:endParaRPr lang="ru-RU"/>
          </a:p>
        </p:txBody>
      </p:sp>
    </p:spTree>
    <p:extLst>
      <p:ext uri="{BB962C8B-B14F-4D97-AF65-F5344CB8AC3E}">
        <p14:creationId xmlns:p14="http://schemas.microsoft.com/office/powerpoint/2010/main" val="1393156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F846861-F8DE-459F-B1E2-DC78F4371CD3}" type="datetimeFigureOut">
              <a:rPr lang="ru-RU" smtClean="0"/>
              <a:t>12.07.2021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2F7015C-F336-4337-BF5E-FB80EAAB23EC}" type="slidenum">
              <a:rPr lang="ru-RU" smtClean="0"/>
              <a:t>‹#›</a:t>
            </a:fld>
            <a:endParaRPr lang="ru-RU"/>
          </a:p>
        </p:txBody>
      </p:sp>
    </p:spTree>
    <p:extLst>
      <p:ext uri="{BB962C8B-B14F-4D97-AF65-F5344CB8AC3E}">
        <p14:creationId xmlns:p14="http://schemas.microsoft.com/office/powerpoint/2010/main" val="2132043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846861-F8DE-459F-B1E2-DC78F4371CD3}" type="datetimeFigureOut">
              <a:rPr lang="ru-RU" smtClean="0"/>
              <a:t>12.07.2021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7015C-F336-4337-BF5E-FB80EAAB23EC}" type="slidenum">
              <a:rPr lang="ru-RU" smtClean="0"/>
              <a:t>‹#›</a:t>
            </a:fld>
            <a:endParaRPr lang="ru-RU"/>
          </a:p>
        </p:txBody>
      </p:sp>
    </p:spTree>
    <p:extLst>
      <p:ext uri="{BB962C8B-B14F-4D97-AF65-F5344CB8AC3E}">
        <p14:creationId xmlns:p14="http://schemas.microsoft.com/office/powerpoint/2010/main" val="4248323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gif"/><Relationship Id="rId5" Type="http://schemas.microsoft.com/office/2007/relationships/hdphoto" Target="../media/hdphoto1.wdp"/><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slide" Target="slide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slide" Target="slide3.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slide" Target="slide3.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slide" Target="slide3.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3.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8.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jpeg"/><Relationship Id="rId4" Type="http://schemas.openxmlformats.org/officeDocument/2006/relationships/hyperlink" Target="https://youtu.be/OYptnIVGqcQ" TargetMode="Externa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slide" Target="slide3.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slide" Target="slide3.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slide" Target="slide3.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slide" Target="slide3.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2.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3.xml"/><Relationship Id="rId11" Type="http://schemas.openxmlformats.org/officeDocument/2006/relationships/image" Target="../media/image47.jpeg"/><Relationship Id="rId5" Type="http://schemas.microsoft.com/office/2007/relationships/hdphoto" Target="../media/hdphoto1.wdp"/><Relationship Id="rId10" Type="http://schemas.openxmlformats.org/officeDocument/2006/relationships/image" Target="../media/image46.jpeg"/><Relationship Id="rId4" Type="http://schemas.openxmlformats.org/officeDocument/2006/relationships/image" Target="../media/image1.jpeg"/><Relationship Id="rId9" Type="http://schemas.openxmlformats.org/officeDocument/2006/relationships/image" Target="../media/image45.jpeg"/></Relationships>
</file>

<file path=ppt/slides/_rels/slide28.xml.rels><?xml version="1.0" encoding="UTF-8" standalone="yes"?>
<Relationships xmlns="http://schemas.openxmlformats.org/package/2006/relationships"><Relationship Id="rId8" Type="http://schemas.openxmlformats.org/officeDocument/2006/relationships/image" Target="../media/image50.jpeg"/><Relationship Id="rId3" Type="http://schemas.microsoft.com/office/2007/relationships/hdphoto" Target="../media/hdphoto1.wdp"/><Relationship Id="rId7"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2.jpeg"/><Relationship Id="rId10" Type="http://schemas.openxmlformats.org/officeDocument/2006/relationships/image" Target="../media/image52.jpeg"/><Relationship Id="rId4" Type="http://schemas.openxmlformats.org/officeDocument/2006/relationships/slide" Target="slide3.xml"/><Relationship Id="rId9"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1.xml"/><Relationship Id="rId18" Type="http://schemas.openxmlformats.org/officeDocument/2006/relationships/slide" Target="slide16.xml"/><Relationship Id="rId26" Type="http://schemas.openxmlformats.org/officeDocument/2006/relationships/slide" Target="slide24.xml"/><Relationship Id="rId3" Type="http://schemas.microsoft.com/office/2007/relationships/hdphoto" Target="../media/hdphoto1.wdp"/><Relationship Id="rId21" Type="http://schemas.openxmlformats.org/officeDocument/2006/relationships/slide" Target="slide19.xml"/><Relationship Id="rId34" Type="http://schemas.openxmlformats.org/officeDocument/2006/relationships/image" Target="../media/image8.jpeg"/><Relationship Id="rId7" Type="http://schemas.openxmlformats.org/officeDocument/2006/relationships/slide" Target="slide5.xml"/><Relationship Id="rId12" Type="http://schemas.openxmlformats.org/officeDocument/2006/relationships/slide" Target="slide10.xml"/><Relationship Id="rId17" Type="http://schemas.openxmlformats.org/officeDocument/2006/relationships/slide" Target="slide15.xml"/><Relationship Id="rId25" Type="http://schemas.openxmlformats.org/officeDocument/2006/relationships/slide" Target="slide23.xml"/><Relationship Id="rId33" Type="http://schemas.openxmlformats.org/officeDocument/2006/relationships/image" Target="../media/image7.jpeg"/><Relationship Id="rId2" Type="http://schemas.openxmlformats.org/officeDocument/2006/relationships/image" Target="../media/image1.jpeg"/><Relationship Id="rId16" Type="http://schemas.openxmlformats.org/officeDocument/2006/relationships/slide" Target="slide14.xml"/><Relationship Id="rId20" Type="http://schemas.openxmlformats.org/officeDocument/2006/relationships/slide" Target="slide18.xml"/><Relationship Id="rId29" Type="http://schemas.openxmlformats.org/officeDocument/2006/relationships/slide" Target="slide27.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9.xml"/><Relationship Id="rId24" Type="http://schemas.openxmlformats.org/officeDocument/2006/relationships/slide" Target="slide22.xml"/><Relationship Id="rId32" Type="http://schemas.openxmlformats.org/officeDocument/2006/relationships/image" Target="../media/image6.jpeg"/><Relationship Id="rId5" Type="http://schemas.openxmlformats.org/officeDocument/2006/relationships/image" Target="../media/image2.gif"/><Relationship Id="rId15" Type="http://schemas.openxmlformats.org/officeDocument/2006/relationships/slide" Target="slide13.xml"/><Relationship Id="rId23" Type="http://schemas.openxmlformats.org/officeDocument/2006/relationships/slide" Target="slide21.xml"/><Relationship Id="rId28" Type="http://schemas.openxmlformats.org/officeDocument/2006/relationships/slide" Target="slide26.xml"/><Relationship Id="rId10" Type="http://schemas.openxmlformats.org/officeDocument/2006/relationships/slide" Target="slide6.xml"/><Relationship Id="rId19" Type="http://schemas.openxmlformats.org/officeDocument/2006/relationships/slide" Target="slide17.xml"/><Relationship Id="rId31" Type="http://schemas.openxmlformats.org/officeDocument/2006/relationships/image" Target="../media/image5.jpeg"/><Relationship Id="rId4" Type="http://schemas.openxmlformats.org/officeDocument/2006/relationships/slide" Target="slide29.xml"/><Relationship Id="rId9" Type="http://schemas.openxmlformats.org/officeDocument/2006/relationships/slide" Target="slide8.xml"/><Relationship Id="rId14" Type="http://schemas.openxmlformats.org/officeDocument/2006/relationships/slide" Target="slide12.xml"/><Relationship Id="rId22" Type="http://schemas.openxmlformats.org/officeDocument/2006/relationships/slide" Target="slide20.xml"/><Relationship Id="rId27" Type="http://schemas.openxmlformats.org/officeDocument/2006/relationships/slide" Target="slide25.xml"/><Relationship Id="rId30" Type="http://schemas.openxmlformats.org/officeDocument/2006/relationships/slide" Target="slide28.xml"/><Relationship Id="rId35"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slide" Target="slide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slide" Target="slide3.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slide" Target="slide3.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slide" Target="slide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slide" Target="slide3.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slide" Target="slide3.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catherineasquithgallery.com/uploads/posts/2021-02/1613634353_28-p-fon-dlya-prezentatsii-rodina-28.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4492" y="1237675"/>
            <a:ext cx="8251964" cy="1754326"/>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ru-RU" sz="5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УДМУРТИЯ – </a:t>
            </a:r>
          </a:p>
          <a:p>
            <a:pPr algn="ctr"/>
            <a:r>
              <a:rPr lang="ru-RU" sz="5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МОЙ КРАЙ РОДНОЙ</a:t>
            </a:r>
            <a:endParaRPr lang="ru-RU" sz="54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p:txBody>
      </p:sp>
      <p:pic>
        <p:nvPicPr>
          <p:cNvPr id="7" name="Picture 4" descr="https://img1.liveinternet.ru/images/attach/c/4/78/682/78682011_large_r117.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03" y="6159980"/>
            <a:ext cx="9127097" cy="692696"/>
          </a:xfrm>
          <a:prstGeom prst="rect">
            <a:avLst/>
          </a:prstGeom>
          <a:noFill/>
          <a:extLst>
            <a:ext uri="{909E8E84-426E-40DD-AFC4-6F175D3DCCD1}">
              <a14:hiddenFill xmlns:a14="http://schemas.microsoft.com/office/drawing/2010/main">
                <a:solidFill>
                  <a:srgbClr val="FFFFFF"/>
                </a:solidFill>
              </a14:hiddenFill>
            </a:ext>
          </a:extLst>
        </p:spPr>
      </p:pic>
      <p:pic>
        <p:nvPicPr>
          <p:cNvPr id="11" name="Кирилл Пономарёв-Зорин. - вариации на тему удмуртской народной песни _девичьи страдания_. наигрыш на кантеле (www.hotplayer.ru).mp3">
            <a:hlinkClick r:id="" action="ppaction://media"/>
          </p:cNvPr>
          <p:cNvPicPr>
            <a:picLocks noChangeAspect="1"/>
          </p:cNvPicPr>
          <p:nvPr>
            <a:audioFile r:link="rId1"/>
            <p:extLst>
              <p:ext uri="{DAA4B4D4-6D71-4841-9C94-3DE7FCFB9230}">
                <p14:media xmlns:p14="http://schemas.microsoft.com/office/powerpoint/2010/main" r:embed="rId2">
                  <p14:trim end="180300.7116"/>
                </p14:media>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7185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4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520" y="1124744"/>
            <a:ext cx="8640960" cy="3477875"/>
          </a:xfrm>
          <a:prstGeom prst="rect">
            <a:avLst/>
          </a:prstGeom>
        </p:spPr>
        <p:txBody>
          <a:bodyPr wrap="square">
            <a:spAutoFit/>
          </a:bodyPr>
          <a:lstStyle/>
          <a:p>
            <a:pPr algn="just"/>
            <a:r>
              <a:rPr lang="ru-RU" sz="2000" b="1" dirty="0" smtClean="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ПО НАРОДНЫМ ПОВЕРЬЯМ, СЧИТАЕТСЯ, ЧТО ТАМ, ГДЕ ПАДАЕТ ЗВЕЗДА, РАСЦВЕТАЕТ ЭТОТ ЦВЕТОК. А ЕЩЕ ГОВОРЯТ, ЧТО - ЭТО МАЛЕНЬКИЕ СОЛНЫШКИ, КОТОРЫЕ СОЕДИНЯЮТ МНОЖЕСТВО СВЯТЫХ ДОРОГ-ЛЕПЕСТКОВ. ЭТИ ЦВЕТЫ СХОЖИ ПО ФОРМЕ С ЗОНТИКАМИ, А ПО ЛЕГЕНДЕ - ОНИ В ДАВНИЕ ВРЕМЕНА БЫЛИ ЗОНТИКАМИ ДЛЯ МАЛЕНЬКИХ СТЕПНЫХ ГНОМИКОВ. НАЧНЕТСЯ В СТЕПИ ДОЖДЬ, ГНОМИК УКРОЕТСЯ, ЛИБО СОРВЕТ ЕЕ И ШАГАЕТ ПО СТЕПИ, ПОДНИМАЯ ЦВЕТОК НАД ГОЛОВОЙ. ДОЖДЬ СТУЧИТ ПО ЗОНТИКУ, СТРУЙКАМИ СТЕКАЕТ С НЕГО, А ГНОМИК ОСТАЕТСЯ СОВЕРШЕННО СУХИМ.</a:t>
            </a:r>
            <a:endParaRPr lang="ru-RU" b="1" dirty="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endParaRPr>
          </a:p>
        </p:txBody>
      </p:sp>
      <p:pic>
        <p:nvPicPr>
          <p:cNvPr id="25602" name="Picture 2" descr="https://i.ytimg.com/vi/4OJg0yitArc/maxres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32656"/>
            <a:ext cx="8320923" cy="6192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img1.liveinternet.ru/images/attach/c/4/78/682/78682011_large_r117.gif">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27097"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08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ppt_w</p:attrName>
                                        </p:attrNameLst>
                                      </p:cBhvr>
                                      <p:tavLst>
                                        <p:tav tm="0">
                                          <p:val>
                                            <p:fltVal val="0"/>
                                          </p:val>
                                        </p:tav>
                                        <p:tav tm="100000">
                                          <p:val>
                                            <p:strVal val="#ppt_w"/>
                                          </p:val>
                                        </p:tav>
                                      </p:tavLst>
                                    </p:anim>
                                    <p:anim calcmode="lin" valueType="num">
                                      <p:cBhvr>
                                        <p:cTn id="8" dur="1000" fill="hold"/>
                                        <p:tgtEl>
                                          <p:spTgt spid="25602"/>
                                        </p:tgtEl>
                                        <p:attrNameLst>
                                          <p:attrName>ppt_h</p:attrName>
                                        </p:attrNameLst>
                                      </p:cBhvr>
                                      <p:tavLst>
                                        <p:tav tm="0">
                                          <p:val>
                                            <p:fltVal val="0"/>
                                          </p:val>
                                        </p:tav>
                                        <p:tav tm="100000">
                                          <p:val>
                                            <p:strVal val="#ppt_h"/>
                                          </p:val>
                                        </p:tav>
                                      </p:tavLst>
                                    </p:anim>
                                    <p:anim calcmode="lin" valueType="num">
                                      <p:cBhvr>
                                        <p:cTn id="9" dur="1000" fill="hold"/>
                                        <p:tgtEl>
                                          <p:spTgt spid="25602"/>
                                        </p:tgtEl>
                                        <p:attrNameLst>
                                          <p:attrName>style.rotation</p:attrName>
                                        </p:attrNameLst>
                                      </p:cBhvr>
                                      <p:tavLst>
                                        <p:tav tm="0">
                                          <p:val>
                                            <p:fltVal val="90"/>
                                          </p:val>
                                        </p:tav>
                                        <p:tav tm="100000">
                                          <p:val>
                                            <p:fltVal val="0"/>
                                          </p:val>
                                        </p:tav>
                                      </p:tavLst>
                                    </p:anim>
                                    <p:animEffect transition="in" filter="fade">
                                      <p:cBhvr>
                                        <p:cTn id="10" dur="1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1520" y="692696"/>
            <a:ext cx="8712968" cy="4093428"/>
          </a:xfrm>
          <a:prstGeom prst="rect">
            <a:avLst/>
          </a:prstGeom>
        </p:spPr>
        <p:txBody>
          <a:bodyPr wrap="square">
            <a:spAutoFit/>
          </a:bodyPr>
          <a:lstStyle/>
          <a:p>
            <a:pPr algn="just"/>
            <a:r>
              <a:rPr lang="ru-RU" sz="2000" b="1" dirty="0" smtClean="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В НАРОДНОМ ТВОРЧЕСТВЕ  ЭТО ДЕРЕВО, НАРЯДУ С БЕРЕЗОЙ, ЯВЛЯЕТСЯ ПОЭТИЧЕСКИМ СИМВОЛОМ РОССИИ. ИСПОКОН ВЕКОВ  ОНА  ЯВЛЯЛАСЬ ТАК ЖЕ СИМВОЛОМ ПЛОДОРОДИЯ И БЛАГОПОЛУЧИЯ. ЕЕ ЯГОДЫ (КАК И КАЛИНЫ) СЧИТАЮТСЯ СИМВОЛОМ СЕМЕЙНОГО СЧАСТЬЯ, СИЛЬНОЙ И ВЕРНОЙ ЛЮБВИ, А ЗНАЧИТ И КРЕПКОЙ СЕМЬИ. ПОЭТОМУ МОЛОДОЖЁНЫ САЖАЛИ ЕЁ У СВОЕГО ДОМА, ГРОЗДЬЯ ЯГОД ВЫКЛАДЫВАЛИ  НА ПОДОКОННИК ИЛИ МЕЖДУ РАМАМИ. ПО СТАРИННОМУ ПОВЕРЬЮ ПОКА ЯГОДЫ СОХРАНЯЮТ СВОЙ ЦВЕТ, СЕМЕЙНОМУ СОЮЗУ НИЧЕГО НЕ ГРОЗИТ И, КРОМЕ ТОГО, СЧИТАЛОСЬ, ЧТО ЭТО ДЕРЕВО ОХРАНЯЕТ ДОМ ОТ ЗЛЫХ СИЛ.</a:t>
            </a:r>
            <a:endParaRPr lang="ru-RU" sz="2000" b="1" dirty="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endParaRPr>
          </a:p>
        </p:txBody>
      </p:sp>
      <p:pic>
        <p:nvPicPr>
          <p:cNvPr id="24578" name="Picture 2" descr="https://flo.discus-club.ru/images/stories/dekorativnye-kustarniki/ryabina/ryabina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04664"/>
            <a:ext cx="8208912" cy="6048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img1.liveinternet.ru/images/attach/c/4/78/682/78682011_large_r117.gif">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27097"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59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1000" fill="hold"/>
                                        <p:tgtEl>
                                          <p:spTgt spid="24578"/>
                                        </p:tgtEl>
                                        <p:attrNameLst>
                                          <p:attrName>ppt_w</p:attrName>
                                        </p:attrNameLst>
                                      </p:cBhvr>
                                      <p:tavLst>
                                        <p:tav tm="0">
                                          <p:val>
                                            <p:fltVal val="0"/>
                                          </p:val>
                                        </p:tav>
                                        <p:tav tm="100000">
                                          <p:val>
                                            <p:strVal val="#ppt_w"/>
                                          </p:val>
                                        </p:tav>
                                      </p:tavLst>
                                    </p:anim>
                                    <p:anim calcmode="lin" valueType="num">
                                      <p:cBhvr>
                                        <p:cTn id="8" dur="1000" fill="hold"/>
                                        <p:tgtEl>
                                          <p:spTgt spid="24578"/>
                                        </p:tgtEl>
                                        <p:attrNameLst>
                                          <p:attrName>ppt_h</p:attrName>
                                        </p:attrNameLst>
                                      </p:cBhvr>
                                      <p:tavLst>
                                        <p:tav tm="0">
                                          <p:val>
                                            <p:fltVal val="0"/>
                                          </p:val>
                                        </p:tav>
                                        <p:tav tm="100000">
                                          <p:val>
                                            <p:strVal val="#ppt_h"/>
                                          </p:val>
                                        </p:tav>
                                      </p:tavLst>
                                    </p:anim>
                                    <p:anim calcmode="lin" valueType="num">
                                      <p:cBhvr>
                                        <p:cTn id="9" dur="1000" fill="hold"/>
                                        <p:tgtEl>
                                          <p:spTgt spid="24578"/>
                                        </p:tgtEl>
                                        <p:attrNameLst>
                                          <p:attrName>style.rotation</p:attrName>
                                        </p:attrNameLst>
                                      </p:cBhvr>
                                      <p:tavLst>
                                        <p:tav tm="0">
                                          <p:val>
                                            <p:fltVal val="90"/>
                                          </p:val>
                                        </p:tav>
                                        <p:tav tm="100000">
                                          <p:val>
                                            <p:fltVal val="0"/>
                                          </p:val>
                                        </p:tav>
                                      </p:tavLst>
                                    </p:anim>
                                    <p:animEffect transition="in" filter="fade">
                                      <p:cBhvr>
                                        <p:cTn id="10" dur="1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94970" y="1340768"/>
            <a:ext cx="8784976" cy="3170099"/>
          </a:xfrm>
          <a:prstGeom prst="rect">
            <a:avLst/>
          </a:prstGeom>
        </p:spPr>
        <p:txBody>
          <a:bodyPr wrap="square">
            <a:spAutoFit/>
          </a:bodyPr>
          <a:lstStyle/>
          <a:p>
            <a:pPr algn="just"/>
            <a:r>
              <a:rPr lang="ru-RU" sz="2000" b="1" dirty="0" smtClean="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В ДРЕВНОСТИ ЭТОТ ЦВЕТОК ДАЖЕ НАЗЫВАЛИ РУСАЛОЧИЙ ЦВЕТОК. МОЖЕТ, ПОЭТОМУ БОТАНИКИ И ДАЛИ НАЗВАНИЕ "НИМФЕЯ КАНДИДА", ЧТО В ПЕРЕВОДЕ ОЗНАЧАЕТ "НИМФА БЕЛАЯ" (НИМФА - РУСАЛКА).</a:t>
            </a:r>
          </a:p>
          <a:p>
            <a:pPr algn="just"/>
            <a:r>
              <a:rPr lang="ru-RU" sz="2000" b="1" dirty="0" smtClean="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ГОВОРЯТ, ЧТО НАЗВАНИЕ СВОЕ ОНА ПОЛУЧИЛА В ЧЕСТЬ НИМФ, ОБИТАЮЩИХ, КАК И ЭТИ РАСТЕНИЯ В ВОДЕ. КАК ИЗВЕСТНО ИЗ ГРЕЧЕСКОЙ МИФОЛОГИИ, НИМФЫ - ЭТО БОЖЕСТВА ПРИРОДЫ: ЛЕСОВ, ГОР, ОЗЕР, РЕК И МОРЕЙ. НЕУДИВИТЕЛЬНО, ЧТО ЦВЕТЫ, НАЗВАННЫЕ В ИХ ЧЕСТЬ, ПРЕКРАСНЫ.</a:t>
            </a:r>
            <a:endParaRPr lang="ru-RU" sz="2000" b="1" dirty="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endParaRPr>
          </a:p>
        </p:txBody>
      </p:sp>
      <p:pic>
        <p:nvPicPr>
          <p:cNvPr id="23554" name="Picture 2" descr="https://images.wallpaperscraft.ru/image/kuvshinki_voda_prud_listya_svet_52701_3300x21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149" y="358618"/>
            <a:ext cx="8096617" cy="61407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img1.liveinternet.ru/images/attach/c/4/78/682/78682011_large_r117.gif">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27097"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69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ppt_w</p:attrName>
                                        </p:attrNameLst>
                                      </p:cBhvr>
                                      <p:tavLst>
                                        <p:tav tm="0">
                                          <p:val>
                                            <p:fltVal val="0"/>
                                          </p:val>
                                        </p:tav>
                                        <p:tav tm="100000">
                                          <p:val>
                                            <p:strVal val="#ppt_w"/>
                                          </p:val>
                                        </p:tav>
                                      </p:tavLst>
                                    </p:anim>
                                    <p:anim calcmode="lin" valueType="num">
                                      <p:cBhvr>
                                        <p:cTn id="8" dur="1000" fill="hold"/>
                                        <p:tgtEl>
                                          <p:spTgt spid="23554"/>
                                        </p:tgtEl>
                                        <p:attrNameLst>
                                          <p:attrName>ppt_h</p:attrName>
                                        </p:attrNameLst>
                                      </p:cBhvr>
                                      <p:tavLst>
                                        <p:tav tm="0">
                                          <p:val>
                                            <p:fltVal val="0"/>
                                          </p:val>
                                        </p:tav>
                                        <p:tav tm="100000">
                                          <p:val>
                                            <p:strVal val="#ppt_h"/>
                                          </p:val>
                                        </p:tav>
                                      </p:tavLst>
                                    </p:anim>
                                    <p:anim calcmode="lin" valueType="num">
                                      <p:cBhvr>
                                        <p:cTn id="9" dur="1000" fill="hold"/>
                                        <p:tgtEl>
                                          <p:spTgt spid="23554"/>
                                        </p:tgtEl>
                                        <p:attrNameLst>
                                          <p:attrName>style.rotation</p:attrName>
                                        </p:attrNameLst>
                                      </p:cBhvr>
                                      <p:tavLst>
                                        <p:tav tm="0">
                                          <p:val>
                                            <p:fltVal val="90"/>
                                          </p:val>
                                        </p:tav>
                                        <p:tav tm="100000">
                                          <p:val>
                                            <p:fltVal val="0"/>
                                          </p:val>
                                        </p:tav>
                                      </p:tavLst>
                                    </p:anim>
                                    <p:animEffect transition="in" filter="fade">
                                      <p:cBhvr>
                                        <p:cTn id="10"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23528" y="1124744"/>
            <a:ext cx="8496944" cy="3170099"/>
          </a:xfrm>
          <a:prstGeom prst="rect">
            <a:avLst/>
          </a:prstGeom>
        </p:spPr>
        <p:txBody>
          <a:bodyPr wrap="square">
            <a:spAutoFit/>
          </a:bodyPr>
          <a:lstStyle/>
          <a:p>
            <a:pPr algn="just"/>
            <a:r>
              <a:rPr lang="ru-RU" sz="2000" b="1" dirty="0" smtClean="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НАЗВАНИЕ РАСТЕНИЯ ПРОИЗОШЛО ОТ КАЗАХСКОГО “ДЖЕРАМБАЙ”, ЧТО ОЗНАЧАЕТ “ЦЕЛИТЕЛЬ РАН”, ВЕДЬ ИМ ДЕЙСТВИТЕЛЬНО ЗАЖИВЛЯЛИ РАНЕНИЯ ЕЩЁ В ДАВНИЕ ВРЕМЕНА. А УЖЕ ПОТОМ ЭТО СЛОВО ВИДОИЗМЕНИЛОСЬ. БЫТЬ МОЖЕТ ЕГО НАЗВАНИЕ КАК-ТО СВЯЗАНО С ЛЕГЕНДОЙ О ЕГО ПОЯВЛЕНИИ: В НАРОДНЫХ СКАЗАНИЯХ СЧИТАЕТСЯ, ЧТО ЭТО РАСТЕНИЕ ПРОИЗОШЛО ИЗ КРОВИ ИЛИ ПЕРА ГРОМ-ПТИЦЫ, КОТОРАЯ ПРИНЕСЛА НЕБЕСНЫЙ ОГОНЬ НА ЗЕМЛЮ, НО БЫЛА ПРИ ЭТОМ РАНЕНА ВРАЖДЕБНЫМ СУЩЕСТВОМ.</a:t>
            </a:r>
            <a:endParaRPr lang="ru-RU" sz="2000" b="1" dirty="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endParaRPr>
          </a:p>
        </p:txBody>
      </p:sp>
      <p:pic>
        <p:nvPicPr>
          <p:cNvPr id="22530" name="Picture 2" descr="https://www.domashniy-comfort.ru/images/stories/picture/000zveroboy/zv_0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906" y="504769"/>
            <a:ext cx="8344188" cy="60486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img1.liveinternet.ru/images/attach/c/4/78/682/78682011_large_r117.gif">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27097"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31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1000" fill="hold"/>
                                        <p:tgtEl>
                                          <p:spTgt spid="22530"/>
                                        </p:tgtEl>
                                        <p:attrNameLst>
                                          <p:attrName>ppt_w</p:attrName>
                                        </p:attrNameLst>
                                      </p:cBhvr>
                                      <p:tavLst>
                                        <p:tav tm="0">
                                          <p:val>
                                            <p:fltVal val="0"/>
                                          </p:val>
                                        </p:tav>
                                        <p:tav tm="100000">
                                          <p:val>
                                            <p:strVal val="#ppt_w"/>
                                          </p:val>
                                        </p:tav>
                                      </p:tavLst>
                                    </p:anim>
                                    <p:anim calcmode="lin" valueType="num">
                                      <p:cBhvr>
                                        <p:cTn id="8" dur="1000" fill="hold"/>
                                        <p:tgtEl>
                                          <p:spTgt spid="22530"/>
                                        </p:tgtEl>
                                        <p:attrNameLst>
                                          <p:attrName>ppt_h</p:attrName>
                                        </p:attrNameLst>
                                      </p:cBhvr>
                                      <p:tavLst>
                                        <p:tav tm="0">
                                          <p:val>
                                            <p:fltVal val="0"/>
                                          </p:val>
                                        </p:tav>
                                        <p:tav tm="100000">
                                          <p:val>
                                            <p:strVal val="#ppt_h"/>
                                          </p:val>
                                        </p:tav>
                                      </p:tavLst>
                                    </p:anim>
                                    <p:anim calcmode="lin" valueType="num">
                                      <p:cBhvr>
                                        <p:cTn id="9" dur="1000" fill="hold"/>
                                        <p:tgtEl>
                                          <p:spTgt spid="22530"/>
                                        </p:tgtEl>
                                        <p:attrNameLst>
                                          <p:attrName>style.rotation</p:attrName>
                                        </p:attrNameLst>
                                      </p:cBhvr>
                                      <p:tavLst>
                                        <p:tav tm="0">
                                          <p:val>
                                            <p:fltVal val="90"/>
                                          </p:val>
                                        </p:tav>
                                        <p:tav tm="100000">
                                          <p:val>
                                            <p:fltVal val="0"/>
                                          </p:val>
                                        </p:tav>
                                      </p:tavLst>
                                    </p:anim>
                                    <p:animEffect transition="in" filter="fade">
                                      <p:cBhvr>
                                        <p:cTn id="10" dur="10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31540" y="476672"/>
            <a:ext cx="8280920" cy="1938992"/>
          </a:xfrm>
          <a:prstGeom prst="rect">
            <a:avLst/>
          </a:prstGeom>
        </p:spPr>
        <p:txBody>
          <a:bodyPr wrap="square">
            <a:spAutoFit/>
          </a:bodyPr>
          <a:lstStyle/>
          <a:p>
            <a:pPr algn="just"/>
            <a:r>
              <a:rPr lang="ru-RU" sz="2000" b="1" dirty="0" smtClean="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УДМУРТИЮ НАЗЫВАЮТ «КРАЕМ ________________». НА ТЕРРИТОРИИ РЕСПУБЛИКИ НАХОДИТСЯ МНОЖЕСТВО ИСТОЧНИКОВ С __________________ ВОДОЙ. ПОМИМО ВСЕГО ПРОЧЕГО, ВНУТРИ АВТОНОМИИ ПРОТЕКАЕТ НЕВЕРОЯТНОЕ ЧИСЛО _____. ЗДЕСЬ ИХ НАСЧИТЫВАЕТСЯ БОЛЕЕ 7-МИ ТЫСЯЧ. </a:t>
            </a:r>
            <a:endParaRPr lang="ru-RU" sz="2000" b="1" dirty="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endParaRPr>
          </a:p>
        </p:txBody>
      </p:sp>
      <p:sp>
        <p:nvSpPr>
          <p:cNvPr id="4" name="TextBox 3"/>
          <p:cNvSpPr txBox="1"/>
          <p:nvPr/>
        </p:nvSpPr>
        <p:spPr>
          <a:xfrm>
            <a:off x="5724128" y="476672"/>
            <a:ext cx="2016224" cy="400110"/>
          </a:xfrm>
          <a:prstGeom prst="rect">
            <a:avLst/>
          </a:prstGeom>
          <a:noFill/>
        </p:spPr>
        <p:txBody>
          <a:bodyPr wrap="square" rtlCol="0">
            <a:spAutoFit/>
          </a:bodyPr>
          <a:lstStyle/>
          <a:p>
            <a:r>
              <a:rPr lang="ru-RU" sz="2000" b="1" dirty="0" smtClean="0">
                <a:solidFill>
                  <a:srgbClr val="006600"/>
                </a:solidFill>
                <a:effectLst>
                  <a:outerShdw blurRad="38100" dist="38100" dir="2700000" algn="tl">
                    <a:srgbClr val="000000">
                      <a:alpha val="43137"/>
                    </a:srgbClr>
                  </a:outerShdw>
                </a:effectLst>
                <a:latin typeface="Bookman Old Style" panose="02050604050505020204" pitchFamily="18" charset="0"/>
              </a:rPr>
              <a:t>РОДНИКОВ</a:t>
            </a:r>
            <a:endParaRPr lang="ru-RU" sz="2000" b="1" dirty="0">
              <a:solidFill>
                <a:srgbClr val="006600"/>
              </a:solidFill>
              <a:effectLst>
                <a:outerShdw blurRad="38100" dist="38100" dir="2700000" algn="tl">
                  <a:srgbClr val="000000">
                    <a:alpha val="43137"/>
                  </a:srgbClr>
                </a:outerShdw>
              </a:effectLst>
              <a:latin typeface="Bookman Old Style" panose="02050604050505020204" pitchFamily="18" charset="0"/>
            </a:endParaRPr>
          </a:p>
        </p:txBody>
      </p:sp>
      <p:sp>
        <p:nvSpPr>
          <p:cNvPr id="5" name="TextBox 4"/>
          <p:cNvSpPr txBox="1"/>
          <p:nvPr/>
        </p:nvSpPr>
        <p:spPr>
          <a:xfrm>
            <a:off x="3347864" y="1076836"/>
            <a:ext cx="2376264" cy="400110"/>
          </a:xfrm>
          <a:prstGeom prst="rect">
            <a:avLst/>
          </a:prstGeom>
          <a:noFill/>
        </p:spPr>
        <p:txBody>
          <a:bodyPr wrap="square" rtlCol="0">
            <a:spAutoFit/>
          </a:bodyPr>
          <a:lstStyle/>
          <a:p>
            <a:r>
              <a:rPr lang="ru-RU" sz="2000" b="1" dirty="0" smtClean="0">
                <a:solidFill>
                  <a:srgbClr val="006600"/>
                </a:solidFill>
                <a:effectLst>
                  <a:outerShdw blurRad="38100" dist="38100" dir="2700000" algn="tl">
                    <a:srgbClr val="000000">
                      <a:alpha val="43137"/>
                    </a:srgbClr>
                  </a:outerShdw>
                </a:effectLst>
                <a:latin typeface="Bookman Old Style" panose="02050604050505020204" pitchFamily="18" charset="0"/>
              </a:rPr>
              <a:t>МИНЕРАЛЬНОЙ</a:t>
            </a:r>
            <a:endParaRPr lang="ru-RU" sz="2000" b="1" dirty="0">
              <a:solidFill>
                <a:srgbClr val="006600"/>
              </a:solidFill>
              <a:effectLst>
                <a:outerShdw blurRad="38100" dist="38100" dir="2700000" algn="tl">
                  <a:srgbClr val="000000">
                    <a:alpha val="43137"/>
                  </a:srgbClr>
                </a:outerShdw>
              </a:effectLst>
              <a:latin typeface="Bookman Old Style" panose="02050604050505020204" pitchFamily="18" charset="0"/>
            </a:endParaRPr>
          </a:p>
        </p:txBody>
      </p:sp>
      <p:sp>
        <p:nvSpPr>
          <p:cNvPr id="6" name="TextBox 5"/>
          <p:cNvSpPr txBox="1"/>
          <p:nvPr/>
        </p:nvSpPr>
        <p:spPr>
          <a:xfrm>
            <a:off x="3733501" y="1618885"/>
            <a:ext cx="756084" cy="400110"/>
          </a:xfrm>
          <a:prstGeom prst="rect">
            <a:avLst/>
          </a:prstGeom>
          <a:noFill/>
        </p:spPr>
        <p:txBody>
          <a:bodyPr wrap="square" rtlCol="0">
            <a:spAutoFit/>
          </a:bodyPr>
          <a:lstStyle/>
          <a:p>
            <a:r>
              <a:rPr lang="ru-RU" sz="2000" b="1" dirty="0" smtClean="0">
                <a:solidFill>
                  <a:srgbClr val="006600"/>
                </a:solidFill>
                <a:effectLst>
                  <a:outerShdw blurRad="38100" dist="38100" dir="2700000" algn="tl">
                    <a:srgbClr val="000000">
                      <a:alpha val="43137"/>
                    </a:srgbClr>
                  </a:outerShdw>
                </a:effectLst>
                <a:latin typeface="Bookman Old Style" panose="02050604050505020204" pitchFamily="18" charset="0"/>
              </a:rPr>
              <a:t>РЕК</a:t>
            </a:r>
            <a:endParaRPr lang="ru-RU" sz="2000" b="1" dirty="0">
              <a:solidFill>
                <a:srgbClr val="006600"/>
              </a:solidFill>
              <a:effectLst>
                <a:outerShdw blurRad="38100" dist="38100" dir="2700000" algn="tl">
                  <a:srgbClr val="000000">
                    <a:alpha val="43137"/>
                  </a:srgbClr>
                </a:outerShdw>
              </a:effectLst>
              <a:latin typeface="Bookman Old Style" panose="02050604050505020204" pitchFamily="18" charset="0"/>
            </a:endParaRPr>
          </a:p>
        </p:txBody>
      </p:sp>
      <p:pic>
        <p:nvPicPr>
          <p:cNvPr id="1026" name="Picture 2" descr="https://photocentra.ru/images/main44/440913_m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015" y="4077072"/>
            <a:ext cx="4048125" cy="24628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photos.lifeisphoto.ru/124/0/12451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2564904"/>
            <a:ext cx="4536504"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i.pinimg.com/originals/82/20/d5/8220d586ce9185131558158e3fd1529f.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77667" y="2564904"/>
            <a:ext cx="1221473" cy="1221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49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1000"/>
                                        <p:tgtEl>
                                          <p:spTgt spid="1028"/>
                                        </p:tgtEl>
                                      </p:cBhvr>
                                    </p:animEffect>
                                    <p:anim calcmode="lin" valueType="num">
                                      <p:cBhvr>
                                        <p:cTn id="35" dur="1000" fill="hold"/>
                                        <p:tgtEl>
                                          <p:spTgt spid="1028"/>
                                        </p:tgtEl>
                                        <p:attrNameLst>
                                          <p:attrName>ppt_x</p:attrName>
                                        </p:attrNameLst>
                                      </p:cBhvr>
                                      <p:tavLst>
                                        <p:tav tm="0">
                                          <p:val>
                                            <p:strVal val="#ppt_x"/>
                                          </p:val>
                                        </p:tav>
                                        <p:tav tm="100000">
                                          <p:val>
                                            <p:strVal val="#ppt_x"/>
                                          </p:val>
                                        </p:tav>
                                      </p:tavLst>
                                    </p:anim>
                                    <p:anim calcmode="lin" valueType="num">
                                      <p:cBhvr>
                                        <p:cTn id="3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1000"/>
                                        <p:tgtEl>
                                          <p:spTgt spid="1026"/>
                                        </p:tgtEl>
                                      </p:cBhvr>
                                    </p:animEffect>
                                    <p:anim calcmode="lin" valueType="num">
                                      <p:cBhvr>
                                        <p:cTn id="42" dur="1000" fill="hold"/>
                                        <p:tgtEl>
                                          <p:spTgt spid="1026"/>
                                        </p:tgtEl>
                                        <p:attrNameLst>
                                          <p:attrName>ppt_x</p:attrName>
                                        </p:attrNameLst>
                                      </p:cBhvr>
                                      <p:tavLst>
                                        <p:tav tm="0">
                                          <p:val>
                                            <p:strVal val="#ppt_x"/>
                                          </p:val>
                                        </p:tav>
                                        <p:tav tm="100000">
                                          <p:val>
                                            <p:strVal val="#ppt_x"/>
                                          </p:val>
                                        </p:tav>
                                      </p:tavLst>
                                    </p:anim>
                                    <p:anim calcmode="lin" valueType="num">
                                      <p:cBhvr>
                                        <p:cTn id="4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7544" y="548680"/>
            <a:ext cx="8208912" cy="1323439"/>
          </a:xfrm>
          <a:prstGeom prst="rect">
            <a:avLst/>
          </a:prstGeom>
        </p:spPr>
        <p:txBody>
          <a:bodyPr wrap="square">
            <a:spAutoFit/>
          </a:bodyPr>
          <a:lstStyle/>
          <a:p>
            <a:pPr algn="just"/>
            <a:r>
              <a:rPr lang="ru-RU" sz="2000" b="1" dirty="0" smtClean="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УДМУРТИЯ ИЗВЕСТНА ВНУШИТЕЛЬНЫМИ ЗАЛЕЖАМИ ________. ПО НЕКОТОРЫМ ОЦЕНКАМ, ЗАПАСЫ «ЧЕРНОГО _________» НА ТЕРРИТОРИИ РЕСПУБЛИКИ НАСЧИТЫВАЮТ ОКОЛО 300 ________________ ТОНН.</a:t>
            </a:r>
            <a:endParaRPr lang="ru-RU" sz="2000" b="1" dirty="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endParaRPr>
          </a:p>
        </p:txBody>
      </p:sp>
      <p:sp>
        <p:nvSpPr>
          <p:cNvPr id="4" name="TextBox 3"/>
          <p:cNvSpPr txBox="1"/>
          <p:nvPr/>
        </p:nvSpPr>
        <p:spPr>
          <a:xfrm>
            <a:off x="467544" y="810289"/>
            <a:ext cx="1368152" cy="400110"/>
          </a:xfrm>
          <a:prstGeom prst="rect">
            <a:avLst/>
          </a:prstGeom>
          <a:noFill/>
        </p:spPr>
        <p:txBody>
          <a:bodyPr wrap="square" rtlCol="0">
            <a:spAutoFit/>
          </a:bodyPr>
          <a:lstStyle/>
          <a:p>
            <a:r>
              <a:rPr lang="ru-RU" sz="2000" b="1" dirty="0" smtClean="0">
                <a:solidFill>
                  <a:srgbClr val="006600"/>
                </a:solidFill>
                <a:effectLst>
                  <a:outerShdw blurRad="38100" dist="38100" dir="2700000" algn="tl">
                    <a:srgbClr val="000000">
                      <a:alpha val="43137"/>
                    </a:srgbClr>
                  </a:outerShdw>
                </a:effectLst>
                <a:latin typeface="Bookman Old Style" panose="02050604050505020204" pitchFamily="18" charset="0"/>
              </a:rPr>
              <a:t>НЕФТИ</a:t>
            </a:r>
            <a:endParaRPr lang="ru-RU" sz="2000" b="1" dirty="0">
              <a:solidFill>
                <a:srgbClr val="006600"/>
              </a:solidFill>
              <a:effectLst>
                <a:outerShdw blurRad="38100" dist="38100" dir="2700000" algn="tl">
                  <a:srgbClr val="000000">
                    <a:alpha val="43137"/>
                  </a:srgbClr>
                </a:outerShdw>
              </a:effectLst>
              <a:latin typeface="Bookman Old Style" panose="02050604050505020204" pitchFamily="18" charset="0"/>
            </a:endParaRPr>
          </a:p>
        </p:txBody>
      </p:sp>
      <p:sp>
        <p:nvSpPr>
          <p:cNvPr id="6" name="TextBox 5"/>
          <p:cNvSpPr txBox="1"/>
          <p:nvPr/>
        </p:nvSpPr>
        <p:spPr>
          <a:xfrm>
            <a:off x="2195736" y="1410454"/>
            <a:ext cx="2160240" cy="400110"/>
          </a:xfrm>
          <a:prstGeom prst="rect">
            <a:avLst/>
          </a:prstGeom>
          <a:noFill/>
        </p:spPr>
        <p:txBody>
          <a:bodyPr wrap="square" rtlCol="0">
            <a:spAutoFit/>
          </a:bodyPr>
          <a:lstStyle/>
          <a:p>
            <a:r>
              <a:rPr lang="ru-RU" sz="2000" b="1" dirty="0" smtClean="0">
                <a:solidFill>
                  <a:srgbClr val="006600"/>
                </a:solidFill>
                <a:effectLst>
                  <a:outerShdw blurRad="38100" dist="38100" dir="2700000" algn="tl">
                    <a:srgbClr val="000000">
                      <a:alpha val="43137"/>
                    </a:srgbClr>
                  </a:outerShdw>
                </a:effectLst>
                <a:latin typeface="Bookman Old Style" panose="02050604050505020204" pitchFamily="18" charset="0"/>
              </a:rPr>
              <a:t>МИЛЛИОНОВ</a:t>
            </a:r>
            <a:endParaRPr lang="ru-RU" sz="2000" b="1" dirty="0">
              <a:solidFill>
                <a:srgbClr val="006600"/>
              </a:solidFill>
              <a:effectLst>
                <a:outerShdw blurRad="38100" dist="38100" dir="2700000" algn="tl">
                  <a:srgbClr val="000000">
                    <a:alpha val="43137"/>
                  </a:srgbClr>
                </a:outerShdw>
              </a:effectLst>
              <a:latin typeface="Bookman Old Style" panose="02050604050505020204" pitchFamily="18" charset="0"/>
            </a:endParaRPr>
          </a:p>
        </p:txBody>
      </p:sp>
      <p:sp>
        <p:nvSpPr>
          <p:cNvPr id="7" name="TextBox 6"/>
          <p:cNvSpPr txBox="1"/>
          <p:nvPr/>
        </p:nvSpPr>
        <p:spPr>
          <a:xfrm>
            <a:off x="467544" y="1210399"/>
            <a:ext cx="1368152" cy="400110"/>
          </a:xfrm>
          <a:prstGeom prst="rect">
            <a:avLst/>
          </a:prstGeom>
          <a:noFill/>
        </p:spPr>
        <p:txBody>
          <a:bodyPr wrap="square" rtlCol="0">
            <a:spAutoFit/>
          </a:bodyPr>
          <a:lstStyle/>
          <a:p>
            <a:r>
              <a:rPr lang="ru-RU" sz="2000" b="1" dirty="0" smtClean="0">
                <a:solidFill>
                  <a:srgbClr val="006600"/>
                </a:solidFill>
                <a:effectLst>
                  <a:outerShdw blurRad="38100" dist="38100" dir="2700000" algn="tl">
                    <a:srgbClr val="000000">
                      <a:alpha val="43137"/>
                    </a:srgbClr>
                  </a:outerShdw>
                </a:effectLst>
                <a:latin typeface="Bookman Old Style" panose="02050604050505020204" pitchFamily="18" charset="0"/>
              </a:rPr>
              <a:t>ЗОЛОТА</a:t>
            </a:r>
            <a:endParaRPr lang="ru-RU" sz="2000" b="1" dirty="0">
              <a:solidFill>
                <a:srgbClr val="006600"/>
              </a:solidFill>
              <a:effectLst>
                <a:outerShdw blurRad="38100" dist="38100" dir="2700000" algn="tl">
                  <a:srgbClr val="000000">
                    <a:alpha val="43137"/>
                  </a:srgbClr>
                </a:outerShdw>
              </a:effectLst>
              <a:latin typeface="Bookman Old Style" panose="02050604050505020204" pitchFamily="18" charset="0"/>
            </a:endParaRPr>
          </a:p>
        </p:txBody>
      </p:sp>
      <p:pic>
        <p:nvPicPr>
          <p:cNvPr id="2050" name="Picture 2" descr="https://oilcapital.ru/attachments/3e8e0d15c808ac3c1d8794a42a5abeef7ee7cede/store/fill/780/440/b48750666bd4c50578a49044c668e034369636a3544230e69e4887434f28/%D1%83%D0%B4%D0%BC%D1%83%D1%80%D1%82%D0%BD%D0%B5%D1%84%D1%82%D1%8C-udmurtnef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348880"/>
            <a:ext cx="7429500" cy="4191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i.pinimg.com/originals/82/20/d5/8220d586ce9185131558158e3fd1529f.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8344" y="1610509"/>
            <a:ext cx="1221473" cy="1221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50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gtEl>
                                        <p:attrNameLst>
                                          <p:attrName>ppt_y</p:attrName>
                                        </p:attrNameLst>
                                      </p:cBhvr>
                                      <p:tavLst>
                                        <p:tav tm="0">
                                          <p:val>
                                            <p:strVal val="#ppt_y"/>
                                          </p:val>
                                        </p:tav>
                                        <p:tav tm="100000">
                                          <p:val>
                                            <p:strVal val="#ppt_y"/>
                                          </p:val>
                                        </p:tav>
                                      </p:tavLst>
                                    </p:anim>
                                    <p:anim calcmode="lin" valueType="num">
                                      <p:cBhvr>
                                        <p:cTn id="18"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fade">
                                      <p:cBhvr>
                                        <p:cTn id="34" dur="1000"/>
                                        <p:tgtEl>
                                          <p:spTgt spid="2050"/>
                                        </p:tgtEl>
                                      </p:cBhvr>
                                    </p:animEffect>
                                    <p:anim calcmode="lin" valueType="num">
                                      <p:cBhvr>
                                        <p:cTn id="35" dur="1000" fill="hold"/>
                                        <p:tgtEl>
                                          <p:spTgt spid="2050"/>
                                        </p:tgtEl>
                                        <p:attrNameLst>
                                          <p:attrName>ppt_x</p:attrName>
                                        </p:attrNameLst>
                                      </p:cBhvr>
                                      <p:tavLst>
                                        <p:tav tm="0">
                                          <p:val>
                                            <p:strVal val="#ppt_x"/>
                                          </p:val>
                                        </p:tav>
                                        <p:tav tm="100000">
                                          <p:val>
                                            <p:strVal val="#ppt_x"/>
                                          </p:val>
                                        </p:tav>
                                      </p:tavLst>
                                    </p:anim>
                                    <p:anim calcmode="lin" valueType="num">
                                      <p:cBhvr>
                                        <p:cTn id="3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5536" y="476672"/>
            <a:ext cx="8352928" cy="1631216"/>
          </a:xfrm>
          <a:prstGeom prst="rect">
            <a:avLst/>
          </a:prstGeom>
        </p:spPr>
        <p:txBody>
          <a:bodyPr wrap="square">
            <a:spAutoFit/>
          </a:bodyPr>
          <a:lstStyle/>
          <a:p>
            <a:pPr algn="just"/>
            <a:r>
              <a:rPr lang="ru-RU" sz="2000" b="1" dirty="0" smtClean="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ИЗВЕСТНО, ЧТО В ЧЕСТЬ ОДНОГО ИЗ ГОРОДОВ УДМУРТИИ НАЗВАН КРАТЕР НА ПЛАНЕТЕ ____________. ЗНАМЕНАТЕЛЬНОЕ СОБЫТИЕ ПРОИЗОШЛО В 1976-М ГОДУ. ИНОПЛАНЕТНОМУ ОБЪЕКТУ БЫЛО ПРИСВОЕНО НАЗВАНИЕ «____________».</a:t>
            </a:r>
            <a:endParaRPr lang="ru-RU" sz="2000" b="1" dirty="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endParaRPr>
          </a:p>
        </p:txBody>
      </p:sp>
      <p:sp>
        <p:nvSpPr>
          <p:cNvPr id="4" name="TextBox 3"/>
          <p:cNvSpPr txBox="1"/>
          <p:nvPr/>
        </p:nvSpPr>
        <p:spPr>
          <a:xfrm>
            <a:off x="7020272" y="764704"/>
            <a:ext cx="1728192" cy="400110"/>
          </a:xfrm>
          <a:prstGeom prst="rect">
            <a:avLst/>
          </a:prstGeom>
          <a:noFill/>
        </p:spPr>
        <p:txBody>
          <a:bodyPr wrap="square" rtlCol="0">
            <a:spAutoFit/>
          </a:bodyPr>
          <a:lstStyle/>
          <a:p>
            <a:r>
              <a:rPr lang="ru-RU" sz="2000" b="1" dirty="0" smtClean="0">
                <a:solidFill>
                  <a:srgbClr val="006600"/>
                </a:solidFill>
                <a:effectLst>
                  <a:outerShdw blurRad="38100" dist="38100" dir="2700000" algn="tl">
                    <a:srgbClr val="000000">
                      <a:alpha val="43137"/>
                    </a:srgbClr>
                  </a:outerShdw>
                </a:effectLst>
                <a:latin typeface="Bookman Old Style" panose="02050604050505020204" pitchFamily="18" charset="0"/>
              </a:rPr>
              <a:t>МАРС</a:t>
            </a:r>
            <a:endParaRPr lang="ru-RU" sz="2000" b="1" dirty="0">
              <a:solidFill>
                <a:srgbClr val="006600"/>
              </a:solidFill>
              <a:effectLst>
                <a:outerShdw blurRad="38100" dist="38100" dir="2700000" algn="tl">
                  <a:srgbClr val="000000">
                    <a:alpha val="43137"/>
                  </a:srgbClr>
                </a:outerShdw>
              </a:effectLst>
              <a:latin typeface="Bookman Old Style" panose="02050604050505020204" pitchFamily="18" charset="0"/>
            </a:endParaRPr>
          </a:p>
        </p:txBody>
      </p:sp>
      <p:sp>
        <p:nvSpPr>
          <p:cNvPr id="5" name="TextBox 4"/>
          <p:cNvSpPr txBox="1"/>
          <p:nvPr/>
        </p:nvSpPr>
        <p:spPr>
          <a:xfrm>
            <a:off x="2267744" y="1700808"/>
            <a:ext cx="1440160" cy="400110"/>
          </a:xfrm>
          <a:prstGeom prst="rect">
            <a:avLst/>
          </a:prstGeom>
          <a:noFill/>
        </p:spPr>
        <p:txBody>
          <a:bodyPr wrap="square" rtlCol="0">
            <a:spAutoFit/>
          </a:bodyPr>
          <a:lstStyle/>
          <a:p>
            <a:pPr algn="ctr"/>
            <a:r>
              <a:rPr lang="ru-RU" sz="2000" b="1" dirty="0" smtClean="0">
                <a:solidFill>
                  <a:srgbClr val="006600"/>
                </a:solidFill>
                <a:effectLst>
                  <a:outerShdw blurRad="38100" dist="38100" dir="2700000" algn="tl">
                    <a:srgbClr val="000000">
                      <a:alpha val="43137"/>
                    </a:srgbClr>
                  </a:outerShdw>
                </a:effectLst>
                <a:latin typeface="Bookman Old Style" panose="02050604050505020204" pitchFamily="18" charset="0"/>
                <a:cs typeface="Aharoni" panose="02010803020104030203" pitchFamily="2" charset="-79"/>
              </a:rPr>
              <a:t>ГЛАЗОВ</a:t>
            </a:r>
            <a:endParaRPr lang="ru-RU" sz="2000" b="1" dirty="0">
              <a:solidFill>
                <a:srgbClr val="006600"/>
              </a:solidFill>
              <a:effectLst>
                <a:outerShdw blurRad="38100" dist="38100" dir="2700000" algn="tl">
                  <a:srgbClr val="000000">
                    <a:alpha val="43137"/>
                  </a:srgbClr>
                </a:outerShdw>
              </a:effectLst>
              <a:latin typeface="Bookman Old Style" panose="02050604050505020204" pitchFamily="18" charset="0"/>
              <a:cs typeface="Aharoni" panose="02010803020104030203" pitchFamily="2" charset="-79"/>
            </a:endParaRPr>
          </a:p>
        </p:txBody>
      </p:sp>
      <p:pic>
        <p:nvPicPr>
          <p:cNvPr id="3074" name="Picture 2" descr="https://slivkisineta.ru/wp-content/uploads/2019/10/image_5a0f05bfe05b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373" y="2852936"/>
            <a:ext cx="3470666" cy="36649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domofoto.ru/photo/01/15/40/1154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4889" y="3312466"/>
            <a:ext cx="4228806" cy="31683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i.pinimg.com/originals/82/20/d5/8220d586ce9185131558158e3fd1529f.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6991" y="1986246"/>
            <a:ext cx="1221473" cy="1221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0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fade">
                                      <p:cBhvr>
                                        <p:cTn id="25" dur="1000"/>
                                        <p:tgtEl>
                                          <p:spTgt spid="3074"/>
                                        </p:tgtEl>
                                      </p:cBhvr>
                                    </p:animEffect>
                                    <p:anim calcmode="lin" valueType="num">
                                      <p:cBhvr>
                                        <p:cTn id="26" dur="1000" fill="hold"/>
                                        <p:tgtEl>
                                          <p:spTgt spid="3074"/>
                                        </p:tgtEl>
                                        <p:attrNameLst>
                                          <p:attrName>ppt_x</p:attrName>
                                        </p:attrNameLst>
                                      </p:cBhvr>
                                      <p:tavLst>
                                        <p:tav tm="0">
                                          <p:val>
                                            <p:strVal val="#ppt_x"/>
                                          </p:val>
                                        </p:tav>
                                        <p:tav tm="100000">
                                          <p:val>
                                            <p:strVal val="#ppt_x"/>
                                          </p:val>
                                        </p:tav>
                                      </p:tavLst>
                                    </p:anim>
                                    <p:anim calcmode="lin" valueType="num">
                                      <p:cBhvr>
                                        <p:cTn id="27"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animEffect transition="in" filter="fade">
                                      <p:cBhvr>
                                        <p:cTn id="32" dur="1000"/>
                                        <p:tgtEl>
                                          <p:spTgt spid="3076"/>
                                        </p:tgtEl>
                                      </p:cBhvr>
                                    </p:animEffect>
                                    <p:anim calcmode="lin" valueType="num">
                                      <p:cBhvr>
                                        <p:cTn id="33" dur="1000" fill="hold"/>
                                        <p:tgtEl>
                                          <p:spTgt spid="3076"/>
                                        </p:tgtEl>
                                        <p:attrNameLst>
                                          <p:attrName>ppt_x</p:attrName>
                                        </p:attrNameLst>
                                      </p:cBhvr>
                                      <p:tavLst>
                                        <p:tav tm="0">
                                          <p:val>
                                            <p:strVal val="#ppt_x"/>
                                          </p:val>
                                        </p:tav>
                                        <p:tav tm="100000">
                                          <p:val>
                                            <p:strVal val="#ppt_x"/>
                                          </p:val>
                                        </p:tav>
                                      </p:tavLst>
                                    </p:anim>
                                    <p:anim calcmode="lin" valueType="num">
                                      <p:cBhvr>
                                        <p:cTn id="3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23528" y="289679"/>
            <a:ext cx="8424936" cy="3170099"/>
          </a:xfrm>
          <a:prstGeom prst="rect">
            <a:avLst/>
          </a:prstGeom>
        </p:spPr>
        <p:txBody>
          <a:bodyPr wrap="square">
            <a:spAutoFit/>
          </a:bodyPr>
          <a:lstStyle/>
          <a:p>
            <a:pPr algn="just"/>
            <a:r>
              <a:rPr lang="ru-RU" sz="2000" b="1" dirty="0" smtClean="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ЕЩЕ ОДИН ФАКТ СВЯЗЫВАЕТ УДМУРТИЮ С ИСТОРИЕЙ ПОКОРЕНИЯ ВСЕЛЕННОЙ. ДЕЛО В ТОМ, ЧТО ИМЕННО НА ТЕРРИТОРИИ АВТОНОМИИ ПРИЗЕМЛИЛАСЬ ПОСЛЕДНЯЯ СОВЕТСКАЯ _____________-КОСМОНАВТ. ЛЕГЕНДАРНАЯ _______________ ВЕРНУЛАСЬ НА НАШУ ПЛАНЕТУ 25-ГО МАРТА 1961-ГО ГОДА. КАПСУЛА С ОБАЯТЕЛЬНОЙ ДВОРНЯЖКОЙ ОПУСТИЛАСЬ В ПРЕДЕЛАХ СОВРЕМЕННОГО _________________ РАЙОНА. КСТАТИ, НЕПОДАЛЕКУ ОТ АЭРОДРОМА ВИДНЕЕТСЯ СКУЛЬПТУРА ЧЕТВЕРОНОГОГО ПИЛОТА.</a:t>
            </a:r>
            <a:endParaRPr lang="ru-RU" sz="2000" b="1" dirty="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endParaRPr>
          </a:p>
        </p:txBody>
      </p:sp>
      <p:sp>
        <p:nvSpPr>
          <p:cNvPr id="5" name="TextBox 4"/>
          <p:cNvSpPr txBox="1"/>
          <p:nvPr/>
        </p:nvSpPr>
        <p:spPr>
          <a:xfrm>
            <a:off x="2555776" y="1196752"/>
            <a:ext cx="1584176" cy="400110"/>
          </a:xfrm>
          <a:prstGeom prst="rect">
            <a:avLst/>
          </a:prstGeom>
          <a:noFill/>
        </p:spPr>
        <p:txBody>
          <a:bodyPr wrap="square" rtlCol="0">
            <a:spAutoFit/>
          </a:bodyPr>
          <a:lstStyle/>
          <a:p>
            <a:r>
              <a:rPr lang="ru-RU" sz="2000" b="1" dirty="0" smtClean="0">
                <a:solidFill>
                  <a:srgbClr val="006600"/>
                </a:solidFill>
                <a:effectLst>
                  <a:outerShdw blurRad="38100" dist="38100" dir="2700000" algn="tl">
                    <a:srgbClr val="000000">
                      <a:alpha val="43137"/>
                    </a:srgbClr>
                  </a:outerShdw>
                </a:effectLst>
                <a:latin typeface="Bookman Old Style" panose="02050604050505020204" pitchFamily="18" charset="0"/>
              </a:rPr>
              <a:t>СОБАКА</a:t>
            </a:r>
            <a:endParaRPr lang="ru-RU" sz="2000" b="1" dirty="0">
              <a:solidFill>
                <a:srgbClr val="006600"/>
              </a:solidFill>
              <a:effectLst>
                <a:outerShdw blurRad="38100" dist="38100" dir="2700000" algn="tl">
                  <a:srgbClr val="000000">
                    <a:alpha val="43137"/>
                  </a:srgbClr>
                </a:outerShdw>
              </a:effectLst>
              <a:latin typeface="Bookman Old Style" panose="02050604050505020204" pitchFamily="18" charset="0"/>
            </a:endParaRPr>
          </a:p>
        </p:txBody>
      </p:sp>
      <p:sp>
        <p:nvSpPr>
          <p:cNvPr id="7" name="TextBox 6"/>
          <p:cNvSpPr txBox="1"/>
          <p:nvPr/>
        </p:nvSpPr>
        <p:spPr>
          <a:xfrm>
            <a:off x="499414" y="1505396"/>
            <a:ext cx="1944216" cy="400110"/>
          </a:xfrm>
          <a:prstGeom prst="rect">
            <a:avLst/>
          </a:prstGeom>
          <a:noFill/>
        </p:spPr>
        <p:txBody>
          <a:bodyPr wrap="square" rtlCol="0">
            <a:spAutoFit/>
          </a:bodyPr>
          <a:lstStyle/>
          <a:p>
            <a:r>
              <a:rPr lang="ru-RU" sz="2000" b="1" dirty="0" smtClean="0">
                <a:solidFill>
                  <a:srgbClr val="006600"/>
                </a:solidFill>
                <a:effectLst>
                  <a:outerShdw blurRad="38100" dist="38100" dir="2700000" algn="tl">
                    <a:srgbClr val="000000">
                      <a:alpha val="43137"/>
                    </a:srgbClr>
                  </a:outerShdw>
                </a:effectLst>
                <a:latin typeface="Bookman Old Style" panose="02050604050505020204" pitchFamily="18" charset="0"/>
              </a:rPr>
              <a:t>ЗВЕЗДОЧКА</a:t>
            </a:r>
            <a:endParaRPr lang="ru-RU" sz="2000" b="1" dirty="0">
              <a:solidFill>
                <a:srgbClr val="006600"/>
              </a:solidFill>
              <a:effectLst>
                <a:outerShdw blurRad="38100" dist="38100" dir="2700000" algn="tl">
                  <a:srgbClr val="000000">
                    <a:alpha val="43137"/>
                  </a:srgbClr>
                </a:outerShdw>
              </a:effectLst>
              <a:latin typeface="Bookman Old Style" panose="02050604050505020204" pitchFamily="18" charset="0"/>
            </a:endParaRPr>
          </a:p>
        </p:txBody>
      </p:sp>
      <p:sp>
        <p:nvSpPr>
          <p:cNvPr id="8" name="TextBox 7"/>
          <p:cNvSpPr txBox="1"/>
          <p:nvPr/>
        </p:nvSpPr>
        <p:spPr>
          <a:xfrm>
            <a:off x="3163133" y="2420888"/>
            <a:ext cx="2488987" cy="400110"/>
          </a:xfrm>
          <a:prstGeom prst="rect">
            <a:avLst/>
          </a:prstGeom>
          <a:noFill/>
        </p:spPr>
        <p:txBody>
          <a:bodyPr wrap="square" rtlCol="0">
            <a:spAutoFit/>
          </a:bodyPr>
          <a:lstStyle/>
          <a:p>
            <a:r>
              <a:rPr lang="ru-RU" sz="2000" b="1" dirty="0" smtClean="0">
                <a:solidFill>
                  <a:srgbClr val="006600"/>
                </a:solidFill>
                <a:effectLst>
                  <a:outerShdw blurRad="38100" dist="38100" dir="2700000" algn="tl">
                    <a:srgbClr val="000000">
                      <a:alpha val="43137"/>
                    </a:srgbClr>
                  </a:outerShdw>
                </a:effectLst>
                <a:latin typeface="Bookman Old Style" panose="02050604050505020204" pitchFamily="18" charset="0"/>
              </a:rPr>
              <a:t>ВОТКИНСКОГО</a:t>
            </a:r>
            <a:endParaRPr lang="ru-RU" sz="2000" b="1" dirty="0">
              <a:solidFill>
                <a:srgbClr val="006600"/>
              </a:solidFill>
              <a:effectLst>
                <a:outerShdw blurRad="38100" dist="38100" dir="2700000" algn="tl">
                  <a:srgbClr val="000000">
                    <a:alpha val="43137"/>
                  </a:srgbClr>
                </a:outerShdw>
              </a:effectLst>
              <a:latin typeface="Bookman Old Style" panose="02050604050505020204" pitchFamily="18" charset="0"/>
            </a:endParaRPr>
          </a:p>
        </p:txBody>
      </p:sp>
      <p:pic>
        <p:nvPicPr>
          <p:cNvPr id="4098" name="Picture 2" descr="https://avatars.mds.yandex.net/get-zen_doc/1936066/pub_5e7b97e208fc12230bb48865_5e7b982bac165a1e41fcae6f/scale_120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002" r="22816"/>
          <a:stretch/>
        </p:blipFill>
        <p:spPr bwMode="auto">
          <a:xfrm>
            <a:off x="372278" y="3542647"/>
            <a:ext cx="2071352" cy="29277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fsd.multiurok.ru/html/2017/01/29/s_588dab93bc140/img_s541767_0_11.jpg"/>
          <p:cNvPicPr>
            <a:picLocks noChangeAspect="1" noChangeArrowheads="1"/>
          </p:cNvPicPr>
          <p:nvPr/>
        </p:nvPicPr>
        <p:blipFill rotWithShape="1">
          <a:blip r:embed="rId5">
            <a:extLst>
              <a:ext uri="{28A0092B-C50C-407E-A947-70E740481C1C}">
                <a14:useLocalDpi xmlns:a14="http://schemas.microsoft.com/office/drawing/2010/main" val="0"/>
              </a:ext>
            </a:extLst>
          </a:blip>
          <a:srcRect l="2930" t="1362" r="22830" b="24567"/>
          <a:stretch/>
        </p:blipFill>
        <p:spPr bwMode="auto">
          <a:xfrm>
            <a:off x="2915816" y="3451960"/>
            <a:ext cx="4327759" cy="32383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i.pinimg.com/originals/82/20/d5/8220d586ce9185131558158e3fd1529f.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336" y="5266098"/>
            <a:ext cx="1221473" cy="1221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95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gtEl>
                                        <p:attrNameLst>
                                          <p:attrName>ppt_y</p:attrName>
                                        </p:attrNameLst>
                                      </p:cBhvr>
                                      <p:tavLst>
                                        <p:tav tm="0">
                                          <p:val>
                                            <p:strVal val="#ppt_y"/>
                                          </p:val>
                                        </p:tav>
                                        <p:tav tm="100000">
                                          <p:val>
                                            <p:strVal val="#ppt_y"/>
                                          </p:val>
                                        </p:tav>
                                      </p:tavLst>
                                    </p:anim>
                                    <p:anim calcmode="lin" valueType="num">
                                      <p:cBhvr>
                                        <p:cTn id="18"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8"/>
                                        </p:tgtEl>
                                        <p:attrNameLst>
                                          <p:attrName>ppt_y</p:attrName>
                                        </p:attrNameLst>
                                      </p:cBhvr>
                                      <p:tavLst>
                                        <p:tav tm="0">
                                          <p:val>
                                            <p:strVal val="#ppt_y"/>
                                          </p:val>
                                        </p:tav>
                                        <p:tav tm="100000">
                                          <p:val>
                                            <p:strVal val="#ppt_y"/>
                                          </p:val>
                                        </p:tav>
                                      </p:tavLst>
                                    </p:anim>
                                    <p:anim calcmode="lin" valueType="num">
                                      <p:cBhvr>
                                        <p:cTn id="2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098"/>
                                        </p:tgtEl>
                                        <p:attrNameLst>
                                          <p:attrName>style.visibility</p:attrName>
                                        </p:attrNameLst>
                                      </p:cBhvr>
                                      <p:to>
                                        <p:strVal val="visible"/>
                                      </p:to>
                                    </p:set>
                                    <p:animEffect transition="in" filter="fade">
                                      <p:cBhvr>
                                        <p:cTn id="34" dur="1000"/>
                                        <p:tgtEl>
                                          <p:spTgt spid="4098"/>
                                        </p:tgtEl>
                                      </p:cBhvr>
                                    </p:animEffect>
                                    <p:anim calcmode="lin" valueType="num">
                                      <p:cBhvr>
                                        <p:cTn id="35" dur="1000" fill="hold"/>
                                        <p:tgtEl>
                                          <p:spTgt spid="4098"/>
                                        </p:tgtEl>
                                        <p:attrNameLst>
                                          <p:attrName>ppt_x</p:attrName>
                                        </p:attrNameLst>
                                      </p:cBhvr>
                                      <p:tavLst>
                                        <p:tav tm="0">
                                          <p:val>
                                            <p:strVal val="#ppt_x"/>
                                          </p:val>
                                        </p:tav>
                                        <p:tav tm="100000">
                                          <p:val>
                                            <p:strVal val="#ppt_x"/>
                                          </p:val>
                                        </p:tav>
                                      </p:tavLst>
                                    </p:anim>
                                    <p:anim calcmode="lin" valueType="num">
                                      <p:cBhvr>
                                        <p:cTn id="3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100"/>
                                        </p:tgtEl>
                                        <p:attrNameLst>
                                          <p:attrName>style.visibility</p:attrName>
                                        </p:attrNameLst>
                                      </p:cBhvr>
                                      <p:to>
                                        <p:strVal val="visible"/>
                                      </p:to>
                                    </p:set>
                                    <p:animEffect transition="in" filter="fade">
                                      <p:cBhvr>
                                        <p:cTn id="41" dur="1000"/>
                                        <p:tgtEl>
                                          <p:spTgt spid="4100"/>
                                        </p:tgtEl>
                                      </p:cBhvr>
                                    </p:animEffect>
                                    <p:anim calcmode="lin" valueType="num">
                                      <p:cBhvr>
                                        <p:cTn id="42" dur="1000" fill="hold"/>
                                        <p:tgtEl>
                                          <p:spTgt spid="4100"/>
                                        </p:tgtEl>
                                        <p:attrNameLst>
                                          <p:attrName>ppt_x</p:attrName>
                                        </p:attrNameLst>
                                      </p:cBhvr>
                                      <p:tavLst>
                                        <p:tav tm="0">
                                          <p:val>
                                            <p:strVal val="#ppt_x"/>
                                          </p:val>
                                        </p:tav>
                                        <p:tav tm="100000">
                                          <p:val>
                                            <p:strVal val="#ppt_x"/>
                                          </p:val>
                                        </p:tav>
                                      </p:tavLst>
                                    </p:anim>
                                    <p:anim calcmode="lin" valueType="num">
                                      <p:cBhvr>
                                        <p:cTn id="43"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95536" y="476671"/>
            <a:ext cx="8280920" cy="2554545"/>
          </a:xfrm>
          <a:prstGeom prst="rect">
            <a:avLst/>
          </a:prstGeom>
        </p:spPr>
        <p:txBody>
          <a:bodyPr wrap="square">
            <a:spAutoFit/>
          </a:bodyPr>
          <a:lstStyle/>
          <a:p>
            <a:pPr algn="just"/>
            <a:r>
              <a:rPr lang="ru-RU" sz="2000" b="1" dirty="0" smtClean="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УДМУРТЫ — САМЫЙ _________ НАРОД В PОССИИ, В ___________ ЕЖЕГОДНО ПРОХОДИТ ФЕСТИВАЛЬ РЫЖИХ ЛЮДЕЙ. ПО РЫЖИНЕ УДМУРТЫ МОГУТ ПЕРЕПЛЮНУТЬ ДАЖЕ _____________: МЕСТНЫЕ ЭТНОГРАФЫ ВЫЧИСЛИЛИ ИНДЕКС РЫЖЕСТИ, КОТОРЫЙ В УДМУРТИИ СОСТАВЛЯЕТ 70%! BПРОЧЕМ, ЭТО НЕ ЗНАЧИТ, ЧТО 70 % НАСЕЛЕНИЯ РЫЖИЕ, НО ГОВОРИТ О МНОГОМ — У РУССКИХ ЭТОТ ИНДЕКС РАВЕН 40%.  </a:t>
            </a:r>
            <a:endParaRPr lang="ru-RU" sz="2000" b="1" dirty="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endParaRPr>
          </a:p>
        </p:txBody>
      </p:sp>
      <p:sp>
        <p:nvSpPr>
          <p:cNvPr id="5" name="TextBox 4"/>
          <p:cNvSpPr txBox="1"/>
          <p:nvPr/>
        </p:nvSpPr>
        <p:spPr>
          <a:xfrm>
            <a:off x="3851920" y="476671"/>
            <a:ext cx="1584176" cy="400110"/>
          </a:xfrm>
          <a:prstGeom prst="rect">
            <a:avLst/>
          </a:prstGeom>
          <a:noFill/>
        </p:spPr>
        <p:txBody>
          <a:bodyPr wrap="square" rtlCol="0">
            <a:spAutoFit/>
          </a:bodyPr>
          <a:lstStyle/>
          <a:p>
            <a:r>
              <a:rPr lang="ru-RU" sz="2000" b="1" dirty="0" smtClean="0">
                <a:solidFill>
                  <a:srgbClr val="006600"/>
                </a:solidFill>
                <a:effectLst>
                  <a:outerShdw blurRad="38100" dist="38100" dir="2700000" algn="tl">
                    <a:srgbClr val="000000">
                      <a:alpha val="43137"/>
                    </a:srgbClr>
                  </a:outerShdw>
                </a:effectLst>
                <a:latin typeface="Bookman Old Style" panose="02050604050505020204" pitchFamily="18" charset="0"/>
              </a:rPr>
              <a:t>РЫЖИЙ</a:t>
            </a:r>
            <a:endParaRPr lang="ru-RU" sz="2000" b="1" dirty="0">
              <a:solidFill>
                <a:srgbClr val="006600"/>
              </a:solidFill>
              <a:effectLst>
                <a:outerShdw blurRad="38100" dist="38100" dir="2700000" algn="tl">
                  <a:srgbClr val="000000">
                    <a:alpha val="43137"/>
                  </a:srgbClr>
                </a:outerShdw>
              </a:effectLst>
              <a:latin typeface="Bookman Old Style" panose="02050604050505020204" pitchFamily="18" charset="0"/>
            </a:endParaRPr>
          </a:p>
        </p:txBody>
      </p:sp>
      <p:sp>
        <p:nvSpPr>
          <p:cNvPr id="6" name="TextBox 5"/>
          <p:cNvSpPr txBox="1"/>
          <p:nvPr/>
        </p:nvSpPr>
        <p:spPr>
          <a:xfrm>
            <a:off x="420410" y="796242"/>
            <a:ext cx="1885842" cy="400110"/>
          </a:xfrm>
          <a:prstGeom prst="rect">
            <a:avLst/>
          </a:prstGeom>
          <a:noFill/>
        </p:spPr>
        <p:txBody>
          <a:bodyPr wrap="square" rtlCol="0">
            <a:spAutoFit/>
          </a:bodyPr>
          <a:lstStyle/>
          <a:p>
            <a:r>
              <a:rPr lang="ru-RU" sz="2000" b="1" dirty="0" smtClean="0">
                <a:solidFill>
                  <a:srgbClr val="006600"/>
                </a:solidFill>
                <a:effectLst>
                  <a:outerShdw blurRad="38100" dist="38100" dir="2700000" algn="tl">
                    <a:srgbClr val="000000">
                      <a:alpha val="43137"/>
                    </a:srgbClr>
                  </a:outerShdw>
                </a:effectLst>
                <a:latin typeface="Bookman Old Style" panose="02050604050505020204" pitchFamily="18" charset="0"/>
              </a:rPr>
              <a:t>ИЖЕВСКЕ</a:t>
            </a:r>
            <a:endParaRPr lang="ru-RU" sz="2000" b="1" dirty="0">
              <a:solidFill>
                <a:srgbClr val="006600"/>
              </a:solidFill>
              <a:effectLst>
                <a:outerShdw blurRad="38100" dist="38100" dir="2700000" algn="tl">
                  <a:srgbClr val="000000">
                    <a:alpha val="43137"/>
                  </a:srgbClr>
                </a:outerShdw>
              </a:effectLst>
              <a:latin typeface="Bookman Old Style" panose="02050604050505020204" pitchFamily="18" charset="0"/>
            </a:endParaRPr>
          </a:p>
        </p:txBody>
      </p:sp>
      <p:sp>
        <p:nvSpPr>
          <p:cNvPr id="7" name="TextBox 6"/>
          <p:cNvSpPr txBox="1"/>
          <p:nvPr/>
        </p:nvSpPr>
        <p:spPr>
          <a:xfrm>
            <a:off x="1363331" y="1322266"/>
            <a:ext cx="1984533" cy="400110"/>
          </a:xfrm>
          <a:prstGeom prst="rect">
            <a:avLst/>
          </a:prstGeom>
          <a:noFill/>
        </p:spPr>
        <p:txBody>
          <a:bodyPr wrap="square" rtlCol="0">
            <a:spAutoFit/>
          </a:bodyPr>
          <a:lstStyle/>
          <a:p>
            <a:r>
              <a:rPr lang="ru-RU" sz="2000" b="1" dirty="0" smtClean="0">
                <a:solidFill>
                  <a:srgbClr val="006600"/>
                </a:solidFill>
                <a:effectLst>
                  <a:outerShdw blurRad="38100" dist="38100" dir="2700000" algn="tl">
                    <a:srgbClr val="000000">
                      <a:alpha val="43137"/>
                    </a:srgbClr>
                  </a:outerShdw>
                </a:effectLst>
                <a:latin typeface="Bookman Old Style" panose="02050604050505020204" pitchFamily="18" charset="0"/>
              </a:rPr>
              <a:t>ИРЛАНДЦЕВ</a:t>
            </a:r>
            <a:endParaRPr lang="ru-RU" sz="2000" b="1" dirty="0">
              <a:solidFill>
                <a:srgbClr val="006600"/>
              </a:solidFill>
              <a:effectLst>
                <a:outerShdw blurRad="38100" dist="38100" dir="2700000" algn="tl">
                  <a:srgbClr val="000000">
                    <a:alpha val="43137"/>
                  </a:srgbClr>
                </a:outerShdw>
              </a:effectLst>
              <a:latin typeface="Bookman Old Style" panose="02050604050505020204" pitchFamily="18" charset="0"/>
            </a:endParaRPr>
          </a:p>
        </p:txBody>
      </p:sp>
      <p:pic>
        <p:nvPicPr>
          <p:cNvPr id="5122" name="Picture 2" descr="https://pushkinska.net/uploads/2018/08/20180830173711_IMG_0175-01.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3175"/>
          <a:stretch/>
        </p:blipFill>
        <p:spPr bwMode="auto">
          <a:xfrm>
            <a:off x="395536" y="3284984"/>
            <a:ext cx="4123069" cy="244827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aif-s3.aif.ru/images/012/561/18ca64f72af51d2a61d09adcf176c45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8627" y="4149080"/>
            <a:ext cx="3638720" cy="24277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i.pinimg.com/originals/82/20/d5/8220d586ce9185131558158e3fd1529f.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336" y="2818263"/>
            <a:ext cx="1221473" cy="1221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9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anim calcmode="lin" valueType="num">
                                      <p:cBhvr>
                                        <p:cTn id="2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122"/>
                                        </p:tgtEl>
                                        <p:attrNameLst>
                                          <p:attrName>style.visibility</p:attrName>
                                        </p:attrNameLst>
                                      </p:cBhvr>
                                      <p:to>
                                        <p:strVal val="visible"/>
                                      </p:to>
                                    </p:set>
                                    <p:animEffect transition="in" filter="fade">
                                      <p:cBhvr>
                                        <p:cTn id="34" dur="1000"/>
                                        <p:tgtEl>
                                          <p:spTgt spid="5122"/>
                                        </p:tgtEl>
                                      </p:cBhvr>
                                    </p:animEffect>
                                    <p:anim calcmode="lin" valueType="num">
                                      <p:cBhvr>
                                        <p:cTn id="35" dur="1000" fill="hold"/>
                                        <p:tgtEl>
                                          <p:spTgt spid="5122"/>
                                        </p:tgtEl>
                                        <p:attrNameLst>
                                          <p:attrName>ppt_x</p:attrName>
                                        </p:attrNameLst>
                                      </p:cBhvr>
                                      <p:tavLst>
                                        <p:tav tm="0">
                                          <p:val>
                                            <p:strVal val="#ppt_x"/>
                                          </p:val>
                                        </p:tav>
                                        <p:tav tm="100000">
                                          <p:val>
                                            <p:strVal val="#ppt_x"/>
                                          </p:val>
                                        </p:tav>
                                      </p:tavLst>
                                    </p:anim>
                                    <p:anim calcmode="lin" valueType="num">
                                      <p:cBhvr>
                                        <p:cTn id="3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124"/>
                                        </p:tgtEl>
                                        <p:attrNameLst>
                                          <p:attrName>style.visibility</p:attrName>
                                        </p:attrNameLst>
                                      </p:cBhvr>
                                      <p:to>
                                        <p:strVal val="visible"/>
                                      </p:to>
                                    </p:set>
                                    <p:animEffect transition="in" filter="fade">
                                      <p:cBhvr>
                                        <p:cTn id="41" dur="1000"/>
                                        <p:tgtEl>
                                          <p:spTgt spid="5124"/>
                                        </p:tgtEl>
                                      </p:cBhvr>
                                    </p:animEffect>
                                    <p:anim calcmode="lin" valueType="num">
                                      <p:cBhvr>
                                        <p:cTn id="42" dur="1000" fill="hold"/>
                                        <p:tgtEl>
                                          <p:spTgt spid="5124"/>
                                        </p:tgtEl>
                                        <p:attrNameLst>
                                          <p:attrName>ppt_x</p:attrName>
                                        </p:attrNameLst>
                                      </p:cBhvr>
                                      <p:tavLst>
                                        <p:tav tm="0">
                                          <p:val>
                                            <p:strVal val="#ppt_x"/>
                                          </p:val>
                                        </p:tav>
                                        <p:tav tm="100000">
                                          <p:val>
                                            <p:strVal val="#ppt_x"/>
                                          </p:val>
                                        </p:tav>
                                      </p:tavLst>
                                    </p:anim>
                                    <p:anim calcmode="lin" valueType="num">
                                      <p:cBhvr>
                                        <p:cTn id="43"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1.wp.com/udmurt.media/upload/medialibrary/782/7829e8832aa25af5f629f3668e75d5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229649"/>
            <a:ext cx="4485807" cy="32220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2.wp.com/udmurt.media/upload/medialibrary/544/5441d04de280bc74e1f31975ace197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260648"/>
            <a:ext cx="4689110" cy="3368080"/>
          </a:xfrm>
          <a:prstGeom prst="rect">
            <a:avLst/>
          </a:prstGeom>
          <a:noFill/>
          <a:extLst>
            <a:ext uri="{909E8E84-426E-40DD-AFC4-6F175D3DCCD1}">
              <a14:hiddenFill xmlns:a14="http://schemas.microsoft.com/office/drawing/2010/main">
                <a:solidFill>
                  <a:srgbClr val="FFFFFF"/>
                </a:solidFill>
              </a14:hiddenFill>
            </a:ext>
          </a:extLst>
        </p:spPr>
      </p:pic>
      <p:sp>
        <p:nvSpPr>
          <p:cNvPr id="5" name="Облако 4"/>
          <p:cNvSpPr/>
          <p:nvPr/>
        </p:nvSpPr>
        <p:spPr>
          <a:xfrm>
            <a:off x="507843" y="2060849"/>
            <a:ext cx="4176464" cy="15678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блако 9"/>
          <p:cNvSpPr/>
          <p:nvPr/>
        </p:nvSpPr>
        <p:spPr>
          <a:xfrm>
            <a:off x="4431993" y="4840675"/>
            <a:ext cx="4176463" cy="148330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48" name="Picture 4" descr="https://sun9-20.userapi.com/c858216/v858216313/1312b0/S9IOSD0ZmOQ.jp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87992" y="3101992"/>
            <a:ext cx="6819319"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83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10"/>
                                        </p:tgtEl>
                                        <p:attrNameLst>
                                          <p:attrName>ppt_w</p:attrName>
                                        </p:attrNameLst>
                                      </p:cBhvr>
                                      <p:tavLst>
                                        <p:tav tm="0">
                                          <p:val>
                                            <p:strVal val="ppt_w"/>
                                          </p:val>
                                        </p:tav>
                                        <p:tav tm="100000">
                                          <p:val>
                                            <p:fltVal val="0"/>
                                          </p:val>
                                        </p:tav>
                                      </p:tavLst>
                                    </p:anim>
                                    <p:anim calcmode="lin" valueType="num">
                                      <p:cBhvr>
                                        <p:cTn id="14" dur="500"/>
                                        <p:tgtEl>
                                          <p:spTgt spid="10"/>
                                        </p:tgtEl>
                                        <p:attrNameLst>
                                          <p:attrName>ppt_h</p:attrName>
                                        </p:attrNameLst>
                                      </p:cBhvr>
                                      <p:tavLst>
                                        <p:tav tm="0">
                                          <p:val>
                                            <p:strVal val="ppt_h"/>
                                          </p:val>
                                        </p:tav>
                                        <p:tav tm="100000">
                                          <p:val>
                                            <p:fltVal val="0"/>
                                          </p:val>
                                        </p:tav>
                                      </p:tavLst>
                                    </p:anim>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353"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i.pinimg.com/736x/ba/b2/36/bab236843cc04e661e1a9f4b59cb045e--jacquard.jp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0"/>
            <a:ext cx="9204952" cy="161925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82929" y="404664"/>
            <a:ext cx="7632848" cy="7848302"/>
          </a:xfrm>
          <a:prstGeom prst="rect">
            <a:avLst/>
          </a:prstGeom>
        </p:spPr>
        <p:txBody>
          <a:bodyPr wrap="square">
            <a:spAutoFit/>
          </a:bodyPr>
          <a:lstStyle/>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КРАЙ НАШ УДМУРТСКИЙ, РОДНЫЕ ПРОСТОРЫ -</a:t>
            </a:r>
          </a:p>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ЛЕС, ПЕРЕЛЕСКИ, ХОЛМЫ ДА ПОЛЯ...</a:t>
            </a:r>
          </a:p>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КАК ХОРОШИ ТВОИ ЯСНЫЕ ЗОРИ,</a:t>
            </a:r>
          </a:p>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КАК ТЫ ПРЕКРАСНА, РОДНАЯ ЗЕМЛЯ!</a:t>
            </a:r>
          </a:p>
          <a:p>
            <a:pPr algn="ctr"/>
            <a:endPar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endParaRPr>
          </a:p>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УДМУРТИЯ, ЛЮБИМАЯ -</a:t>
            </a:r>
          </a:p>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НАШ ЧУДНЫЙ ИТАЛМАС,</a:t>
            </a:r>
          </a:p>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ТЫ ЗОЛОТЫМ ЦВЕТКОМ ЛЮБВИ</a:t>
            </a:r>
          </a:p>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ЖИВЕШЬ В СЕРДЦАХ У НАС.</a:t>
            </a:r>
          </a:p>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ТОБОЮ С ДЕТСТВА МЫ ГОРДЫ,</a:t>
            </a:r>
          </a:p>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ВЕРНЫ ТЕБЕ ОДНОЙ,</a:t>
            </a:r>
          </a:p>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УДМУРТИЯ ЛЮБИМАЯ -</a:t>
            </a:r>
          </a:p>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НАШ ДОМ РОДНОЙ!</a:t>
            </a:r>
          </a:p>
          <a:p>
            <a:pPr algn="ctr"/>
            <a:endPar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endParaRPr>
          </a:p>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КТО БЫ ТЫ НИ БЫЛ - УДМУРТ ИЛИ РУССКИЙ, -</a:t>
            </a:r>
          </a:p>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ВСЕ МЫ - ОДНА И БОЛЬШАЯ СЕМЬЯ.</a:t>
            </a:r>
          </a:p>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СЛАВЬСЯ В ВЕКАХ, КРАЙ РОДНОЙ НАШ УДМУРТСКИЙ,</a:t>
            </a:r>
          </a:p>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БЛАГОСЛОВЕННА БУДЬ, НАША ЗЕМЛЯ.</a:t>
            </a:r>
            <a:endParaRPr lang="ru-RU" b="1" dirty="0">
              <a:solidFill>
                <a:srgbClr val="C00000"/>
              </a:solidFill>
              <a:effectLst>
                <a:outerShdw blurRad="38100" dist="38100" dir="2700000" algn="tl">
                  <a:srgbClr val="000000">
                    <a:alpha val="43137"/>
                  </a:srgbClr>
                </a:outerShdw>
              </a:effectLst>
              <a:latin typeface="Bookman Old Style" panose="02050604050505020204" pitchFamily="18" charset="0"/>
            </a:endParaRPr>
          </a:p>
        </p:txBody>
      </p:sp>
      <p:pic>
        <p:nvPicPr>
          <p:cNvPr id="4" name="Кирилл Пономарёв-Зорин. - вариации на тему удмуртской народной песни _девичьи страдания_. наигрыш на кантеле (www.hotplayer.r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1749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543" fill="hold"/>
                                        <p:tgtEl>
                                          <p:spTgt spid="4"/>
                                        </p:tgtEl>
                                      </p:cBhvr>
                                    </p:cmd>
                                  </p:childTnLst>
                                </p:cTn>
                              </p:par>
                              <p:par>
                                <p:cTn id="7" presetID="28"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43000" fill="hold"/>
                                        <p:tgtEl>
                                          <p:spTgt spid="3"/>
                                        </p:tgtEl>
                                        <p:attrNameLst>
                                          <p:attrName>ppt_x</p:attrName>
                                        </p:attrNameLst>
                                      </p:cBhvr>
                                      <p:tavLst>
                                        <p:tav tm="0">
                                          <p:val>
                                            <p:strVal val="#ppt_x"/>
                                          </p:val>
                                        </p:tav>
                                        <p:tav tm="100000">
                                          <p:val>
                                            <p:strVal val="#ppt_x"/>
                                          </p:val>
                                        </p:tav>
                                      </p:tavLst>
                                    </p:anim>
                                    <p:anim calcmode="lin" valueType="num">
                                      <p:cBhvr>
                                        <p:cTn id="10" dur="43000" fill="hold"/>
                                        <p:tgtEl>
                                          <p:spTgt spid="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i0.wp.com/udmurt.media/upload/medialibrary/ec1/ec18b1e15566499c4517d8702017fbf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9" y="260648"/>
            <a:ext cx="4464496" cy="32067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2.wp.com/udmurt.media/upload/medialibrary/111/11129a21ab7bdf544ef0dafdbba6c8b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043" y="3376964"/>
            <a:ext cx="4488608" cy="3224064"/>
          </a:xfrm>
          <a:prstGeom prst="rect">
            <a:avLst/>
          </a:prstGeom>
          <a:noFill/>
          <a:extLst>
            <a:ext uri="{909E8E84-426E-40DD-AFC4-6F175D3DCCD1}">
              <a14:hiddenFill xmlns:a14="http://schemas.microsoft.com/office/drawing/2010/main">
                <a:solidFill>
                  <a:srgbClr val="FFFFFF"/>
                </a:solidFill>
              </a14:hiddenFill>
            </a:ext>
          </a:extLst>
        </p:spPr>
      </p:pic>
      <p:sp>
        <p:nvSpPr>
          <p:cNvPr id="3" name="Облако 2"/>
          <p:cNvSpPr/>
          <p:nvPr/>
        </p:nvSpPr>
        <p:spPr>
          <a:xfrm>
            <a:off x="611560" y="1864020"/>
            <a:ext cx="4176465" cy="160337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блако 6"/>
          <p:cNvSpPr/>
          <p:nvPr/>
        </p:nvSpPr>
        <p:spPr>
          <a:xfrm>
            <a:off x="4274836" y="4981000"/>
            <a:ext cx="4176465" cy="160337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4" descr="https://sun9-20.userapi.com/c858216/v858216313/1312b0/S9IOSD0ZmOQ.jp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87992" y="3101992"/>
            <a:ext cx="6819319"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84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i1.wp.com/udmurt.media/upload/medialibrary/ca9/ca9bfb4f080e84e31f4e7c04b2336bb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596" y="490538"/>
            <a:ext cx="4090987" cy="293846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i0.wp.com/udmurt.media/upload/medialibrary/4f0/4f04e9b42a80d445330f6eba9ba6af4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504" y="3224305"/>
            <a:ext cx="4413799" cy="3170330"/>
          </a:xfrm>
          <a:prstGeom prst="rect">
            <a:avLst/>
          </a:prstGeom>
          <a:noFill/>
          <a:extLst>
            <a:ext uri="{909E8E84-426E-40DD-AFC4-6F175D3DCCD1}">
              <a14:hiddenFill xmlns:a14="http://schemas.microsoft.com/office/drawing/2010/main">
                <a:solidFill>
                  <a:srgbClr val="FFFFFF"/>
                </a:solidFill>
              </a14:hiddenFill>
            </a:ext>
          </a:extLst>
        </p:spPr>
      </p:pic>
      <p:sp>
        <p:nvSpPr>
          <p:cNvPr id="5" name="Облако 4"/>
          <p:cNvSpPr/>
          <p:nvPr/>
        </p:nvSpPr>
        <p:spPr>
          <a:xfrm>
            <a:off x="755576" y="2060848"/>
            <a:ext cx="3600400" cy="120586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блако 9"/>
          <p:cNvSpPr/>
          <p:nvPr/>
        </p:nvSpPr>
        <p:spPr>
          <a:xfrm>
            <a:off x="4240853" y="4970187"/>
            <a:ext cx="4007099" cy="141371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4" descr="https://sun9-20.userapi.com/c858216/v858216313/1312b0/S9IOSD0ZmOQ.jp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87992" y="3101992"/>
            <a:ext cx="6819319"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04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10"/>
                                        </p:tgtEl>
                                        <p:attrNameLst>
                                          <p:attrName>ppt_w</p:attrName>
                                        </p:attrNameLst>
                                      </p:cBhvr>
                                      <p:tavLst>
                                        <p:tav tm="0">
                                          <p:val>
                                            <p:strVal val="ppt_w"/>
                                          </p:val>
                                        </p:tav>
                                        <p:tav tm="100000">
                                          <p:val>
                                            <p:fltVal val="0"/>
                                          </p:val>
                                        </p:tav>
                                      </p:tavLst>
                                    </p:anim>
                                    <p:anim calcmode="lin" valueType="num">
                                      <p:cBhvr>
                                        <p:cTn id="14" dur="500"/>
                                        <p:tgtEl>
                                          <p:spTgt spid="10"/>
                                        </p:tgtEl>
                                        <p:attrNameLst>
                                          <p:attrName>ppt_h</p:attrName>
                                        </p:attrNameLst>
                                      </p:cBhvr>
                                      <p:tavLst>
                                        <p:tav tm="0">
                                          <p:val>
                                            <p:strVal val="ppt_h"/>
                                          </p:val>
                                        </p:tav>
                                        <p:tav tm="100000">
                                          <p:val>
                                            <p:fltVal val="0"/>
                                          </p:val>
                                        </p:tav>
                                      </p:tavLst>
                                    </p:anim>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i2.wp.com/udmurt.media/upload/medialibrary/ad3/ad3f0ac933c54ecfc3e03087e59586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863" y="332656"/>
            <a:ext cx="4110291" cy="295232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i2.wp.com/udmurt.media/upload/medialibrary/1b9/1b9d6585c7f3f7cb55894de9600e4cb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8394" y="3284984"/>
            <a:ext cx="4090987" cy="2938462"/>
          </a:xfrm>
          <a:prstGeom prst="rect">
            <a:avLst/>
          </a:prstGeom>
          <a:noFill/>
          <a:extLst>
            <a:ext uri="{909E8E84-426E-40DD-AFC4-6F175D3DCCD1}">
              <a14:hiddenFill xmlns:a14="http://schemas.microsoft.com/office/drawing/2010/main">
                <a:solidFill>
                  <a:srgbClr val="FFFFFF"/>
                </a:solidFill>
              </a14:hiddenFill>
            </a:ext>
          </a:extLst>
        </p:spPr>
      </p:pic>
      <p:sp>
        <p:nvSpPr>
          <p:cNvPr id="5" name="Облако 4"/>
          <p:cNvSpPr/>
          <p:nvPr/>
        </p:nvSpPr>
        <p:spPr>
          <a:xfrm>
            <a:off x="613766" y="1777275"/>
            <a:ext cx="3672408" cy="165172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блако 9"/>
          <p:cNvSpPr/>
          <p:nvPr/>
        </p:nvSpPr>
        <p:spPr>
          <a:xfrm>
            <a:off x="4286174" y="4699751"/>
            <a:ext cx="4104455" cy="171988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4" descr="https://sun9-20.userapi.com/c858216/v858216313/1312b0/S9IOSD0ZmOQ.jp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87992" y="3101992"/>
            <a:ext cx="6819319"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9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10"/>
                                        </p:tgtEl>
                                        <p:attrNameLst>
                                          <p:attrName>ppt_w</p:attrName>
                                        </p:attrNameLst>
                                      </p:cBhvr>
                                      <p:tavLst>
                                        <p:tav tm="0">
                                          <p:val>
                                            <p:strVal val="ppt_w"/>
                                          </p:val>
                                        </p:tav>
                                        <p:tav tm="100000">
                                          <p:val>
                                            <p:fltVal val="0"/>
                                          </p:val>
                                        </p:tav>
                                      </p:tavLst>
                                    </p:anim>
                                    <p:anim calcmode="lin" valueType="num">
                                      <p:cBhvr>
                                        <p:cTn id="14" dur="500"/>
                                        <p:tgtEl>
                                          <p:spTgt spid="10"/>
                                        </p:tgtEl>
                                        <p:attrNameLst>
                                          <p:attrName>ppt_h</p:attrName>
                                        </p:attrNameLst>
                                      </p:cBhvr>
                                      <p:tavLst>
                                        <p:tav tm="0">
                                          <p:val>
                                            <p:strVal val="ppt_h"/>
                                          </p:val>
                                        </p:tav>
                                        <p:tav tm="100000">
                                          <p:val>
                                            <p:fltVal val="0"/>
                                          </p:val>
                                        </p:tav>
                                      </p:tavLst>
                                    </p:anim>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2.wp.com/udmurt.media/upload/medialibrary/559/559a8b1d0c2f10fa625d6950e19c547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692696"/>
            <a:ext cx="6516316" cy="4680520"/>
          </a:xfrm>
          <a:prstGeom prst="rect">
            <a:avLst/>
          </a:prstGeom>
          <a:noFill/>
          <a:extLst>
            <a:ext uri="{909E8E84-426E-40DD-AFC4-6F175D3DCCD1}">
              <a14:hiddenFill xmlns:a14="http://schemas.microsoft.com/office/drawing/2010/main">
                <a:solidFill>
                  <a:srgbClr val="FFFFFF"/>
                </a:solidFill>
              </a14:hiddenFill>
            </a:ext>
          </a:extLst>
        </p:spPr>
      </p:pic>
      <p:sp>
        <p:nvSpPr>
          <p:cNvPr id="4" name="Облако 3"/>
          <p:cNvSpPr/>
          <p:nvPr/>
        </p:nvSpPr>
        <p:spPr>
          <a:xfrm>
            <a:off x="2411760" y="3284984"/>
            <a:ext cx="5040560" cy="172819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4" descr="https://sun9-20.userapi.com/c858216/v858216313/1312b0/S9IOSD0ZmOQ.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368653" y="3082654"/>
            <a:ext cx="6857998"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68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academ-uspeh.ru/images/news/052020/270520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61" y="0"/>
            <a:ext cx="916826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92080" y="332656"/>
            <a:ext cx="3672408" cy="1446550"/>
          </a:xfrm>
          <a:prstGeom prst="rect">
            <a:avLst/>
          </a:prstGeom>
          <a:noFill/>
        </p:spPr>
        <p:txBody>
          <a:bodyPr wrap="square" rtlCol="0">
            <a:spAutoFit/>
          </a:bodyPr>
          <a:lstStyle/>
          <a:p>
            <a:pPr algn="ctr"/>
            <a:r>
              <a:rPr lang="ru-RU" sz="88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+ 50</a:t>
            </a:r>
            <a:endParaRPr lang="ru-RU" sz="8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p:txBody>
      </p:sp>
      <p:pic>
        <p:nvPicPr>
          <p:cNvPr id="7170" name="Picture 2" descr="https://sun1-83.userapi.com/HMl0di457g0tGc7WAmvW-HapKeHQl-HvGAMd-g/6fy8BcQIxxQ.jpg">
            <a:hlinkClick r:id="rId5" action="ppaction://hlinksldjump"/>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2133" r="20984"/>
          <a:stretch/>
        </p:blipFill>
        <p:spPr bwMode="auto">
          <a:xfrm>
            <a:off x="138544" y="4869160"/>
            <a:ext cx="1697151" cy="161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8211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ds05.infourok.ru/uploads/ex/0e9d/00095d6c-009849fd/img21.jpg"/>
          <p:cNvPicPr>
            <a:picLocks noChangeAspect="1" noChangeArrowheads="1"/>
          </p:cNvPicPr>
          <p:nvPr/>
        </p:nvPicPr>
        <p:blipFill rotWithShape="1">
          <a:blip r:embed="rId4">
            <a:extLst>
              <a:ext uri="{28A0092B-C50C-407E-A947-70E740481C1C}">
                <a14:useLocalDpi xmlns:a14="http://schemas.microsoft.com/office/drawing/2010/main" val="0"/>
              </a:ext>
            </a:extLst>
          </a:blip>
          <a:srcRect l="13179" r="816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sun1-83.userapi.com/HMl0di457g0tGc7WAmvW-HapKeHQl-HvGAMd-g/6fy8BcQIxxQ.jpg">
            <a:hlinkClick r:id="rId5" action="ppaction://hlinksldjump"/>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2133" r="20984"/>
          <a:stretch/>
        </p:blipFill>
        <p:spPr bwMode="auto">
          <a:xfrm>
            <a:off x="7308304" y="92577"/>
            <a:ext cx="1697151" cy="161359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39552" y="1706175"/>
            <a:ext cx="8064896" cy="5016758"/>
          </a:xfrm>
          <a:prstGeom prst="rect">
            <a:avLst/>
          </a:prstGeom>
          <a:solidFill>
            <a:schemeClr val="bg1"/>
          </a:solidFill>
        </p:spPr>
        <p:txBody>
          <a:bodyPr wrap="square">
            <a:spAutoFit/>
          </a:bodyPr>
          <a:lstStyle/>
          <a:p>
            <a:pPr algn="just"/>
            <a:r>
              <a:rPr lang="ru-RU" sz="32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ЭТО МОЖЕТ БЫТЬ В РЫБОЛОВНОЙ СЕТИ УДМУРТОВ. ЭТО НУЖНО ГРИБНИКУ И ЯГОДНИКУ ЭТО ИСПОЛЬЗУЕТ ТУРИСТ И ОХОТНИК, СЕЛЬСКАЯ ДОМОХОЗЯЙКА. ИЗ ЭТОГО БЫЛА, ПО ПРЕДАНИЮ, СДЕЛАНА СВЯЩЕННАЯ КНИГА УДМУРТОВ. ЧТО СКРЫВАЕТСЯ ПОД СЛОВОМ ЭТО? </a:t>
            </a:r>
            <a:endParaRPr lang="ru-RU" sz="32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p:txBody>
      </p:sp>
      <p:sp>
        <p:nvSpPr>
          <p:cNvPr id="5" name="TextBox 4"/>
          <p:cNvSpPr txBox="1"/>
          <p:nvPr/>
        </p:nvSpPr>
        <p:spPr>
          <a:xfrm>
            <a:off x="2195736" y="6093296"/>
            <a:ext cx="4536504" cy="646331"/>
          </a:xfrm>
          <a:prstGeom prst="rect">
            <a:avLst/>
          </a:prstGeom>
          <a:noFill/>
        </p:spPr>
        <p:txBody>
          <a:bodyPr wrap="square" rtlCol="0">
            <a:spAutoFit/>
          </a:bodyPr>
          <a:lstStyle/>
          <a:p>
            <a:pPr algn="ctr"/>
            <a:r>
              <a:rPr lang="ru-RU" sz="3600" b="1" dirty="0" smtClean="0">
                <a:solidFill>
                  <a:srgbClr val="7030A0"/>
                </a:solidFill>
                <a:effectLst>
                  <a:outerShdw blurRad="38100" dist="38100" dir="2700000" algn="tl">
                    <a:srgbClr val="000000">
                      <a:alpha val="43137"/>
                    </a:srgbClr>
                  </a:outerShdw>
                </a:effectLst>
                <a:latin typeface="Bookman Old Style" panose="02050604050505020204" pitchFamily="18" charset="0"/>
              </a:rPr>
              <a:t>БЕРЕСТА</a:t>
            </a:r>
            <a:endParaRPr lang="ru-RU" sz="3600" b="1"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367123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fsd.kopilkaurokov.ru/uploads/user_file_5544be81e6754/img_user_file_5544be81e6754_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6"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sun1-83.userapi.com/HMl0di457g0tGc7WAmvW-HapKeHQl-HvGAMd-g/6fy8BcQIxxQ.jpg">
            <a:hlinkClick r:id="rId5" action="ppaction://hlinksldjump"/>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2133" r="20984"/>
          <a:stretch/>
        </p:blipFill>
        <p:spPr bwMode="auto">
          <a:xfrm>
            <a:off x="138544" y="4869160"/>
            <a:ext cx="1697151" cy="161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346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sun1-83.userapi.com/HMl0di457g0tGc7WAmvW-HapKeHQl-HvGAMd-g/6fy8BcQIxxQ.jpg">
            <a:hlinkClick r:id="rId6" action="ppaction://hlinksldjump"/>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2133" r="20984"/>
          <a:stretch/>
        </p:blipFill>
        <p:spPr bwMode="auto">
          <a:xfrm>
            <a:off x="138544" y="4869160"/>
            <a:ext cx="1697151" cy="1613598"/>
          </a:xfrm>
          <a:prstGeom prst="rect">
            <a:avLst/>
          </a:prstGeom>
          <a:noFill/>
          <a:extLst>
            <a:ext uri="{909E8E84-426E-40DD-AFC4-6F175D3DCCD1}">
              <a14:hiddenFill xmlns:a14="http://schemas.microsoft.com/office/drawing/2010/main">
                <a:solidFill>
                  <a:srgbClr val="FFFFFF"/>
                </a:solidFill>
              </a14:hiddenFill>
            </a:ext>
          </a:extLst>
        </p:spPr>
      </p:pic>
      <p:pic>
        <p:nvPicPr>
          <p:cNvPr id="4" name="Радуга успеха - Удмуртия (www.hotplayer.r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16388" name="Picture 4" descr="https://s3.nat-geo.ru/images/2019/5/16/9c2467d88b9d49eb888d3082c40a9664.max-1200x8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5624" y="1124744"/>
            <a:ext cx="5009792" cy="3335687"/>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ttps://avatars.mds.yandex.net/get-zen_doc/3413906/pub_5ffafe24bb14d54ffb8a27fd_5ffaff45fe4e686f6a1f174d/scale_12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264" y="272169"/>
            <a:ext cx="4752528" cy="3169763"/>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susanin.news/upload/iblock/1a0/1a0ca0ea20c3018558a5dc8e23aeda2c.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02991" y="3124200"/>
            <a:ext cx="4454875" cy="3358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20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03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sun1-83.userapi.com/HMl0di457g0tGc7WAmvW-HapKeHQl-HvGAMd-g/6fy8BcQIxxQ.jpg">
            <a:hlinkClick r:id="rId4" action="ppaction://hlinksldjump"/>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133" r="20984"/>
          <a:stretch/>
        </p:blipFill>
        <p:spPr bwMode="auto">
          <a:xfrm>
            <a:off x="7507343" y="4599308"/>
            <a:ext cx="1697151" cy="16135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14560"/>
            <a:ext cx="4176464" cy="646331"/>
          </a:xfrm>
          <a:prstGeom prst="rect">
            <a:avLst/>
          </a:prstGeom>
          <a:noFill/>
        </p:spPr>
        <p:txBody>
          <a:bodyPr wrap="square" rtlCol="0">
            <a:spAutoFit/>
          </a:bodyPr>
          <a:lstStyle/>
          <a:p>
            <a:r>
              <a:rPr lang="ru-RU" sz="36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ОДИН ЗА ВСЕХ</a:t>
            </a:r>
            <a:endParaRPr lang="ru-RU" sz="36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p:txBody>
      </p:sp>
      <p:sp>
        <p:nvSpPr>
          <p:cNvPr id="5" name="TextBox 4"/>
          <p:cNvSpPr txBox="1"/>
          <p:nvPr/>
        </p:nvSpPr>
        <p:spPr>
          <a:xfrm>
            <a:off x="151493" y="631771"/>
            <a:ext cx="5564416" cy="954107"/>
          </a:xfrm>
          <a:prstGeom prst="rect">
            <a:avLst/>
          </a:prstGeom>
          <a:noFill/>
        </p:spPr>
        <p:txBody>
          <a:bodyPr wrap="square" rtlCol="0">
            <a:spAutoFit/>
          </a:bodyPr>
          <a:lstStyle/>
          <a:p>
            <a:pPr algn="ctr"/>
            <a:r>
              <a:rPr lang="ru-RU" sz="2800" b="1" dirty="0" smtClean="0">
                <a:solidFill>
                  <a:schemeClr val="accent3">
                    <a:lumMod val="50000"/>
                  </a:schemeClr>
                </a:solidFill>
                <a:effectLst>
                  <a:outerShdw blurRad="38100" dist="38100" dir="2700000" algn="tl">
                    <a:srgbClr val="000000">
                      <a:alpha val="43137"/>
                    </a:srgbClr>
                  </a:outerShdw>
                </a:effectLst>
                <a:latin typeface="Bookman Old Style" panose="02050604050505020204" pitchFamily="18" charset="0"/>
              </a:rPr>
              <a:t>ПЕРЕЧИСЛИТЕ ГОРОДА УДМУРТИИ</a:t>
            </a:r>
            <a:endParaRPr lang="ru-RU" sz="2800" b="1" dirty="0">
              <a:solidFill>
                <a:schemeClr val="accent3">
                  <a:lumMod val="50000"/>
                </a:schemeClr>
              </a:solidFill>
              <a:effectLst>
                <a:outerShdw blurRad="38100" dist="38100" dir="2700000" algn="tl">
                  <a:srgbClr val="000000">
                    <a:alpha val="43137"/>
                  </a:srgbClr>
                </a:outerShdw>
              </a:effectLst>
              <a:latin typeface="Bookman Old Style" panose="02050604050505020204" pitchFamily="18" charset="0"/>
            </a:endParaRPr>
          </a:p>
        </p:txBody>
      </p:sp>
      <p:pic>
        <p:nvPicPr>
          <p:cNvPr id="15362" name="Picture 2" descr="https://avatars.mds.yandex.net/get-zen_doc/3488572/pub_5ee5fb3021dc081d5559d2dd_5ee5fbc9341d8562c69e6ab7/scale_120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887" t="18508" r="17355"/>
          <a:stretch/>
        </p:blipFill>
        <p:spPr bwMode="auto">
          <a:xfrm>
            <a:off x="267110" y="1587207"/>
            <a:ext cx="2706038" cy="2649241"/>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acapulcotur.ru/wp-content/uploads/2020/05/votkinsk-pamyatnik-768x57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5936" y="160338"/>
            <a:ext cx="3099244" cy="230425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https://img.lookmytrips.com/images/look71km/big-58a183e1ff93672fde0c6546-58ad5540e29e6-1caqla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5374" name="Picture 14" descr="https://avatars.mds.yandex.net/get-altay/1372264/2a000001635f6c310bd4a2ee2f8c3a118715/XXX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5972" y="1772816"/>
            <a:ext cx="2931583" cy="2198688"/>
          </a:xfrm>
          <a:prstGeom prst="rect">
            <a:avLst/>
          </a:prstGeom>
          <a:noFill/>
          <a:extLst>
            <a:ext uri="{909E8E84-426E-40DD-AFC4-6F175D3DCCD1}">
              <a14:hiddenFill xmlns:a14="http://schemas.microsoft.com/office/drawing/2010/main">
                <a:solidFill>
                  <a:srgbClr val="FFFFFF"/>
                </a:solidFill>
              </a14:hiddenFill>
            </a:ext>
          </a:extLst>
        </p:spPr>
      </p:pic>
      <p:pic>
        <p:nvPicPr>
          <p:cNvPr id="15378" name="Picture 18" descr="https://img.1ku.ru/c81771d06501e988ca92146fab985ec5/wp-content/uploads/2018/10/11cc0f9c419299db70580f58cc79f83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7975" y="4050380"/>
            <a:ext cx="3046334" cy="2186046"/>
          </a:xfrm>
          <a:prstGeom prst="rect">
            <a:avLst/>
          </a:prstGeom>
          <a:noFill/>
          <a:extLst>
            <a:ext uri="{909E8E84-426E-40DD-AFC4-6F175D3DCCD1}">
              <a14:hiddenFill xmlns:a14="http://schemas.microsoft.com/office/drawing/2010/main">
                <a:solidFill>
                  <a:srgbClr val="FFFFFF"/>
                </a:solidFill>
              </a14:hiddenFill>
            </a:ext>
          </a:extLst>
        </p:spPr>
      </p:pic>
      <p:pic>
        <p:nvPicPr>
          <p:cNvPr id="15380" name="Picture 20" descr="https://visitudmurtia.ru/uploads/07cad95ff56fddf09ed9f68390a0567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94589" y="4184396"/>
            <a:ext cx="3695724" cy="2463816"/>
          </a:xfrm>
          <a:prstGeom prst="rect">
            <a:avLst/>
          </a:prstGeom>
          <a:noFill/>
          <a:extLst>
            <a:ext uri="{909E8E84-426E-40DD-AFC4-6F175D3DCCD1}">
              <a14:hiddenFill xmlns:a14="http://schemas.microsoft.com/office/drawing/2010/main">
                <a:solidFill>
                  <a:srgbClr val="FFFFFF"/>
                </a:solidFill>
              </a14:hiddenFill>
            </a:ext>
          </a:extLst>
        </p:spPr>
      </p:pic>
      <p:pic>
        <p:nvPicPr>
          <p:cNvPr id="15376" name="Picture 16" descr="http://eparhia-glazov.cerkov.ru/files/2016/09/IMG_5376.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42451" y="2283770"/>
            <a:ext cx="3316206" cy="22118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0375" y="1772816"/>
            <a:ext cx="2239417" cy="461665"/>
          </a:xfrm>
          <a:prstGeom prst="rect">
            <a:avLst/>
          </a:prstGeom>
          <a:noFill/>
        </p:spPr>
        <p:txBody>
          <a:bodyPr wrap="square" rtlCol="0">
            <a:spAutoFit/>
          </a:bodyPr>
          <a:lstStyle/>
          <a:p>
            <a:pPr algn="ctr"/>
            <a:r>
              <a:rPr lang="ru-RU" sz="24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ИЖЕВСК</a:t>
            </a:r>
            <a:endParaRPr lang="ru-RU" sz="24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9" name="TextBox 8"/>
          <p:cNvSpPr txBox="1"/>
          <p:nvPr/>
        </p:nvSpPr>
        <p:spPr>
          <a:xfrm>
            <a:off x="3203847" y="3290129"/>
            <a:ext cx="2438603" cy="461665"/>
          </a:xfrm>
          <a:prstGeom prst="rect">
            <a:avLst/>
          </a:prstGeom>
          <a:noFill/>
        </p:spPr>
        <p:txBody>
          <a:bodyPr wrap="square" rtlCol="0">
            <a:spAutoFit/>
          </a:bodyPr>
          <a:lstStyle/>
          <a:p>
            <a:pPr algn="ctr"/>
            <a:r>
              <a:rPr lang="ru-RU" sz="24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САРАПУЛ</a:t>
            </a:r>
            <a:endParaRPr lang="ru-RU" sz="24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10" name="TextBox 9"/>
          <p:cNvSpPr txBox="1"/>
          <p:nvPr/>
        </p:nvSpPr>
        <p:spPr>
          <a:xfrm>
            <a:off x="6300192" y="1772816"/>
            <a:ext cx="2232248" cy="461665"/>
          </a:xfrm>
          <a:prstGeom prst="rect">
            <a:avLst/>
          </a:prstGeom>
          <a:noFill/>
        </p:spPr>
        <p:txBody>
          <a:bodyPr wrap="square" rtlCol="0">
            <a:spAutoFit/>
          </a:bodyPr>
          <a:lstStyle/>
          <a:p>
            <a:pPr algn="ctr"/>
            <a:r>
              <a:rPr lang="ru-RU" sz="24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ВОТКИНСК</a:t>
            </a:r>
            <a:endParaRPr lang="ru-RU" sz="24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11" name="TextBox 10"/>
          <p:cNvSpPr txBox="1"/>
          <p:nvPr/>
        </p:nvSpPr>
        <p:spPr>
          <a:xfrm>
            <a:off x="1510561" y="5661248"/>
            <a:ext cx="1837303" cy="461665"/>
          </a:xfrm>
          <a:prstGeom prst="rect">
            <a:avLst/>
          </a:prstGeom>
          <a:noFill/>
        </p:spPr>
        <p:txBody>
          <a:bodyPr wrap="square" rtlCol="0">
            <a:spAutoFit/>
          </a:bodyPr>
          <a:lstStyle/>
          <a:p>
            <a:pPr algn="ctr"/>
            <a:r>
              <a:rPr lang="ru-RU" sz="24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МОЖГА</a:t>
            </a:r>
            <a:endParaRPr lang="ru-RU" sz="24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12" name="TextBox 11"/>
          <p:cNvSpPr txBox="1"/>
          <p:nvPr/>
        </p:nvSpPr>
        <p:spPr>
          <a:xfrm>
            <a:off x="4481370" y="6230950"/>
            <a:ext cx="2669132" cy="461665"/>
          </a:xfrm>
          <a:prstGeom prst="rect">
            <a:avLst/>
          </a:prstGeom>
          <a:noFill/>
        </p:spPr>
        <p:txBody>
          <a:bodyPr wrap="square" rtlCol="0">
            <a:spAutoFit/>
          </a:bodyPr>
          <a:lstStyle/>
          <a:p>
            <a:pPr algn="ctr"/>
            <a:r>
              <a:rPr lang="ru-RU" sz="24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КАМБАРКА</a:t>
            </a:r>
            <a:endParaRPr lang="ru-RU" sz="24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
        <p:nvSpPr>
          <p:cNvPr id="13" name="TextBox 12"/>
          <p:cNvSpPr txBox="1"/>
          <p:nvPr/>
        </p:nvSpPr>
        <p:spPr>
          <a:xfrm>
            <a:off x="5715909" y="2464594"/>
            <a:ext cx="2096451" cy="461665"/>
          </a:xfrm>
          <a:prstGeom prst="rect">
            <a:avLst/>
          </a:prstGeom>
          <a:noFill/>
        </p:spPr>
        <p:txBody>
          <a:bodyPr wrap="square" rtlCol="0">
            <a:spAutoFit/>
          </a:bodyPr>
          <a:lstStyle/>
          <a:p>
            <a:pPr algn="ctr"/>
            <a:r>
              <a:rPr lang="ru-RU" sz="24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ГЛАЗОВ</a:t>
            </a:r>
            <a:endParaRPr lang="ru-RU" sz="20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385022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i.pinimg.com/736x/ba/b2/36/bab236843cc04e661e1a9f4b59cb045e--jacqu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2" y="5238749"/>
            <a:ext cx="9204952" cy="16192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8" y="260648"/>
            <a:ext cx="8640960" cy="1569660"/>
          </a:xfrm>
          <a:prstGeom prst="rect">
            <a:avLst/>
          </a:prstGeom>
          <a:noFill/>
        </p:spPr>
        <p:txBody>
          <a:bodyPr wrap="square" rtlCol="0">
            <a:spAutoFit/>
          </a:bodyPr>
          <a:lstStyle/>
          <a:p>
            <a:pPr algn="ctr"/>
            <a:r>
              <a:rPr lang="ru-RU" sz="48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СПАСИБО ЗА ВНИМАНИЕ!</a:t>
            </a:r>
            <a:endParaRPr lang="ru-RU" sz="4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146308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8000" fill="hold"/>
                                        <p:tgtEl>
                                          <p:spTgt spid="4"/>
                                        </p:tgtEl>
                                        <p:attrNameLst>
                                          <p:attrName>ppt_x</p:attrName>
                                        </p:attrNameLst>
                                      </p:cBhvr>
                                      <p:tavLst>
                                        <p:tav tm="0">
                                          <p:val>
                                            <p:strVal val="#ppt_x"/>
                                          </p:val>
                                        </p:tav>
                                        <p:tav tm="100000">
                                          <p:val>
                                            <p:strVal val="#ppt_x"/>
                                          </p:val>
                                        </p:tav>
                                      </p:tavLst>
                                    </p:anim>
                                    <p:anim calcmode="lin" valueType="num">
                                      <p:cBhvr>
                                        <p:cTn id="8" dur="18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s://img1.liveinternet.ru/images/attach/c/4/78/682/78682011_large_r117.gif">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27097" cy="6926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Таблица 3"/>
          <p:cNvGraphicFramePr>
            <a:graphicFrameLocks noGrp="1"/>
          </p:cNvGraphicFramePr>
          <p:nvPr>
            <p:extLst>
              <p:ext uri="{D42A27DB-BD31-4B8C-83A1-F6EECF244321}">
                <p14:modId xmlns:p14="http://schemas.microsoft.com/office/powerpoint/2010/main" val="3643284343"/>
              </p:ext>
            </p:extLst>
          </p:nvPr>
        </p:nvGraphicFramePr>
        <p:xfrm>
          <a:off x="675116" y="1052736"/>
          <a:ext cx="7776863" cy="5544615"/>
        </p:xfrm>
        <a:graphic>
          <a:graphicData uri="http://schemas.openxmlformats.org/drawingml/2006/table">
            <a:tbl>
              <a:tblPr firstRow="1" bandRow="1">
                <a:tableStyleId>{5C22544A-7EE6-4342-B048-85BDC9FD1C3A}</a:tableStyleId>
              </a:tblPr>
              <a:tblGrid>
                <a:gridCol w="3914713"/>
                <a:gridCol w="782943"/>
                <a:gridCol w="782943"/>
                <a:gridCol w="782943"/>
                <a:gridCol w="782943"/>
                <a:gridCol w="730378"/>
              </a:tblGrid>
              <a:tr h="1108923">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u="none"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6" action="ppaction://hlinksldjump"/>
                        </a:rPr>
                        <a:t>10</a:t>
                      </a:r>
                      <a:endParaRPr lang="ru-RU" sz="2800" b="1" u="none"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u="none"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7" action="ppaction://hlinksldjump"/>
                        </a:rPr>
                        <a:t>20</a:t>
                      </a:r>
                      <a:endParaRPr lang="ru-RU" sz="2800" b="1" u="none"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u="none"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8" action="ppaction://hlinksldjump"/>
                        </a:rPr>
                        <a:t>30</a:t>
                      </a:r>
                      <a:endParaRPr lang="ru-RU" sz="2800" b="1" u="none"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u="none"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9" action="ppaction://hlinksldjump"/>
                        </a:rPr>
                        <a:t>40</a:t>
                      </a:r>
                      <a:endParaRPr lang="ru-RU" sz="2800" b="1" u="none"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u="none"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10" action="ppaction://hlinksldjump"/>
                        </a:rPr>
                        <a:t>50</a:t>
                      </a:r>
                      <a:endParaRPr lang="ru-RU" sz="2800" b="1" u="none"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08923">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11" action="ppaction://hlinksldjump"/>
                        </a:rPr>
                        <a:t>10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12" action="ppaction://hlinksldjump"/>
                        </a:rPr>
                        <a:t>20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13" action="ppaction://hlinksldjump"/>
                        </a:rPr>
                        <a:t>30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14" action="ppaction://hlinksldjump"/>
                        </a:rPr>
                        <a:t>40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15" action="ppaction://hlinksldjump"/>
                        </a:rPr>
                        <a:t>50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08923">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16" action="ppaction://hlinksldjump"/>
                        </a:rPr>
                        <a:t>10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17" action="ppaction://hlinksldjump"/>
                        </a:rPr>
                        <a:t>20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18" action="ppaction://hlinksldjump"/>
                        </a:rPr>
                        <a:t>30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19" action="ppaction://hlinksldjump"/>
                        </a:rPr>
                        <a:t>40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20" action="ppaction://hlinksldjump"/>
                        </a:rPr>
                        <a:t>50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08923">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21" action="ppaction://hlinksldjump"/>
                        </a:rPr>
                        <a:t>10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22" action="ppaction://hlinksldjump"/>
                        </a:rPr>
                        <a:t>20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23" action="ppaction://hlinksldjump"/>
                        </a:rPr>
                        <a:t>30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24" action="ppaction://hlinksldjump"/>
                        </a:rPr>
                        <a:t>40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25" action="ppaction://hlinksldjump"/>
                        </a:rPr>
                        <a:t>50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08923">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26" action="ppaction://hlinksldjump"/>
                        </a:rPr>
                        <a:t>10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27" action="ppaction://hlinksldjump"/>
                        </a:rPr>
                        <a:t>20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28" action="ppaction://hlinksldjump"/>
                        </a:rPr>
                        <a:t>30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29" action="ppaction://hlinksldjump"/>
                        </a:rPr>
                        <a:t>40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2800" b="1" dirty="0" smtClean="0">
                          <a:solidFill>
                            <a:srgbClr val="C00000"/>
                          </a:solidFill>
                          <a:effectLst>
                            <a:outerShdw blurRad="38100" dist="38100" dir="2700000" algn="tl">
                              <a:srgbClr val="000000">
                                <a:alpha val="43137"/>
                              </a:srgbClr>
                            </a:outerShdw>
                          </a:effectLst>
                          <a:latin typeface="Bookman Old Style" panose="02050604050505020204" pitchFamily="18" charset="0"/>
                          <a:hlinkClick r:id="rId30" action="ppaction://hlinksldjump"/>
                        </a:rPr>
                        <a:t>50</a:t>
                      </a:r>
                      <a:endParaRPr lang="ru-RU" sz="28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5" name="Picture 14" descr="https://papik.pro/uploads/posts/2021-01/1611893731_3-p-risunok-belka-3.jpg"/>
          <p:cNvPicPr>
            <a:picLocks noChangeAspect="1" noChangeArrowheads="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91" y="764704"/>
            <a:ext cx="1440160" cy="14401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https://artmaki.su/wp-content/uploads/2020/11/d302cf74b79afd430e6e1b38ebe74b2f7e07dd4a.jpg"/>
          <p:cNvPicPr>
            <a:picLocks noChangeAspect="1" noChangeArrowheads="1"/>
          </p:cNvPicPr>
          <p:nvPr/>
        </p:nvPicPr>
        <p:blipFill rotWithShape="1">
          <a:blip r:embed="rId32" cstate="print">
            <a:clrChange>
              <a:clrFrom>
                <a:srgbClr val="EBEAE6"/>
              </a:clrFrom>
              <a:clrTo>
                <a:srgbClr val="EBEAE6">
                  <a:alpha val="0"/>
                </a:srgbClr>
              </a:clrTo>
            </a:clrChange>
            <a:extLst>
              <a:ext uri="{28A0092B-C50C-407E-A947-70E740481C1C}">
                <a14:useLocalDpi xmlns:a14="http://schemas.microsoft.com/office/drawing/2010/main" val="0"/>
              </a:ext>
            </a:extLst>
          </a:blip>
          <a:srcRect l="6424" t="14117" r="15759" b="10872"/>
          <a:stretch/>
        </p:blipFill>
        <p:spPr bwMode="auto">
          <a:xfrm>
            <a:off x="2862000" y="1953890"/>
            <a:ext cx="1710000" cy="14751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i.mycdn.me/i?r=AzEPZsRbOZEKgBhR0XGMT1RkZh6ykSd8SwHChRtt-fSXBKaKTM5SRkZCeTgDn6uOyic"/>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91" y="2691445"/>
            <a:ext cx="1555974" cy="16882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static.daru-dar.org/s1024/02.dd/00/b0/0d/b00dfc391a06dfe313af1b8e441c1185da2e9937.jpg"/>
          <p:cNvPicPr>
            <a:picLocks noChangeAspect="1" noChangeArrowheads="1"/>
          </p:cNvPicPr>
          <p:nvPr/>
        </p:nvPicPr>
        <p:blipFill rotWithShape="1">
          <a:blip r:embed="rId34" cstate="print">
            <a:clrChange>
              <a:clrFrom>
                <a:srgbClr val="F8F8F8"/>
              </a:clrFrom>
              <a:clrTo>
                <a:srgbClr val="F8F8F8">
                  <a:alpha val="0"/>
                </a:srgbClr>
              </a:clrTo>
            </a:clrChange>
            <a:extLst>
              <a:ext uri="{28A0092B-C50C-407E-A947-70E740481C1C}">
                <a14:useLocalDpi xmlns:a14="http://schemas.microsoft.com/office/drawing/2010/main" val="0"/>
              </a:ext>
            </a:extLst>
          </a:blip>
          <a:srcRect b="2189"/>
          <a:stretch/>
        </p:blipFill>
        <p:spPr bwMode="auto">
          <a:xfrm>
            <a:off x="841942" y="5363769"/>
            <a:ext cx="1425801" cy="12303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4051" y="1124744"/>
            <a:ext cx="2579497" cy="707886"/>
          </a:xfrm>
          <a:prstGeom prst="rect">
            <a:avLst/>
          </a:prstGeom>
          <a:noFill/>
        </p:spPr>
        <p:txBody>
          <a:bodyPr wrap="square" rtlCol="0">
            <a:spAutoFit/>
          </a:bodyPr>
          <a:lstStyle/>
          <a:p>
            <a:pPr algn="ctr"/>
            <a:r>
              <a:rPr lang="ru-RU" sz="20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В МИРЕ ЖИВОТНЫХ</a:t>
            </a:r>
            <a:endParaRPr lang="ru-RU" sz="20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p:txBody>
      </p:sp>
      <p:sp>
        <p:nvSpPr>
          <p:cNvPr id="3" name="TextBox 2"/>
          <p:cNvSpPr txBox="1"/>
          <p:nvPr/>
        </p:nvSpPr>
        <p:spPr>
          <a:xfrm>
            <a:off x="1060267" y="2167283"/>
            <a:ext cx="2431857" cy="707886"/>
          </a:xfrm>
          <a:prstGeom prst="rect">
            <a:avLst/>
          </a:prstGeom>
          <a:noFill/>
        </p:spPr>
        <p:txBody>
          <a:bodyPr wrap="square" rtlCol="0">
            <a:spAutoFit/>
          </a:bodyPr>
          <a:lstStyle/>
          <a:p>
            <a:pPr algn="ctr"/>
            <a:r>
              <a:rPr lang="ru-RU" sz="20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ЛЕГЕНДЫ </a:t>
            </a:r>
            <a:r>
              <a:rPr lang="ru-RU" sz="2000" b="1" smtClean="0">
                <a:solidFill>
                  <a:srgbClr val="C00000"/>
                </a:solidFill>
                <a:effectLst>
                  <a:outerShdw blurRad="38100" dist="38100" dir="2700000" algn="tl">
                    <a:srgbClr val="000000">
                      <a:alpha val="43137"/>
                    </a:srgbClr>
                  </a:outerShdw>
                </a:effectLst>
                <a:latin typeface="Bookman Old Style" panose="02050604050505020204" pitchFamily="18" charset="0"/>
              </a:rPr>
              <a:t>О РАСТЕНИЯХ</a:t>
            </a:r>
            <a:endParaRPr lang="ru-RU" sz="20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p:txBody>
      </p:sp>
      <p:sp>
        <p:nvSpPr>
          <p:cNvPr id="10" name="TextBox 9"/>
          <p:cNvSpPr txBox="1"/>
          <p:nvPr/>
        </p:nvSpPr>
        <p:spPr>
          <a:xfrm>
            <a:off x="2057871" y="3535561"/>
            <a:ext cx="2514130" cy="707886"/>
          </a:xfrm>
          <a:prstGeom prst="rect">
            <a:avLst/>
          </a:prstGeom>
          <a:noFill/>
        </p:spPr>
        <p:txBody>
          <a:bodyPr wrap="square" rtlCol="0">
            <a:spAutoFit/>
          </a:bodyPr>
          <a:lstStyle/>
          <a:p>
            <a:pPr algn="ctr"/>
            <a:r>
              <a:rPr lang="ru-RU" sz="20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УДИВИТЕЛЬНОЕ РЯДОМ</a:t>
            </a:r>
            <a:endParaRPr lang="ru-RU" sz="20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p:txBody>
      </p:sp>
      <p:sp>
        <p:nvSpPr>
          <p:cNvPr id="11" name="TextBox 10"/>
          <p:cNvSpPr txBox="1"/>
          <p:nvPr/>
        </p:nvSpPr>
        <p:spPr>
          <a:xfrm>
            <a:off x="841942" y="4564343"/>
            <a:ext cx="2472994" cy="707886"/>
          </a:xfrm>
          <a:prstGeom prst="rect">
            <a:avLst/>
          </a:prstGeom>
          <a:noFill/>
        </p:spPr>
        <p:txBody>
          <a:bodyPr wrap="square" rtlCol="0">
            <a:spAutoFit/>
          </a:bodyPr>
          <a:lstStyle/>
          <a:p>
            <a:pPr algn="ctr"/>
            <a:r>
              <a:rPr lang="ru-RU" sz="20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РОДНОЙ УДМУРТСКИЙ</a:t>
            </a:r>
            <a:endParaRPr lang="ru-RU" sz="20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p:txBody>
      </p:sp>
      <p:sp>
        <p:nvSpPr>
          <p:cNvPr id="12" name="TextBox 11"/>
          <p:cNvSpPr txBox="1"/>
          <p:nvPr/>
        </p:nvSpPr>
        <p:spPr>
          <a:xfrm>
            <a:off x="2276196" y="5778895"/>
            <a:ext cx="2295805" cy="400110"/>
          </a:xfrm>
          <a:prstGeom prst="rect">
            <a:avLst/>
          </a:prstGeom>
          <a:noFill/>
        </p:spPr>
        <p:txBody>
          <a:bodyPr wrap="square" rtlCol="0">
            <a:spAutoFit/>
          </a:bodyPr>
          <a:lstStyle/>
          <a:p>
            <a:pPr algn="ctr"/>
            <a:r>
              <a:rPr lang="ru-RU" sz="2000"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КОТ В МЕШКЕ</a:t>
            </a:r>
            <a:endParaRPr lang="ru-RU" sz="2000" b="1" dirty="0">
              <a:solidFill>
                <a:srgbClr val="C00000"/>
              </a:solidFill>
              <a:effectLst>
                <a:outerShdw blurRad="38100" dist="38100" dir="2700000" algn="tl">
                  <a:srgbClr val="000000">
                    <a:alpha val="43137"/>
                  </a:srgbClr>
                </a:outerShdw>
              </a:effectLst>
              <a:latin typeface="Bookman Old Style" panose="02050604050505020204" pitchFamily="18" charset="0"/>
            </a:endParaRPr>
          </a:p>
        </p:txBody>
      </p:sp>
      <p:pic>
        <p:nvPicPr>
          <p:cNvPr id="1028" name="Picture 4" descr="https://sun9-29.userapi.com/impg/VW5wmQKR-YcYVXe9Ha51M2FCEIfYptQ_-ceTxw/ygijhVnMWp4.jpg?size=604x453&amp;quality=96&amp;sign=11730c4bf61fed5de57561ddb9f6b323&amp;type=album"/>
          <p:cNvPicPr>
            <a:picLocks noChangeAspect="1" noChangeArrowheads="1"/>
          </p:cNvPicPr>
          <p:nvPr/>
        </p:nvPicPr>
        <p:blipFill rotWithShape="1">
          <a:blip r:embed="rId35" cstate="print">
            <a:clrChange>
              <a:clrFrom>
                <a:srgbClr val="FEFEFE"/>
              </a:clrFrom>
              <a:clrTo>
                <a:srgbClr val="FEFEFE">
                  <a:alpha val="0"/>
                </a:srgbClr>
              </a:clrTo>
            </a:clrChange>
            <a:extLst>
              <a:ext uri="{28A0092B-C50C-407E-A947-70E740481C1C}">
                <a14:useLocalDpi xmlns:a14="http://schemas.microsoft.com/office/drawing/2010/main" val="0"/>
              </a:ext>
            </a:extLst>
          </a:blip>
          <a:srcRect l="14769" r="12641"/>
          <a:stretch/>
        </p:blipFill>
        <p:spPr bwMode="auto">
          <a:xfrm>
            <a:off x="3048471" y="4140688"/>
            <a:ext cx="1505204" cy="1555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689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23528" y="382013"/>
            <a:ext cx="8424936" cy="1938992"/>
          </a:xfrm>
          <a:prstGeom prst="rect">
            <a:avLst/>
          </a:prstGeom>
        </p:spPr>
        <p:txBody>
          <a:bodyPr wrap="square">
            <a:spAutoFit/>
          </a:bodyPr>
          <a:lstStyle/>
          <a:p>
            <a:pPr algn="just"/>
            <a:r>
              <a:rPr lang="ru-RU" sz="2000" b="1" dirty="0" smtClean="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	ЭТО ВСЕЯДНОЕ ЖИВОТНОЕ, НО РАСТИТЕЛЬНАЯ ПИЩА В ЕГО РАЦИОНЕ ЗАНИМАЕТ ПЕРВОЕ МЕСТО. ПОМИМО ЛЮБИМОГО МЁДА, ВО ВРЕМЯ СОЗРЕВАНИЯ ЯГОДЫ, ОСОБЕННО МАЛИНЫ ОН НАБИРАЕТ НЕОБХОДИМЫЙ ЗАПАС ЖИРА, ЧТО ПОЗВОЛЯЕТ ВОВРЕМЯ ЗАЛЕЧЬ В БЕРЛОГУ И ПЕРЕНЕСТИ СПЯЧКУ</a:t>
            </a:r>
            <a:r>
              <a:rPr lang="ru-RU" sz="2000" b="1" dirty="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a:t>
            </a:r>
            <a:r>
              <a:rPr lang="ru-RU" sz="2000" b="1" dirty="0" smtClean="0">
                <a:effectLst>
                  <a:outerShdw blurRad="38100" dist="38100" dir="2700000" algn="tl">
                    <a:srgbClr val="000000">
                      <a:alpha val="43137"/>
                    </a:srgbClr>
                  </a:outerShdw>
                </a:effectLst>
                <a:latin typeface="Bookman Old Style" panose="02050604050505020204" pitchFamily="18" charset="0"/>
              </a:rPr>
              <a:t> </a:t>
            </a:r>
            <a:endParaRPr lang="ru-RU" sz="2000" b="1" dirty="0">
              <a:effectLst>
                <a:outerShdw blurRad="38100" dist="38100" dir="2700000" algn="tl">
                  <a:srgbClr val="000000">
                    <a:alpha val="43137"/>
                  </a:srgbClr>
                </a:outerShdw>
              </a:effectLst>
              <a:latin typeface="Bookman Old Style" panose="02050604050505020204" pitchFamily="18" charset="0"/>
            </a:endParaRPr>
          </a:p>
        </p:txBody>
      </p:sp>
      <p:pic>
        <p:nvPicPr>
          <p:cNvPr id="31746" name="Picture 2" descr="https://worldanimalnews.com/wp-content/uploads/2020/07/a-mama-bear-and-3-cubs-scaled.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2432083"/>
            <a:ext cx="5646666" cy="415559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yt3.ggpht.com/a/AATXAJxOGtsH3cwEA0crGpF_eVFDDSrCaQSPd2AF7IdrcQ=s900-c-k-c0x00ffffff-no-rj">
            <a:hlinkClick r:id="rId5" action="ppaction://hlinksldjump"/>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07" t="4580" r="6195" b="5197"/>
          <a:stretch/>
        </p:blipFill>
        <p:spPr bwMode="auto">
          <a:xfrm>
            <a:off x="480267" y="4797152"/>
            <a:ext cx="1584176" cy="161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7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1000"/>
                                        <p:tgtEl>
                                          <p:spTgt spid="31746"/>
                                        </p:tgtEl>
                                      </p:cBhvr>
                                    </p:animEffect>
                                    <p:anim calcmode="lin" valueType="num">
                                      <p:cBhvr>
                                        <p:cTn id="8" dur="1000" fill="hold"/>
                                        <p:tgtEl>
                                          <p:spTgt spid="31746"/>
                                        </p:tgtEl>
                                        <p:attrNameLst>
                                          <p:attrName>ppt_x</p:attrName>
                                        </p:attrNameLst>
                                      </p:cBhvr>
                                      <p:tavLst>
                                        <p:tav tm="0">
                                          <p:val>
                                            <p:strVal val="#ppt_x"/>
                                          </p:val>
                                        </p:tav>
                                        <p:tav tm="100000">
                                          <p:val>
                                            <p:strVal val="#ppt_x"/>
                                          </p:val>
                                        </p:tav>
                                      </p:tavLst>
                                    </p:anim>
                                    <p:anim calcmode="lin" valueType="num">
                                      <p:cBhvr>
                                        <p:cTn id="9" dur="1000" fill="hold"/>
                                        <p:tgtEl>
                                          <p:spTgt spid="317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23528" y="332656"/>
            <a:ext cx="8424936" cy="1938992"/>
          </a:xfrm>
          <a:prstGeom prst="rect">
            <a:avLst/>
          </a:prstGeom>
        </p:spPr>
        <p:txBody>
          <a:bodyPr wrap="square">
            <a:spAutoFit/>
          </a:bodyPr>
          <a:lstStyle/>
          <a:p>
            <a:pPr algn="just"/>
            <a:r>
              <a:rPr lang="ru-RU" sz="2000" b="1" dirty="0" smtClean="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	ТЕЛО ЭТОГО ЖИВОТНОГО ПОКРЫТО ЖЕСТКОЙ ШЕРСТЬЮ. МАЛЕНЬКИЕ ДЕТЕНЫШИ МОГУТ БЫТЬ ОКРАШЕНЫ ПОЛОСКАМИ. ПОЛОВИНУ СВОЕЙ ПИЩИ ОН ДОБЫВАЕТ ИЗ ПОЧВЫ И ПИТАЕТСЯ КЛУБНЯМИ РАСТЕНИЙ, ФРУКТАМИ И ЯГОДАМИ, А ТАК ЖЕ НАСЕКОМЫМИ И ЧЕРВЯМИ</a:t>
            </a:r>
            <a:r>
              <a:rPr lang="ru-RU" sz="2000" b="1" dirty="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a:t>
            </a:r>
          </a:p>
        </p:txBody>
      </p:sp>
      <p:pic>
        <p:nvPicPr>
          <p:cNvPr id="30722" name="Picture 2" descr="https://placepic.ru/wp-content/uploads/2019/07/viewImag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2280954"/>
            <a:ext cx="5723508" cy="43163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yt3.ggpht.com/a/AATXAJxOGtsH3cwEA0crGpF_eVFDDSrCaQSPd2AF7IdrcQ=s900-c-k-c0x00ffffff-no-rj">
            <a:hlinkClick r:id="rId5" action="ppaction://hlinksldjump"/>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07" t="4580" r="6195" b="5197"/>
          <a:stretch/>
        </p:blipFill>
        <p:spPr bwMode="auto">
          <a:xfrm>
            <a:off x="480267" y="4797152"/>
            <a:ext cx="1584176" cy="161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75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1000"/>
                                        <p:tgtEl>
                                          <p:spTgt spid="30722"/>
                                        </p:tgtEl>
                                      </p:cBhvr>
                                    </p:animEffect>
                                    <p:anim calcmode="lin" valueType="num">
                                      <p:cBhvr>
                                        <p:cTn id="8" dur="1000" fill="hold"/>
                                        <p:tgtEl>
                                          <p:spTgt spid="30722"/>
                                        </p:tgtEl>
                                        <p:attrNameLst>
                                          <p:attrName>ppt_x</p:attrName>
                                        </p:attrNameLst>
                                      </p:cBhvr>
                                      <p:tavLst>
                                        <p:tav tm="0">
                                          <p:val>
                                            <p:strVal val="#ppt_x"/>
                                          </p:val>
                                        </p:tav>
                                        <p:tav tm="100000">
                                          <p:val>
                                            <p:strVal val="#ppt_x"/>
                                          </p:val>
                                        </p:tav>
                                      </p:tavLst>
                                    </p:anim>
                                    <p:anim calcmode="lin" valueType="num">
                                      <p:cBhvr>
                                        <p:cTn id="9" dur="1000" fill="hold"/>
                                        <p:tgtEl>
                                          <p:spTgt spid="307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23528" y="260648"/>
            <a:ext cx="8496944" cy="1631216"/>
          </a:xfrm>
          <a:prstGeom prst="rect">
            <a:avLst/>
          </a:prstGeom>
        </p:spPr>
        <p:txBody>
          <a:bodyPr wrap="square">
            <a:spAutoFit/>
          </a:bodyPr>
          <a:lstStyle/>
          <a:p>
            <a:pPr algn="just"/>
            <a:r>
              <a:rPr lang="ru-RU" sz="2000" b="1" dirty="0" smtClean="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	ПЕРЕД ТЕМ КАК НАЧАТЬ ОХОТИТЬСЯ ЭТИ ЖИВОТНЫЕ ЧАСТО НАЧИНАЮТ ВЫТЬ. ИНОГДА ОНИ ТАКИМ ОБРАЗОМ ПРЕДУПРЕЖДАЮТ СОБРАТЬЕВ О ПРЕДСТОЯЩЕЙ ОХОТЕ. ВОЖАК СТАИ ПОДАЕТ БОЕВОЙ КЛИЧ – ЭТО И ЕСТЬ НАЧАЛО ИХ ДЕЙСТВИЯ.</a:t>
            </a:r>
            <a:endParaRPr lang="ru-RU" sz="2000" b="1" dirty="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endParaRPr>
          </a:p>
        </p:txBody>
      </p:sp>
      <p:pic>
        <p:nvPicPr>
          <p:cNvPr id="27650" name="Picture 2" descr="https://basik.ru/images/wolf/08_wol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060848"/>
            <a:ext cx="6268612" cy="44644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yt3.ggpht.com/a/AATXAJxOGtsH3cwEA0crGpF_eVFDDSrCaQSPd2AF7IdrcQ=s900-c-k-c0x00ffffff-no-rj">
            <a:hlinkClick r:id="rId5" action="ppaction://hlinksldjump"/>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07" t="4580" r="6195" b="5197"/>
          <a:stretch/>
        </p:blipFill>
        <p:spPr bwMode="auto">
          <a:xfrm>
            <a:off x="480267" y="4797152"/>
            <a:ext cx="1584176" cy="161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21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1000"/>
                                        <p:tgtEl>
                                          <p:spTgt spid="27650"/>
                                        </p:tgtEl>
                                      </p:cBhvr>
                                    </p:animEffect>
                                    <p:anim calcmode="lin" valueType="num">
                                      <p:cBhvr>
                                        <p:cTn id="8" dur="1000" fill="hold"/>
                                        <p:tgtEl>
                                          <p:spTgt spid="27650"/>
                                        </p:tgtEl>
                                        <p:attrNameLst>
                                          <p:attrName>ppt_x</p:attrName>
                                        </p:attrNameLst>
                                      </p:cBhvr>
                                      <p:tavLst>
                                        <p:tav tm="0">
                                          <p:val>
                                            <p:strVal val="#ppt_x"/>
                                          </p:val>
                                        </p:tav>
                                        <p:tav tm="100000">
                                          <p:val>
                                            <p:strVal val="#ppt_x"/>
                                          </p:val>
                                        </p:tav>
                                      </p:tavLst>
                                    </p:anim>
                                    <p:anim calcmode="lin" valueType="num">
                                      <p:cBhvr>
                                        <p:cTn id="9" dur="1000" fill="hold"/>
                                        <p:tgtEl>
                                          <p:spTgt spid="276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1520" y="332656"/>
            <a:ext cx="8496944" cy="2246769"/>
          </a:xfrm>
          <a:prstGeom prst="rect">
            <a:avLst/>
          </a:prstGeom>
        </p:spPr>
        <p:txBody>
          <a:bodyPr wrap="square">
            <a:spAutoFit/>
          </a:bodyPr>
          <a:lstStyle/>
          <a:p>
            <a:pPr algn="just"/>
            <a:r>
              <a:rPr lang="ru-RU" sz="2000" b="1" dirty="0" smtClean="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	ПРЕЖДЕ, ЧЕМ ПОЙМАТЬ СВОЮ ДОБЫЧУ ЭТО ЖИВОТНОЕ ПОЛНОСТЬЮ ИЗУЧАЕТ ЕЕ ПОВАДКИ. НАПРИМЕР, ЧТОБЫ ПОЛАКОМИТЬСЯ ЕЖОМ, К КОТОРОМУ СЛОЖНО ДОБРАТЬСЯ ИЗ-ЗА КОЛЮЧЕК, ОНО МОЖЕТ РЕЗКО ТОЛКНУТЬ ЕГО В ВОДОЕМ. ДИКИХ ГУСЕЙ ПРИХОДИТСЯ ЛОВИТЬ В ПАРЕ. ОДНА ОТВЛЕКАЕТ, ДРУГАЯ ПОДКРАДЫВАЕТСЯ И ВНЕЗАПНО НАПАДАЕТ.</a:t>
            </a:r>
            <a:endParaRPr lang="ru-RU" sz="2000" b="1" dirty="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endParaRPr>
          </a:p>
        </p:txBody>
      </p:sp>
      <p:pic>
        <p:nvPicPr>
          <p:cNvPr id="29698" name="Picture 2" descr="https://ic.pics.livejournal.com/marv/29043303/7945597/7945597_orig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2684869"/>
            <a:ext cx="6026891" cy="39124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yt3.ggpht.com/a/AATXAJxOGtsH3cwEA0crGpF_eVFDDSrCaQSPd2AF7IdrcQ=s900-c-k-c0x00ffffff-no-rj">
            <a:hlinkClick r:id="rId5" action="ppaction://hlinksldjump"/>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07" t="4580" r="6195" b="5197"/>
          <a:stretch/>
        </p:blipFill>
        <p:spPr bwMode="auto">
          <a:xfrm>
            <a:off x="480267" y="4797152"/>
            <a:ext cx="1584176" cy="161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38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1000"/>
                                        <p:tgtEl>
                                          <p:spTgt spid="29698"/>
                                        </p:tgtEl>
                                      </p:cBhvr>
                                    </p:animEffect>
                                    <p:anim calcmode="lin" valueType="num">
                                      <p:cBhvr>
                                        <p:cTn id="8" dur="1000" fill="hold"/>
                                        <p:tgtEl>
                                          <p:spTgt spid="29698"/>
                                        </p:tgtEl>
                                        <p:attrNameLst>
                                          <p:attrName>ppt_x</p:attrName>
                                        </p:attrNameLst>
                                      </p:cBhvr>
                                      <p:tavLst>
                                        <p:tav tm="0">
                                          <p:val>
                                            <p:strVal val="#ppt_x"/>
                                          </p:val>
                                        </p:tav>
                                        <p:tav tm="100000">
                                          <p:val>
                                            <p:strVal val="#ppt_x"/>
                                          </p:val>
                                        </p:tav>
                                      </p:tavLst>
                                    </p:anim>
                                    <p:anim calcmode="lin" valueType="num">
                                      <p:cBhvr>
                                        <p:cTn id="9" dur="1000" fill="hold"/>
                                        <p:tgtEl>
                                          <p:spTgt spid="29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5536" y="476672"/>
            <a:ext cx="8352928" cy="1323439"/>
          </a:xfrm>
          <a:prstGeom prst="rect">
            <a:avLst/>
          </a:prstGeom>
        </p:spPr>
        <p:txBody>
          <a:bodyPr wrap="square">
            <a:spAutoFit/>
          </a:bodyPr>
          <a:lstStyle/>
          <a:p>
            <a:pPr algn="just"/>
            <a:r>
              <a:rPr lang="ru-RU" sz="2000" b="1" dirty="0" smtClean="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	ЭТО САМОЕ КРУПНОЕ ЖИВОТНОЕ УДМУРТИИ, КОТОРОЕ ПИТАЕТСЯ ДРЕВЕСНО-КУСТАРНИКОВЫМИ И ТРАВЯНИСТЫМИ РАСТЕНИЯМИ, МХАМИ, ЛИШАЙНИКАМИ, ГРИБАМИ.</a:t>
            </a:r>
            <a:endParaRPr lang="ru-RU" sz="2000" b="1" dirty="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endParaRPr>
          </a:p>
        </p:txBody>
      </p:sp>
      <p:sp>
        <p:nvSpPr>
          <p:cNvPr id="4" name="AutoShape 2" descr="https://cdn.rbth.com/1960x-/web/rs-rbth/images/2016-12/extra/img_1-7031_losiha_losyata.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https://cdn.rbth.com/1960x-/web/rs-rbth/images/2016-12/extra/img_1-7031_losiha_losyata.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8678" name="Picture 6" descr="https://img5.goodfon.ru/original/2048x1378/5/12/losi-priroda-leto-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2272501"/>
            <a:ext cx="6048672" cy="42528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yt3.ggpht.com/a/AATXAJxOGtsH3cwEA0crGpF_eVFDDSrCaQSPd2AF7IdrcQ=s900-c-k-c0x00ffffff-no-rj">
            <a:hlinkClick r:id="rId5" action="ppaction://hlinksldjump"/>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07" t="4580" r="6195" b="5197"/>
          <a:stretch/>
        </p:blipFill>
        <p:spPr bwMode="auto">
          <a:xfrm>
            <a:off x="480267" y="4797152"/>
            <a:ext cx="1584176" cy="161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23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fade">
                                      <p:cBhvr>
                                        <p:cTn id="7" dur="1000"/>
                                        <p:tgtEl>
                                          <p:spTgt spid="28678"/>
                                        </p:tgtEl>
                                      </p:cBhvr>
                                    </p:animEffect>
                                    <p:anim calcmode="lin" valueType="num">
                                      <p:cBhvr>
                                        <p:cTn id="8" dur="1000" fill="hold"/>
                                        <p:tgtEl>
                                          <p:spTgt spid="28678"/>
                                        </p:tgtEl>
                                        <p:attrNameLst>
                                          <p:attrName>ppt_x</p:attrName>
                                        </p:attrNameLst>
                                      </p:cBhvr>
                                      <p:tavLst>
                                        <p:tav tm="0">
                                          <p:val>
                                            <p:strVal val="#ppt_x"/>
                                          </p:val>
                                        </p:tav>
                                        <p:tav tm="100000">
                                          <p:val>
                                            <p:strVal val="#ppt_x"/>
                                          </p:val>
                                        </p:tav>
                                      </p:tavLst>
                                    </p:anim>
                                    <p:anim calcmode="lin" valueType="num">
                                      <p:cBhvr>
                                        <p:cTn id="9" dur="1000" fill="hold"/>
                                        <p:tgtEl>
                                          <p:spTgt spid="286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atherineasquithgallery.com/uploads/posts/2021-02/1613634353_28-p-fon-dlya-prezentatsii-rodina-2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3610" y="1268760"/>
            <a:ext cx="8743623" cy="3754874"/>
          </a:xfrm>
          <a:prstGeom prst="rect">
            <a:avLst/>
          </a:prstGeom>
        </p:spPr>
        <p:txBody>
          <a:bodyPr wrap="square">
            <a:spAutoFit/>
          </a:bodyPr>
          <a:lstStyle/>
          <a:p>
            <a:pPr algn="just"/>
            <a:r>
              <a:rPr lang="ru-RU" sz="2000" b="1" dirty="0" smtClean="0">
                <a:solidFill>
                  <a:schemeClr val="accent6">
                    <a:lumMod val="50000"/>
                  </a:schemeClr>
                </a:solidFill>
                <a:effectLst>
                  <a:outerShdw blurRad="38100" dist="38100" dir="2700000" algn="tl">
                    <a:srgbClr val="000000">
                      <a:alpha val="43137"/>
                    </a:srgbClr>
                  </a:outerShdw>
                </a:effectLst>
                <a:latin typeface="Bookman Old Style" panose="02050604050505020204" pitchFamily="18" charset="0"/>
              </a:rPr>
              <a:t>	В МНОГОЧИСЛЕННЫХ СКАНДИНАВСКИХ И ГЕРМАНСКИХ ЛЕГЕНДАХ ЧАСТО УПОМИНАЕТСЯ ИМЕННО ЭТО РАСТЕНИЕ. ЕГО СЧИТАЛИ ЛЮБИМЫМ ЦВЕТКОМ СКАЗОЧНЫХ ПЕРСОНАЖЕЙ – ТРОЛЛЕЙ. ПО ДРУГОЙ ВЕРСИИ ЕГО НАЗВАНИЕ БЫЛО ОБРАЗОВАНО ОТ ЛАТИНСКОГО, ОЗНАЧАВШЕГО «КРУГЛЫЙ СОСУД». СЛЕДУЮЩИЙ ВАРИАНТ –  СО СТАРОГЕРМАНСКОГО, КОТОРОЕ ПЕРЕВОДИТСЯ КАК «ШАР». В НАРОДЕ НАЗЫВАЮТ ПО-РАЗНОМУ: СИБИРСКАЯ РОЗА, КУПАВКА, КОЛОТУШКА, КУПАВА, ОГОНЬКИ, КУЧЕРСКАЯ ТРАВКА, БУБЕНЧИКИ, АВДОТКИ, ТРОЛЛИУС, ЖАРКИ, КУПАВНИЦА.</a:t>
            </a:r>
          </a:p>
          <a:p>
            <a:endParaRPr lang="ru-RU" dirty="0"/>
          </a:p>
        </p:txBody>
      </p:sp>
      <p:pic>
        <p:nvPicPr>
          <p:cNvPr id="26626" name="Picture 2" descr="https://ruxpert.ru/images/4/40/%D0%98%D1%82%D0%B0%D0%BB%D0%BC%D0%B0%D1%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09" y="346348"/>
            <a:ext cx="8270223" cy="6202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img1.liveinternet.ru/images/attach/c/4/78/682/78682011_large_r117.gif">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27097" cy="69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74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p:cTn id="7" dur="1000" fill="hold"/>
                                        <p:tgtEl>
                                          <p:spTgt spid="26626"/>
                                        </p:tgtEl>
                                        <p:attrNameLst>
                                          <p:attrName>ppt_w</p:attrName>
                                        </p:attrNameLst>
                                      </p:cBhvr>
                                      <p:tavLst>
                                        <p:tav tm="0">
                                          <p:val>
                                            <p:fltVal val="0"/>
                                          </p:val>
                                        </p:tav>
                                        <p:tav tm="100000">
                                          <p:val>
                                            <p:strVal val="#ppt_w"/>
                                          </p:val>
                                        </p:tav>
                                      </p:tavLst>
                                    </p:anim>
                                    <p:anim calcmode="lin" valueType="num">
                                      <p:cBhvr>
                                        <p:cTn id="8" dur="1000" fill="hold"/>
                                        <p:tgtEl>
                                          <p:spTgt spid="26626"/>
                                        </p:tgtEl>
                                        <p:attrNameLst>
                                          <p:attrName>ppt_h</p:attrName>
                                        </p:attrNameLst>
                                      </p:cBhvr>
                                      <p:tavLst>
                                        <p:tav tm="0">
                                          <p:val>
                                            <p:fltVal val="0"/>
                                          </p:val>
                                        </p:tav>
                                        <p:tav tm="100000">
                                          <p:val>
                                            <p:strVal val="#ppt_h"/>
                                          </p:val>
                                        </p:tav>
                                      </p:tavLst>
                                    </p:anim>
                                    <p:anim calcmode="lin" valueType="num">
                                      <p:cBhvr>
                                        <p:cTn id="9" dur="1000" fill="hold"/>
                                        <p:tgtEl>
                                          <p:spTgt spid="26626"/>
                                        </p:tgtEl>
                                        <p:attrNameLst>
                                          <p:attrName>style.rotation</p:attrName>
                                        </p:attrNameLst>
                                      </p:cBhvr>
                                      <p:tavLst>
                                        <p:tav tm="0">
                                          <p:val>
                                            <p:fltVal val="90"/>
                                          </p:val>
                                        </p:tav>
                                        <p:tav tm="100000">
                                          <p:val>
                                            <p:fltVal val="0"/>
                                          </p:val>
                                        </p:tav>
                                      </p:tavLst>
                                    </p:anim>
                                    <p:animEffect transition="in" filter="fade">
                                      <p:cBhvr>
                                        <p:cTn id="10" dur="1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918</TotalTime>
  <Words>583</Words>
  <Application>Microsoft Office PowerPoint</Application>
  <PresentationFormat>Экран (4:3)</PresentationFormat>
  <Paragraphs>92</Paragraphs>
  <Slides>29</Slides>
  <Notes>0</Notes>
  <HiddenSlides>0</HiddenSlides>
  <MMClips>3</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Рабочий</dc:creator>
  <cp:lastModifiedBy>Рабочий</cp:lastModifiedBy>
  <cp:revision>56</cp:revision>
  <dcterms:created xsi:type="dcterms:W3CDTF">2021-07-11T06:05:32Z</dcterms:created>
  <dcterms:modified xsi:type="dcterms:W3CDTF">2021-07-12T15:45:58Z</dcterms:modified>
</cp:coreProperties>
</file>