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1" r:id="rId5"/>
    <p:sldId id="258" r:id="rId6"/>
    <p:sldId id="259" r:id="rId7"/>
    <p:sldId id="262" r:id="rId8"/>
    <p:sldId id="275" r:id="rId9"/>
    <p:sldId id="264" r:id="rId10"/>
    <p:sldId id="270" r:id="rId11"/>
    <p:sldId id="263" r:id="rId12"/>
    <p:sldId id="269" r:id="rId13"/>
    <p:sldId id="265" r:id="rId14"/>
    <p:sldId id="267" r:id="rId15"/>
    <p:sldId id="268" r:id="rId16"/>
    <p:sldId id="266" r:id="rId17"/>
    <p:sldId id="271" r:id="rId18"/>
    <p:sldId id="281" r:id="rId19"/>
    <p:sldId id="282" r:id="rId20"/>
    <p:sldId id="276" r:id="rId21"/>
    <p:sldId id="277" r:id="rId22"/>
    <p:sldId id="278" r:id="rId23"/>
    <p:sldId id="280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3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7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3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6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9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4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8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6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9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7DE8-8321-43EA-B5A0-ECB391E238B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CA74-54A8-4AD5-A904-60E7D3D1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5160" y="757084"/>
            <a:ext cx="5525729" cy="177963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504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английского языка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района Санкт-Петербурга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28569"/>
            <a:ext cx="9144000" cy="20746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«Научно-технологические достижения России.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и современность».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90735" y="4572000"/>
            <a:ext cx="46801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 Юлия Валерьевна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48" y="6091084"/>
            <a:ext cx="1188823" cy="7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16" y="3218670"/>
            <a:ext cx="469433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17" y="1288025"/>
            <a:ext cx="469433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1288025"/>
            <a:ext cx="6256867" cy="548530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естествоиспытатель, специалист по физиологии растений, крупный исследователь фотосинтеза, один из первых в России пропагандистов идей Дарвина об эволюции, популяризатор и историк науки, заслуженный профессор Московского университета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Исследовал влияние различных участков спектра солнечного света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фотосинтеза.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наиболее интенсивно поглощаются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слабее сине-фиолетовые лучи. Кроме того, он выяснил, что хлорофилл не только поглощает свет, но и химически участвует в самом процессе фотосинтеза и закон сохранения энергии распространяется и на процесс фотосинтеза, а следовательно и на всю живую природу.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43717" y="147485"/>
            <a:ext cx="6410630" cy="1042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Тимирязев Климент Аркадьевич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(1843-1920)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43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32" y="4957644"/>
            <a:ext cx="475529" cy="420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33" y="3998511"/>
            <a:ext cx="475529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26"/>
            <a:ext cx="6420465" cy="6676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34" y="3361541"/>
            <a:ext cx="475529" cy="420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35" y="2634470"/>
            <a:ext cx="475529" cy="4206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36" y="1465007"/>
            <a:ext cx="475529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4001" y="1465007"/>
            <a:ext cx="5332360" cy="4639460"/>
          </a:xfrm>
        </p:spPr>
        <p:txBody>
          <a:bodyPr>
            <a:normAutofit fontScale="92500"/>
          </a:bodyPr>
          <a:lstStyle/>
          <a:p>
            <a:pPr marL="457200" indent="-457200" algn="l">
              <a:buAutoNum type="arabicPeriod"/>
            </a:pPr>
            <a:r>
              <a:rPr lang="ru-RU" sz="2200" dirty="0" smtClean="0"/>
              <a:t>Советский физиолог, создатель материалистического учения о высшей нервной деятельности и современных представлений о процессе пищеварения. </a:t>
            </a:r>
          </a:p>
          <a:p>
            <a:pPr marL="457200" indent="-457200" algn="l">
              <a:buAutoNum type="arabicPeriod"/>
            </a:pPr>
            <a:r>
              <a:rPr lang="ru-RU" sz="2200" dirty="0" smtClean="0"/>
              <a:t>Основатель крупнейшей советской физиологической школы. </a:t>
            </a:r>
          </a:p>
          <a:p>
            <a:pPr marL="457200" indent="-457200" algn="l">
              <a:buAutoNum type="arabicPeriod"/>
            </a:pPr>
            <a:r>
              <a:rPr lang="ru-RU" sz="2200" dirty="0" smtClean="0"/>
              <a:t>Разделил совокупность физиологических рефлексов на условные и безусловные.</a:t>
            </a:r>
          </a:p>
          <a:p>
            <a:pPr marL="457200" indent="-457200" algn="l">
              <a:buAutoNum type="arabicPeriod"/>
            </a:pPr>
            <a:r>
              <a:rPr lang="ru-RU" sz="2200" dirty="0" smtClean="0"/>
              <a:t>Исследовал психофизиологические типы темперамента и роли нервной системы в регуляции кровообращения.</a:t>
            </a:r>
            <a:endParaRPr lang="ru-RU" sz="2200" dirty="0"/>
          </a:p>
          <a:p>
            <a:pPr marL="457200" indent="-457200" algn="l">
              <a:buAutoNum type="arabicPeriod"/>
            </a:pPr>
            <a:r>
              <a:rPr lang="ru-RU" sz="2200" dirty="0" smtClean="0"/>
              <a:t>В 1904 году И. П. Павлов был удостоен Нобелевской премии за работы в области физиологии пищеварения</a:t>
            </a:r>
          </a:p>
          <a:p>
            <a:pPr algn="l"/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76335" y="147484"/>
            <a:ext cx="5860026" cy="1101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Иван Петрович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(1849–1936)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2" y="5721505"/>
            <a:ext cx="469433" cy="420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3" y="5275344"/>
            <a:ext cx="469433" cy="42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4" y="4455747"/>
            <a:ext cx="469433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5" y="3887653"/>
            <a:ext cx="469433" cy="420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5" y="3466993"/>
            <a:ext cx="469433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646" y="2842865"/>
            <a:ext cx="469433" cy="42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647" y="2238856"/>
            <a:ext cx="469433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648" y="1455174"/>
            <a:ext cx="469433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2647" y="1455174"/>
            <a:ext cx="6552705" cy="5034115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 советский учёный - самоучка, крупнейший исследователь в области авиации и воздухоплавания.</a:t>
            </a:r>
          </a:p>
          <a:p>
            <a:pPr marL="514350" indent="-514350" algn="l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в стране аэродинамической лаборатории и аэродинамической трубы</a:t>
            </a:r>
          </a:p>
          <a:p>
            <a:pPr marL="514350" indent="-51435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изучения аэродинамических свойств летательных аппаратов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 космонавтики</a:t>
            </a:r>
          </a:p>
          <a:p>
            <a:pPr marL="514350" indent="-51435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собственной схемы газотурбинного двигателя</a:t>
            </a:r>
          </a:p>
          <a:p>
            <a:pPr marL="514350" indent="-51435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строгой теории реактивного движения и доказательство необходимости использования ракет для космических путешествий</a:t>
            </a:r>
          </a:p>
          <a:p>
            <a:pPr marL="514350" indent="-51435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управляемого аэростата</a:t>
            </a:r>
          </a:p>
          <a:p>
            <a:pPr marL="514350" indent="-51435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цельнометаллического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дирижабля.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70090" y="277813"/>
            <a:ext cx="6725263" cy="1177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Циолковский Константин Эдуардович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(1857-1935)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748"/>
            <a:ext cx="5270090" cy="57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38" y="5801440"/>
            <a:ext cx="469433" cy="4206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6" y="5011286"/>
            <a:ext cx="469433" cy="4206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7" y="4149824"/>
            <a:ext cx="469433" cy="4206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7" y="3515902"/>
            <a:ext cx="469433" cy="42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39" y="2006241"/>
            <a:ext cx="469433" cy="4206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39" y="1178204"/>
            <a:ext cx="469433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8667" y="1286934"/>
            <a:ext cx="6665178" cy="5427134"/>
          </a:xfrm>
        </p:spPr>
        <p:txBody>
          <a:bodyPr>
            <a:normAutofit fontScale="85000" lnSpcReduction="20000"/>
          </a:bodyPr>
          <a:lstStyle/>
          <a:p>
            <a:pPr algn="l" defTabSz="1524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Российский физик, академик, инженер, один из основателей физики низких температур и физики сильных магнитных полей.</a:t>
            </a:r>
          </a:p>
          <a:p>
            <a:pPr algn="l" defTabSz="1524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В 1928 году обнаруживает и объясняет эффект увеличения электросопротивления в металлах при увеличении магнитного поля, позже названый законом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Капицы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Открыл линейный закон зависимости электронного сопротивления от магнитного поля.</a:t>
            </a:r>
          </a:p>
          <a:p>
            <a:pPr algn="l" defTabSz="1524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Открыл сверхтекучесть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гелия, ввёл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научный обиход термин «сверхтекучесть».</a:t>
            </a:r>
          </a:p>
          <a:p>
            <a:pPr algn="l" defTabSz="1524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Создал новые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сжижения водорода и гелия; разработан способ сжижения воздуха с помощью турбодетандера.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1524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Разработал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высокопроизводительную промышленную установку для сжижения воздуха на базе турбодетандера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defTabSz="1524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Лауреат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Нобелевской премии по физике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в1978 г. «за фундаментальные изобретения и открытия в области физики низких температур».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66572" y="432619"/>
            <a:ext cx="6325428" cy="12486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Капица Петр Леонидович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(1894-1984)</a:t>
            </a: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66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1" y="5632867"/>
            <a:ext cx="475529" cy="4206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2" y="4981642"/>
            <a:ext cx="475529" cy="4206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3" y="4560982"/>
            <a:ext cx="475529" cy="4206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4" y="4140322"/>
            <a:ext cx="475529" cy="420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4" y="3449743"/>
            <a:ext cx="475529" cy="420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5" y="2792330"/>
            <a:ext cx="475529" cy="420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6" y="2170987"/>
            <a:ext cx="475529" cy="42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7" y="1169737"/>
            <a:ext cx="475529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9587" y="1236132"/>
            <a:ext cx="6705599" cy="549486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Выдающийся российский физик, основоположник ядерной физики, организатор и руководитель работ по атомной науки и технике.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 году соорудил первый отечественный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циклотрон.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Разработал противоминную защиту кораблей, метод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размагничевания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боевых кораблей.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Создал первый в Европе атомный реактор в 1946 г. для подводных лодок и атомных ледоколов.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В 1949 «отец» советской атомной бомбы.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В 1953 году создал первую в мире термоядерную бомбу.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В 1954 создал первую в мире промышленную атомную электростанцию.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Основатель и первый директор Института атомной энергии с 1943 г. по 1960 г., один из основоположников использования ядерной энергии в мирных целях.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73445" y="707924"/>
            <a:ext cx="7197213" cy="105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Курчатов Игорь Васильевич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(1902-1960)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3" y="4649536"/>
            <a:ext cx="475529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3" y="3429001"/>
            <a:ext cx="475529" cy="4206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4" y="1339314"/>
            <a:ext cx="475529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334" y="1337733"/>
            <a:ext cx="6929830" cy="552026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Советский учёный, конструктор и организатор производства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космической техники и ракетного оружия СССР, основоположник практической космонавтики. 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Под его руководством были созданы первые геофизические и баллистические ракеты.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Благодаря его идеям был осуществлён запуск первого искусственного спутника Земли в 1957 г. и первого космонавта планеты Юрия Гагарина в 1961 г.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73445" y="707924"/>
            <a:ext cx="7197213" cy="105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 Сергей Павлович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(1906-1966)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19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3" y="5171875"/>
            <a:ext cx="469433" cy="420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439" y="4471003"/>
            <a:ext cx="469433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3" y="3429000"/>
            <a:ext cx="469433" cy="420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440" y="1233949"/>
            <a:ext cx="469433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9933" y="1329267"/>
            <a:ext cx="7045086" cy="5384800"/>
          </a:xfrm>
        </p:spPr>
        <p:txBody>
          <a:bodyPr>
            <a:normAutofit lnSpcReduction="10000"/>
          </a:bodyPr>
          <a:lstStyle/>
          <a:p>
            <a:pPr algn="l" defTabSz="896938">
              <a:tabLst>
                <a:tab pos="3556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Выдающийся российский физик-теоретик, основатель научной школы. Труды Ландау во многих областях физики: магнетизм; сверхтекучесть и сверхпроводимость; физика твердого тела, атомного ядра и элементарных частиц, физика плазмы; квантовая электродинамика; астрофизика и другие.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В 1927 году ввел понятие «матрицы плотности», применяемые в квантовой механике и статистической физике.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В 1930 году создал квантовую теорию диамагнетизма электронов (диамагнетизма Ландау).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Нобелевская премия 1962 года «За пионерские исследования в теории конденсированного состояния, в особенности жидкого гелия</a:t>
            </a:r>
            <a:r>
              <a:rPr lang="ru-RU" dirty="0" smtClean="0"/>
              <a:t>»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928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73445" y="707924"/>
            <a:ext cx="7197213" cy="105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Ландау Лев Давидович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(1908-1968)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9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22" y="4127696"/>
            <a:ext cx="475529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22" y="2626003"/>
            <a:ext cx="475529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23" y="1717368"/>
            <a:ext cx="475529" cy="42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723" y="1296708"/>
            <a:ext cx="475529" cy="42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723" y="365125"/>
            <a:ext cx="6499122" cy="8639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Алфёров Жорес Иванович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(1930-2019)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4200" y="1361768"/>
            <a:ext cx="6419645" cy="527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Российский ученый-физик.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Ему принадлежат свыше 500 научных работ и порядка 50 изобретений в области полупроводников, полупроводниковой и квантовой электроники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Российский лауреат Нобелевской премии по физике (премия 2000 года за разработку полупроводниковых гетероструктур и создание быстрых опто- и микроэлектронных компонентов) Его исследования сыграли большую роль в развитии информатики. 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Во всех мобильных телефонах есть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полупроводники, созданные Алфёровым. Вся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оптиковолоконная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связь работает на его полупроводниках и «лазере Алфёрова». Без «лазера Алфёрова» были бы невозможны проигрыватели компакт-дисков и дисководы современных компьютеров. Открытия Жореса Ивановича используются и в фарах автомобилей, в светофорах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5584723" cy="6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" y="59268"/>
            <a:ext cx="11863712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российские научные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6" y="990600"/>
            <a:ext cx="11328401" cy="564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выпуск отечественных материнских плат для процессоров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AMD.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первая отечественная вакцина от COVID-19 «Спутник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требующая всего один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2021 г. создано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полноценного общения со слепоглухонемыми людьми, не имеющее аналогов в мире. Инженеры НИТУ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МИСиС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вместе с коллегами из КБ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Karfdov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создали рабочую модель уникального устройства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ВиброБрайль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которое позволяет общаться с людьми с одновременными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слуха и речи.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01534" y="3657599"/>
            <a:ext cx="7967134" cy="239606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г. «Байкал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компания из России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серверный процессор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Baikal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с 48 ядрами ARM Cortex-A75. </a:t>
            </a:r>
          </a:p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запуск отладочной платы с инженерным экземпляром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Baikal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 был произведён в октябре: запущена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-подобная операционная система. По итогам тестирования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Baikal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 показал, со слов разработчиков, «достаточно высокие результаты».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12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1"/>
            <a:ext cx="11863712" cy="6638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учёные научились сохранять данные на кремниевом кольце с помощью световых импульсов. Учёные из Санкт-Петербурга впервые описали эффект, благодаря которому возможна запись информации в миниатюрном кремниевом кольцевом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микрорезонаторе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(диаметр около 0,2 мм) с помощью импульсов света разной интенсивности. Если на него подавать импульсы света низкой интенсивности, то на выходе получается «0», высокой — «1». Таким образом происходит запись информации. Это открывает пути к созданию оптических ячеек памяти, а в дальнейшем — быстродействующих оптических запоминающих устройств для компьютеров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2021 г. «Пушка Фролова».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физико-математических наук из Центра химической физики РАН Сергей Фролов разработал «пушку», которая под действием высокого давления и экстремальных температур оставляет от органики безвредный газ. «Это всего лишь детонационная труба. С помощью ударных и детонационных волн можно получать экстремальное состояние вещества. Если мы возьмем природный газ, кислород и воду, то получим много водяного пара. Он обладает уникальной реакционной способностью и разлагает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91467" y="4622799"/>
            <a:ext cx="8331199" cy="209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органику – до простейших молекул CO и H2», – рассказал ученый о своем изобретении.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«пушке» можно растворять любую органику. Ученый уже попытался сделать газ из байкальского лигнина, кофейных остатков и древесных опилок. Весь секрет в высоком давлении и температуре около 3000°С. У мусора, по словам разработчика, «нет шансов на выживание».</a:t>
            </a:r>
          </a:p>
        </p:txBody>
      </p:sp>
    </p:spTree>
    <p:extLst>
      <p:ext uri="{BB962C8B-B14F-4D97-AF65-F5344CB8AC3E}">
        <p14:creationId xmlns:p14="http://schemas.microsoft.com/office/powerpoint/2010/main" val="9340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467" y="1295400"/>
            <a:ext cx="11546894" cy="386079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праздника начинается еще со времен Петра I. По его велению в 1724 году именно 8 февраля был издан указ о развитии науки в российском государстве, благодаря чему появилась первая Академия наук и художеств. Она принципиально отличалась от зарубежных аналогов, объединяя гимназию и университет. Обучались там талантливые и жаждущие знаний люди независимо от финансового положения. Поэтому студентами могли стать даже простолюдины. За хорошую учебу они награждались царской милостью и получали жалование за свой труд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лет академия меняла свое название, однако цель оставалась неизменной. Во времена Советского Союза ее переименовали в Академию наук СССР, а после распада союза она стала Российской Академией наук, возродив звание высшего научного заведения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дала миру множество уникальных имен и научных открытий, которые сыграли большую роль в развитии человеческой цивилизации. М. Ломоносов, К. Циолковский, И. Павлов, Д. Менделеев и многие выдающиеся ученые, перевернувшие мир своими достижениями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– это сила, дающая прогресс, движение, развитие во всех сферах жизни: медицина, образование, экономика, производство. Достижения ученых выводят человечество на новый уровень жизни, повышая ее качество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21733" y="67734"/>
            <a:ext cx="12258094" cy="12276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РОССИЙСКОЙ НАУКИ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04267" y="4572000"/>
            <a:ext cx="71666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Науке в России отводится особое значение. Предоставляются условия для молодых специалистов и исследователей, запускаются программы фундаментальных научных исследований, поддерживается конкурентоспособность в области научных разработок.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17816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21733" y="67734"/>
            <a:ext cx="12258094" cy="711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24000" y="778934"/>
            <a:ext cx="9144000" cy="54186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ВЕЛИКИЕ РУССКИЕ УЧЕНЫЕ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8" y="1320799"/>
            <a:ext cx="9618132" cy="55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3" y="2478316"/>
            <a:ext cx="469433" cy="457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17" y="1514324"/>
            <a:ext cx="469433" cy="469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17" y="357477"/>
            <a:ext cx="469433" cy="4694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4" y="4141257"/>
            <a:ext cx="469433" cy="457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00" y="3264640"/>
            <a:ext cx="469433" cy="457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467" y="1"/>
            <a:ext cx="11546894" cy="5156200"/>
          </a:xfrm>
        </p:spPr>
        <p:txBody>
          <a:bodyPr>
            <a:normAutofit lnSpcReduction="10000"/>
          </a:bodyPr>
          <a:lstStyle/>
          <a:p>
            <a:pPr marL="449263" indent="-449263" algn="l">
              <a:lnSpc>
                <a:spcPct val="100000"/>
              </a:lnSpc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449263" algn="l">
              <a:lnSpc>
                <a:spcPct val="100000"/>
              </a:lnSpc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русских учёных является создателем военно-полевой хирургии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49263" indent="-449263" algn="l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Изобрел наркоз, гипс и многое другое.</a:t>
            </a:r>
          </a:p>
          <a:p>
            <a:pPr marL="449263" indent="-449263"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Мечников.            Пирогов;           Павлов;            </a:t>
            </a:r>
          </a:p>
          <a:p>
            <a:pPr marL="457200" indent="-457200" algn="l">
              <a:lnSpc>
                <a:spcPct val="100000"/>
              </a:lnSpc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русских учёных был основоположником научных основ селекции и учения о мировых центрах происхождения культурных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Вавилов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Черенков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Тимирязев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AutoNum type="arabicPeriod" startAt="3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зобрёл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калейдоскоп, громоотвод, барометр и другие оптические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приборы?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Ломоносов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Менделеев,         Тимирязев</a:t>
            </a:r>
          </a:p>
          <a:p>
            <a:pPr marL="457200" indent="-457200" algn="l">
              <a:lnSpc>
                <a:spcPct val="100000"/>
              </a:lnSpc>
              <a:buAutoNum type="arabicPeriod" startAt="4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радио?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Маркони,            Попов,         Тесла</a:t>
            </a:r>
          </a:p>
          <a:p>
            <a:pPr marL="457200" indent="-457200" algn="l">
              <a:lnSpc>
                <a:spcPct val="100000"/>
              </a:lnSpc>
              <a:buAutoNum type="arabicPeriod" startAt="5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мире создал электронный микроскоп, телевизор и телевещание?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Капица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Зворыкин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Курчатов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6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9" y="3784802"/>
            <a:ext cx="475529" cy="457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99" y="2870645"/>
            <a:ext cx="469433" cy="457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00" y="1119431"/>
            <a:ext cx="469433" cy="469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01" y="2057274"/>
            <a:ext cx="469433" cy="457240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309034" y="218618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999" y="287867"/>
            <a:ext cx="11481511" cy="486833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AutoNum type="arabicPeriod" startAt="6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закон химических элементов, создал одноимённую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Циолковский,          Ландау,          Менделеев</a:t>
            </a:r>
          </a:p>
          <a:p>
            <a:pPr marL="457200" indent="-457200" algn="l">
              <a:lnSpc>
                <a:spcPct val="100000"/>
              </a:lnSpc>
              <a:buAutoNum type="arabicPeriod" startAt="7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мире ранцевый спасательный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Блинов,         Котельников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Можайский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AutoNum type="arabicPeriod" startAt="8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калейдоскоп, громоотвод, барометр и другие оптические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Ломоносов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Менделеев,         Тимирязев</a:t>
            </a:r>
          </a:p>
          <a:p>
            <a:pPr marL="457200" indent="-457200" algn="l">
              <a:lnSpc>
                <a:spcPct val="100000"/>
              </a:lnSpc>
              <a:buAutoNum type="arabicPeriod" startAt="9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радио?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Попов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Маркони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Тесла</a:t>
            </a:r>
          </a:p>
          <a:p>
            <a:pPr marL="457200" indent="-457200" algn="l">
              <a:lnSpc>
                <a:spcPct val="100000"/>
              </a:lnSpc>
              <a:buAutoNum type="arabicPeriod" startAt="10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мире создал электронный микроскоп, телевизор и телевещание?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Капица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Зворыкин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Курчатов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4667" y="84667"/>
            <a:ext cx="7315200" cy="5071533"/>
          </a:xfrm>
        </p:spPr>
        <p:txBody>
          <a:bodyPr>
            <a:normAutofit/>
          </a:bodyPr>
          <a:lstStyle/>
          <a:p>
            <a:pPr marL="355600" indent="-355600" algn="l">
              <a:lnSpc>
                <a:spcPct val="10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ответы: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Зворыкин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Котельников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Можайский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Прокудин-Горский</a:t>
            </a:r>
          </a:p>
          <a:p>
            <a:pPr marL="457200" indent="-457200" algn="l">
              <a:lnSpc>
                <a:spcPct val="100000"/>
              </a:lnSpc>
              <a:buAutoNum type="arabicPeriod"/>
              <a:tabLst>
                <a:tab pos="4572000" algn="l"/>
              </a:tabLst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Демихов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10405532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3400" y="931333"/>
            <a:ext cx="5198533" cy="4345338"/>
          </a:xfrm>
        </p:spPr>
        <p:txBody>
          <a:bodyPr>
            <a:normAutofit/>
          </a:bodyPr>
          <a:lstStyle/>
          <a:p>
            <a:pPr marL="177800" algn="l">
              <a:lnSpc>
                <a:spcPct val="10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успехов в учебе!</a:t>
            </a:r>
          </a:p>
          <a:p>
            <a:pPr marL="177800" algn="l">
              <a:lnSpc>
                <a:spcPct val="10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 будущем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тоже прославите нашу Родину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 нашу любимую школу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48697"/>
            <a:ext cx="9144000" cy="4306529"/>
          </a:xfrm>
        </p:spPr>
        <p:txBody>
          <a:bodyPr>
            <a:normAutofit/>
          </a:bodyPr>
          <a:lstStyle/>
          <a:p>
            <a:r>
              <a:rPr lang="ru-RU" b="1" dirty="0"/>
              <a:t>Наука</a:t>
            </a:r>
            <a:r>
              <a:rPr lang="ru-RU" dirty="0"/>
              <a:t> — это уникальная сфера человеческой деятельности. Прежде всего она нацелена на выработку и систематизацию объективных знаний о реальности, об окружающем нас мире. Ученые собирают факты, а затем постоянно их уточняют, обновляют и подвергают критическому анализу. После чего происходит синтез новых знаний, которые в дальнейшем позволяют строить причинно-следственные связи для прогнозирования и новых идей. Гипотезы, подтвержденные фактами или опытами, становятся впоследствии законами природы 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417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580" y="796413"/>
            <a:ext cx="10894142" cy="38247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В области теоретической науки допетровская Россия отставала от Европы. Это связано со слабыми культурными связями с ней, недостаточно большим влиянием Византии, ограниченным распространением переводных научных трудов, культурными и социальными особенностями. Центрами науки и просвещения на Руси сначала были монастыри. Именно там монахами были написаны работы по математике, истории, лингвистике еще в нач. XII в. Первая древнерусская математическая работа создана новгородским монахом </a:t>
            </a:r>
            <a:r>
              <a:rPr lang="ru-RU" dirty="0" err="1" smtClean="0"/>
              <a:t>Кириком</a:t>
            </a:r>
            <a:r>
              <a:rPr lang="ru-RU" dirty="0" smtClean="0"/>
              <a:t> в 1136 году. Позднее переводились и распространялись книги по космографии, логике, арифметике.</a:t>
            </a:r>
          </a:p>
          <a:p>
            <a:pPr algn="l"/>
            <a:r>
              <a:rPr lang="ru-RU" dirty="0" smtClean="0"/>
              <a:t>Потом монголо-татарское нашествие на некоторое время отбросило нашу страну назад по сравнению с некоторыми европейскими странами, где активно развивались исследования. В XVII веке в России появляются первые университеты и частные школы: школа боярина Ф. М. Ртищева (1648), школа </a:t>
            </a:r>
            <a:r>
              <a:rPr lang="ru-RU" dirty="0" err="1" smtClean="0"/>
              <a:t>Симеона</a:t>
            </a:r>
            <a:r>
              <a:rPr lang="ru-RU" dirty="0" smtClean="0"/>
              <a:t> Полоцкого (1665), Славяно-греко-латинская академия (1687). В отличие от науки, в области техники значительного отставания от Европы не было.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76748"/>
            <a:ext cx="12191999" cy="18091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1724 года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указом правительствующего Сената по распоряжению Петра I в России была основана Академия наук, первоначально называлась Академией наук и художеств.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1925 году она была переименована в Академию наук СССР,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1991 - в Российскую академию наук.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375"/>
            <a:ext cx="7688826" cy="418362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836310" y="2812027"/>
            <a:ext cx="4267199" cy="3057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ыли приглашены многие известные учёные Европы. Среди них были историк Герхард Миллер и знаменитый математик Леонард Эйлер, который не только писал учебники на русском языке, но и стал в Петербурге автором множества научных трудов.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25" y="3880118"/>
            <a:ext cx="469433" cy="469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725" y="3389764"/>
            <a:ext cx="469433" cy="469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673" y="4676506"/>
            <a:ext cx="469433" cy="469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30" y="5594116"/>
            <a:ext cx="496096" cy="448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129" y="5124682"/>
            <a:ext cx="469432" cy="469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726" y="2320041"/>
            <a:ext cx="457200" cy="429403"/>
          </a:xfrm>
          <a:prstGeom prst="rect">
            <a:avLst/>
          </a:prstGeom>
        </p:spPr>
      </p:pic>
      <p:sp>
        <p:nvSpPr>
          <p:cNvPr id="2" name="Блок-схема: узел 1"/>
          <p:cNvSpPr/>
          <p:nvPr/>
        </p:nvSpPr>
        <p:spPr>
          <a:xfrm>
            <a:off x="4887725" y="1504335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6129" y="1504335"/>
            <a:ext cx="7157883" cy="51914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Первый русский ученый, основатель таких наук, как химия, физика, астрономия, история, география.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Разработал технологию цветных стекол и эту методику применил в промышленной варке цветного стекла и при создании изделий из него.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Написал первые учебники по химии и металлургии.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Занимаясь физикой, он раскрыл загадку грозы и северного сияния.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Изучал атмосферное электричество.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Создал оптические приборы.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200" dirty="0" smtClean="0"/>
              <a:t>Сделал открытие, что на Венере существует атмосфера.</a:t>
            </a:r>
            <a:endParaRPr lang="ru-RU" sz="2200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78477" y="147484"/>
            <a:ext cx="7157884" cy="1101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 Михаил Васильевич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(1711–1765)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8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965199"/>
            <a:ext cx="10896600" cy="534246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4631"/>
            <a:ext cx="9144000" cy="171736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1755 году им был основан Московский университет.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Ломоносов лично составил проект Московского университета и разработал учебную программу.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906081" y="6110748"/>
            <a:ext cx="10379838" cy="663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 им. М.В. Ломоносова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866" y="1295400"/>
            <a:ext cx="10835695" cy="226906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«Народ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, который не знает своего прошлого, не имеет и будущего».</a:t>
            </a: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Только в бодром горячем порыве, в страстной любви к своей родной стране, смелости и энергии родится победа. И не только и не столько в отдельном порыве, сколько в упорной мобилизации всех сил, в том постоянном горении, которое медленно и неуклонно сдвигает горы, открывает неведомые глубины и выводит их на солнечную ясность.»</a:t>
            </a:r>
          </a:p>
          <a:p>
            <a:pPr algn="l">
              <a:lnSpc>
                <a:spcPct val="10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21733" y="67734"/>
            <a:ext cx="12258094" cy="12276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Мудрые цитаты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Васильевича Ломоносова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15667" y="4639733"/>
            <a:ext cx="3852332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9" y="5687299"/>
            <a:ext cx="475529" cy="42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0" y="4888078"/>
            <a:ext cx="475529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1" y="4463223"/>
            <a:ext cx="475529" cy="420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2" y="3668197"/>
            <a:ext cx="475529" cy="420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08" y="2876789"/>
            <a:ext cx="475529" cy="4206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108" y="1835600"/>
            <a:ext cx="469433" cy="4206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6109" y="1779639"/>
            <a:ext cx="7148238" cy="47489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Русский ученый –энциклопедист: химик, физик, метролог, экономист, технолог, геолог, метеоролог, педагог, воздухоплаватель, приборостроитель.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Открыл Периодический закон химических элементов.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Создал современную гидратную теорию растворов.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Создал уравнение состояния идеального газа.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Написал лучший для своего времени учебник по химии.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Определил температуру абсолютного кипения жидкостей.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4618" y="277813"/>
            <a:ext cx="7049729" cy="1093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 Дмитрий Иванович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(1834-1907)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1982</Words>
  <Application>Microsoft Office PowerPoint</Application>
  <PresentationFormat>Широкоэкранный</PresentationFormat>
  <Paragraphs>150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Государственное бюджетное общеобразовательное учреждение средняя общеобразовательная школа № 504 с углубленным изучением английского языка Кировского района Санкт-Петербурга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Алфёров Жорес Иванович (1930-2019)</vt:lpstr>
      <vt:lpstr>Современные российские научные разработки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 504 с углубленным изучением английского языка Кировского района Санкт-Петербурга  </dc:title>
  <dc:creator>Юлия Соловьева</dc:creator>
  <cp:lastModifiedBy>Юлия Соловьева</cp:lastModifiedBy>
  <cp:revision>96</cp:revision>
  <dcterms:created xsi:type="dcterms:W3CDTF">2022-06-12T15:36:29Z</dcterms:created>
  <dcterms:modified xsi:type="dcterms:W3CDTF">2022-08-11T22:33:13Z</dcterms:modified>
</cp:coreProperties>
</file>