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0" r:id="rId4"/>
    <p:sldId id="262" r:id="rId5"/>
    <p:sldId id="263" r:id="rId6"/>
    <p:sldId id="264" r:id="rId7"/>
    <p:sldId id="281" r:id="rId8"/>
    <p:sldId id="282" r:id="rId9"/>
    <p:sldId id="271" r:id="rId10"/>
    <p:sldId id="279" r:id="rId11"/>
    <p:sldId id="280" r:id="rId12"/>
    <p:sldId id="283" r:id="rId13"/>
    <p:sldId id="284" r:id="rId14"/>
    <p:sldId id="285" r:id="rId15"/>
    <p:sldId id="286" r:id="rId16"/>
    <p:sldId id="28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86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A7835-B988-4E06-857E-BFC036316BB3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7C083-3CD0-4525-9B4E-829D6E8F8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63F2B-1D72-46B0-BC5C-26F16FE220AE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B4663-0E8B-489B-8999-971EDF919F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5201B-3CA0-46B9-9987-E714FE2E4717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BB487-E2B1-42A5-B67D-150D6F88B5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46724-2CD6-403A-95DD-D3BEEA39074C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5F397-3193-4666-89BA-636CD6812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949DA-272C-4C70-A729-1D4C5F4D9072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752FD-DEC4-4021-A61B-33FD64267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539DD-0659-44F9-B3B1-57BAE16AE4CD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56E82-8D95-4C4E-9EF1-9010646710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A48D8-2E73-476F-852A-FA4DEC5614FF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4B090-E09C-44CB-BFCE-DD47932E0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423D5-BB6D-4D37-824B-B824448BFE8B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7AB5-A6DE-46D2-9D6B-C4FF02542A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72AF-914E-4436-B9F2-E830830B5BA8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B648-FF05-416F-967B-8D4FD396B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44092-2B05-4239-AD9A-ECEE3BEF9886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5D6C6-FCF4-476D-9FD4-E9C0D6FF7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15DD0-65B9-490E-8E7F-6523C91C2239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E2121-CF59-4A8E-83CF-CD316A954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ABB405-BCB1-467B-A982-6DA4E0D14A8A}" type="datetimeFigureOut">
              <a:rPr lang="ru-RU"/>
              <a:pPr>
                <a:defRPr/>
              </a:pPr>
              <a:t>20.07.2022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B488A1-93F9-419B-AD50-2D9EE1565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V="1">
            <a:off x="214282" y="142852"/>
            <a:ext cx="8715436" cy="9818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ea typeface="Batang" pitchFamily="18" charset="-127"/>
                <a:cs typeface="Aharoni" pitchFamily="2" charset="-79"/>
              </a:rPr>
              <a:t>Производная </a:t>
            </a:r>
            <a:br>
              <a:rPr lang="ru-RU" sz="5400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ea typeface="Batang" pitchFamily="18" charset="-127"/>
                <a:cs typeface="Aharoni" pitchFamily="2" charset="-79"/>
              </a:rPr>
            </a:b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ea typeface="Batang" pitchFamily="18" charset="-127"/>
                <a:cs typeface="Aharoni" pitchFamily="2" charset="-79"/>
              </a:rPr>
              <a:t>на клетчатой</a:t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ea typeface="Batang" pitchFamily="18" charset="-127"/>
                <a:cs typeface="Aharoni" pitchFamily="2" charset="-79"/>
              </a:rPr>
            </a:b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ea typeface="Batang" pitchFamily="18" charset="-127"/>
                <a:cs typeface="Aharoni" pitchFamily="2" charset="-79"/>
              </a:rPr>
              <a:t>бумаге</a:t>
            </a:r>
          </a:p>
        </p:txBody>
      </p:sp>
      <p:pic>
        <p:nvPicPr>
          <p:cNvPr id="1026" name="Picture 2" descr="H:\Documents and Settings\Aida\Рабочий стол\ПРО создание презнетаций шаблонов... и всё!\Картинки к 1 сентября\lqoeyiomhoedxyztswry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84238" flipH="1">
            <a:off x="463550" y="215900"/>
            <a:ext cx="611188" cy="6016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42875" y="6500813"/>
            <a:ext cx="979488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http://aida.ucoz.ru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51920" y="458112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Ткачева М.Н.</a:t>
            </a:r>
          </a:p>
          <a:p>
            <a:r>
              <a:rPr lang="ru-RU" sz="2400" b="1" dirty="0" smtClean="0"/>
              <a:t>учитель математики </a:t>
            </a:r>
          </a:p>
          <a:p>
            <a:r>
              <a:rPr lang="ru-RU" sz="2400" b="1" dirty="0" smtClean="0"/>
              <a:t>МБОУ «Школа №58» г Рязань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На рисунке изображен график </a:t>
            </a:r>
            <a:r>
              <a:rPr lang="ru-RU" sz="2400" b="1" i="1" dirty="0" smtClean="0"/>
              <a:t>производной  </a:t>
            </a:r>
            <a:r>
              <a:rPr lang="ru-RU" sz="2400" i="1" dirty="0" smtClean="0"/>
              <a:t>функции </a:t>
            </a:r>
            <a:r>
              <a:rPr lang="en-US" sz="2400" i="1" dirty="0" smtClean="0"/>
              <a:t>f</a:t>
            </a:r>
            <a:r>
              <a:rPr lang="ru-RU" sz="2400" i="1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), определенной на интервале ( - 8; 5). В какой точке отрезка [ 0; 4] функция </a:t>
            </a:r>
            <a:r>
              <a:rPr lang="en-US" sz="2400" i="1" dirty="0" smtClean="0"/>
              <a:t>f</a:t>
            </a:r>
            <a:r>
              <a:rPr lang="ru-RU" sz="2400" i="1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 принимает наименьшее значение ?</a:t>
            </a:r>
            <a:endParaRPr lang="ru-RU" sz="2400" i="1" dirty="0"/>
          </a:p>
        </p:txBody>
      </p:sp>
      <p:pic>
        <p:nvPicPr>
          <p:cNvPr id="4" name="Рисунок 3" descr="D:\Производная\Снимок 6 - копия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92896"/>
            <a:ext cx="4101455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7544" y="2564904"/>
            <a:ext cx="3797424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90100"/>
            <a:ext cx="2680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39552" y="704176"/>
            <a:ext cx="79928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рисунке изображен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график производной  функции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определенной на интервале ( - 7; 5). Найдите  точку экстремума  функция 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en-US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на отрезке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[-6; 4]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9" name="Рисунок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608" y="2996952"/>
            <a:ext cx="3312368" cy="2520280"/>
          </a:xfrm>
          <a:prstGeom prst="rect">
            <a:avLst/>
          </a:prstGeom>
        </p:spPr>
      </p:pic>
      <p:pic>
        <p:nvPicPr>
          <p:cNvPr id="10" name="Рисунок 9" descr="D:\Производная\Снимок 7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996952"/>
            <a:ext cx="3228022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68152"/>
          </a:xfrm>
        </p:spPr>
        <p:txBody>
          <a:bodyPr/>
          <a:lstStyle/>
          <a:p>
            <a:r>
              <a:rPr lang="ru-RU" sz="2800" i="1" dirty="0" smtClean="0"/>
              <a:t>На рисунке изображен </a:t>
            </a:r>
            <a:r>
              <a:rPr lang="ru-RU" sz="2800" b="1" i="1" dirty="0" smtClean="0"/>
              <a:t>график производной  функции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(</a:t>
            </a:r>
            <a:r>
              <a:rPr lang="en-US" sz="2800" b="1" i="1" dirty="0" smtClean="0"/>
              <a:t>x</a:t>
            </a:r>
            <a:r>
              <a:rPr lang="ru-RU" sz="2800" b="1" i="1" dirty="0" smtClean="0"/>
              <a:t>), </a:t>
            </a:r>
            <a:r>
              <a:rPr lang="ru-RU" sz="2800" i="1" dirty="0" smtClean="0"/>
              <a:t>определенной на интервале ( - 3; 8). Найдите количество  точек максимума  функция </a:t>
            </a:r>
            <a:r>
              <a:rPr lang="en-US" sz="2800" i="1" dirty="0" smtClean="0"/>
              <a:t>f</a:t>
            </a:r>
            <a:r>
              <a:rPr lang="ru-RU" sz="2800" i="1" dirty="0" smtClean="0"/>
              <a:t>(</a:t>
            </a:r>
            <a:r>
              <a:rPr lang="en-US" sz="2800" i="1" dirty="0" smtClean="0"/>
              <a:t>x</a:t>
            </a:r>
            <a:r>
              <a:rPr lang="ru-RU" sz="2800" i="1" dirty="0" smtClean="0"/>
              <a:t>) на отрезке [- 2; 7].</a:t>
            </a:r>
            <a:endParaRPr lang="ru-RU" sz="2800" i="1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584" y="2924944"/>
            <a:ext cx="3456384" cy="2664296"/>
          </a:xfrm>
          <a:prstGeom prst="rect">
            <a:avLst/>
          </a:prstGeom>
        </p:spPr>
      </p:pic>
      <p:pic>
        <p:nvPicPr>
          <p:cNvPr id="5" name="Рисунок 4" descr="D:\Производная\Снимок 8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996952"/>
            <a:ext cx="3661023" cy="259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440160"/>
          </a:xfrm>
        </p:spPr>
        <p:txBody>
          <a:bodyPr/>
          <a:lstStyle/>
          <a:p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На рисунке изображен график </a:t>
            </a:r>
            <a:r>
              <a:rPr lang="ru-RU" sz="2400" b="1" i="1" dirty="0" smtClean="0">
                <a:latin typeface="Arial" pitchFamily="34" charset="0"/>
                <a:cs typeface="Arial" pitchFamily="34" charset="0"/>
              </a:rPr>
              <a:t>производной  функции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), определенной на интервале ( - 11; 11). Найдите количество  точек экстремума функция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) на отрезке [- 9; 10]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584" y="2204864"/>
            <a:ext cx="4680520" cy="2016224"/>
          </a:xfrm>
          <a:prstGeom prst="rect">
            <a:avLst/>
          </a:prstGeom>
        </p:spPr>
      </p:pic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365104"/>
            <a:ext cx="5245192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/>
          <a:lstStyle/>
          <a:p>
            <a:r>
              <a:rPr lang="ru-RU" sz="2800" dirty="0" smtClean="0"/>
              <a:t>На рисунке изображен</a:t>
            </a:r>
            <a:r>
              <a:rPr lang="ru-RU" sz="2800" b="1" i="1" dirty="0" smtClean="0"/>
              <a:t> график производной  функции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(</a:t>
            </a:r>
            <a:r>
              <a:rPr lang="en-US" sz="2800" b="1" i="1" dirty="0" smtClean="0"/>
              <a:t>x</a:t>
            </a:r>
            <a:r>
              <a:rPr lang="ru-RU" sz="2800" b="1" i="1" dirty="0" smtClean="0"/>
              <a:t>)</a:t>
            </a:r>
            <a:r>
              <a:rPr lang="ru-RU" sz="2800" dirty="0" smtClean="0"/>
              <a:t>, определенной на интервале ( - 7; 4). Найдите промежутки убывания   функция </a:t>
            </a:r>
            <a:r>
              <a:rPr lang="en-US" sz="2800" dirty="0" smtClean="0"/>
              <a:t>f</a:t>
            </a:r>
            <a:r>
              <a:rPr lang="ru-RU" sz="2800" dirty="0" smtClean="0"/>
              <a:t>(</a:t>
            </a:r>
            <a:r>
              <a:rPr lang="en-US" sz="2800" dirty="0" smtClean="0"/>
              <a:t>x</a:t>
            </a:r>
            <a:r>
              <a:rPr lang="ru-RU" sz="2800" dirty="0" smtClean="0"/>
              <a:t>) . В ответе укажите сумму целых точек, входящих в эти промежутки.</a:t>
            </a:r>
            <a:endParaRPr lang="ru-RU" sz="28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3568" y="2708920"/>
            <a:ext cx="3686175" cy="2867025"/>
          </a:xfrm>
          <a:prstGeom prst="rect">
            <a:avLst/>
          </a:prstGeom>
        </p:spPr>
      </p:pic>
      <p:pic>
        <p:nvPicPr>
          <p:cNvPr id="4" name="Рисунок 3" descr="D:\Производная\Снимок 9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08920"/>
            <a:ext cx="3686175" cy="286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52128"/>
          </a:xfrm>
        </p:spPr>
        <p:txBody>
          <a:bodyPr/>
          <a:lstStyle/>
          <a:p>
            <a:r>
              <a:rPr lang="ru-RU" sz="2800" dirty="0" smtClean="0"/>
              <a:t>На рисунке изображен </a:t>
            </a:r>
            <a:r>
              <a:rPr lang="ru-RU" sz="2800" b="1" i="1" dirty="0" smtClean="0"/>
              <a:t>график производной  функции 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(</a:t>
            </a:r>
            <a:r>
              <a:rPr lang="en-US" sz="2800" b="1" i="1" dirty="0" smtClean="0"/>
              <a:t>x</a:t>
            </a:r>
            <a:r>
              <a:rPr lang="ru-RU" sz="2800" b="1" i="1" dirty="0" smtClean="0"/>
              <a:t>)</a:t>
            </a:r>
            <a:r>
              <a:rPr lang="ru-RU" sz="2800" dirty="0" smtClean="0"/>
              <a:t>, определенной на интервале ( - 11; 3). Найдите промежутки возрастания    функция </a:t>
            </a:r>
            <a:r>
              <a:rPr lang="en-US" sz="2800" dirty="0" smtClean="0"/>
              <a:t>f</a:t>
            </a:r>
            <a:r>
              <a:rPr lang="ru-RU" sz="2800" dirty="0" smtClean="0"/>
              <a:t>(</a:t>
            </a:r>
            <a:r>
              <a:rPr lang="en-US" sz="2800" dirty="0" smtClean="0"/>
              <a:t>x</a:t>
            </a:r>
            <a:r>
              <a:rPr lang="ru-RU" sz="2800" dirty="0" smtClean="0"/>
              <a:t>). В ответе укажите длину наибольшего из них.</a:t>
            </a:r>
            <a:endParaRPr lang="ru-RU" sz="28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2348880"/>
            <a:ext cx="4106416" cy="2520280"/>
          </a:xfrm>
          <a:prstGeom prst="rect">
            <a:avLst/>
          </a:prstGeom>
        </p:spPr>
      </p:pic>
      <p:pic>
        <p:nvPicPr>
          <p:cNvPr id="5" name="Рисунок 4" descr="D:\Производная\Снимок 11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005064"/>
            <a:ext cx="4394448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584176"/>
          </a:xfrm>
        </p:spPr>
        <p:txBody>
          <a:bodyPr/>
          <a:lstStyle/>
          <a:p>
            <a:r>
              <a:rPr lang="ru-RU" sz="2800" dirty="0" smtClean="0"/>
              <a:t>На рисунке изображен</a:t>
            </a:r>
            <a:r>
              <a:rPr lang="ru-RU" sz="2800" b="1" i="1" dirty="0" smtClean="0"/>
              <a:t> график производной  функции  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(</a:t>
            </a:r>
            <a:r>
              <a:rPr lang="en-US" sz="2800" b="1" i="1" dirty="0" smtClean="0"/>
              <a:t>x</a:t>
            </a:r>
            <a:r>
              <a:rPr lang="ru-RU" sz="2800" b="1" i="1" dirty="0" smtClean="0"/>
              <a:t>)</a:t>
            </a:r>
            <a:r>
              <a:rPr lang="ru-RU" sz="2800" dirty="0" smtClean="0"/>
              <a:t>, определенной на интервале ( - 11; 3). Найдите количество точек, в которых касательная к графику функции </a:t>
            </a:r>
            <a:r>
              <a:rPr lang="en-US" sz="2800" dirty="0" smtClean="0"/>
              <a:t>f</a:t>
            </a:r>
            <a:r>
              <a:rPr lang="ru-RU" sz="2800" dirty="0" smtClean="0"/>
              <a:t>(</a:t>
            </a:r>
            <a:r>
              <a:rPr lang="en-US" sz="2800" dirty="0" smtClean="0"/>
              <a:t>x</a:t>
            </a:r>
            <a:r>
              <a:rPr lang="ru-RU" sz="2800" dirty="0" smtClean="0"/>
              <a:t>) параллельна прямой </a:t>
            </a:r>
            <a:r>
              <a:rPr lang="ru-RU" sz="2800" dirty="0" err="1" smtClean="0"/>
              <a:t>у=</a:t>
            </a:r>
            <a:r>
              <a:rPr lang="ru-RU" sz="2800" dirty="0" smtClean="0"/>
              <a:t> 3х – 11 или совпадает с ней.</a:t>
            </a:r>
            <a:endParaRPr lang="ru-RU" sz="28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2780928"/>
            <a:ext cx="4032448" cy="2376264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4008" y="3501008"/>
            <a:ext cx="4010025" cy="2676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87624" y="1196752"/>
            <a:ext cx="648072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/>
              <a:t>Геометрический смысл</a:t>
            </a:r>
            <a:r>
              <a:rPr lang="ru-RU" sz="2400" dirty="0" smtClean="0"/>
              <a:t> производной состоит в том, что значение производной функции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</a:t>
            </a:r>
            <a:r>
              <a:rPr lang="ru-RU" sz="2400" dirty="0" smtClean="0"/>
              <a:t> в точке </a:t>
            </a:r>
            <a:r>
              <a:rPr lang="ru-RU" sz="2400" b="1" i="1" dirty="0" err="1" smtClean="0"/>
              <a:t>х</a:t>
            </a:r>
            <a:r>
              <a:rPr lang="ru-RU" sz="2400" i="1" baseline="-25000" dirty="0" smtClean="0"/>
              <a:t> </a:t>
            </a:r>
            <a:r>
              <a:rPr lang="ru-RU" sz="2400" dirty="0" smtClean="0"/>
              <a:t>равно угловому коэффициенту касательной к графику функции в точке (</a:t>
            </a:r>
            <a:r>
              <a:rPr lang="ru-RU" sz="2400" b="1" i="1" dirty="0" err="1" smtClean="0"/>
              <a:t>х</a:t>
            </a:r>
            <a:r>
              <a:rPr lang="ru-RU" sz="2400" b="1" i="1" dirty="0" smtClean="0"/>
              <a:t>, </a:t>
            </a:r>
            <a:r>
              <a:rPr lang="en-US" sz="2400" dirty="0" smtClean="0"/>
              <a:t>f</a:t>
            </a:r>
            <a:r>
              <a:rPr lang="ru-RU" sz="2400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)).</a:t>
            </a:r>
          </a:p>
          <a:p>
            <a:endParaRPr lang="ru-RU" i="1" dirty="0" smtClean="0"/>
          </a:p>
          <a:p>
            <a:endParaRPr lang="ru-RU" i="1" dirty="0" smtClean="0"/>
          </a:p>
          <a:p>
            <a:pPr algn="ctr"/>
            <a:r>
              <a:rPr lang="en-US" sz="3200" dirty="0" smtClean="0"/>
              <a:t>f′(</a:t>
            </a:r>
            <a:r>
              <a:rPr lang="en-US" sz="3200" i="1" dirty="0" smtClean="0"/>
              <a:t>x)= k = </a:t>
            </a:r>
            <a:r>
              <a:rPr lang="en-US" sz="3200" i="1" dirty="0" err="1" smtClean="0"/>
              <a:t>tgα</a:t>
            </a:r>
            <a:r>
              <a:rPr lang="en-US" sz="3200" i="1" dirty="0" smtClean="0"/>
              <a:t> 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99592" y="476672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На рисунке изображен </a:t>
            </a:r>
            <a:r>
              <a:rPr lang="ru-RU" sz="2400" b="1" i="1" dirty="0" smtClean="0"/>
              <a:t>график функции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</a:t>
            </a:r>
            <a:r>
              <a:rPr lang="ru-RU" sz="2400" b="1" i="1" dirty="0" smtClean="0"/>
              <a:t>(</a:t>
            </a:r>
            <a:r>
              <a:rPr lang="en-US" sz="2400" b="1" i="1" dirty="0" smtClean="0"/>
              <a:t>x</a:t>
            </a:r>
            <a:r>
              <a:rPr lang="ru-RU" sz="2400" b="1" i="1" dirty="0" smtClean="0"/>
              <a:t>) </a:t>
            </a:r>
            <a:r>
              <a:rPr lang="ru-RU" sz="2400" i="1" dirty="0" smtClean="0"/>
              <a:t>и касательная к нему в точке с абсциссой х</a:t>
            </a:r>
            <a:r>
              <a:rPr lang="ru-RU" sz="2400" i="1" baseline="-25000" dirty="0" smtClean="0"/>
              <a:t>0</a:t>
            </a:r>
            <a:r>
              <a:rPr lang="ru-RU" sz="2400" i="1" dirty="0" smtClean="0"/>
              <a:t> . Найдите значение производной функции </a:t>
            </a:r>
            <a:r>
              <a:rPr lang="en-US" sz="2400" i="1" dirty="0" smtClean="0"/>
              <a:t>f</a:t>
            </a:r>
            <a:r>
              <a:rPr lang="ru-RU" sz="2400" i="1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 в точке х</a:t>
            </a:r>
            <a:r>
              <a:rPr lang="ru-RU" sz="2400" i="1" baseline="-25000" dirty="0" smtClean="0"/>
              <a:t>0</a:t>
            </a:r>
            <a:endParaRPr lang="ru-RU" sz="2400" i="1" dirty="0"/>
          </a:p>
        </p:txBody>
      </p:sp>
      <p:pic>
        <p:nvPicPr>
          <p:cNvPr id="8" name="Рисунок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672" y="2420888"/>
            <a:ext cx="2776339" cy="3528392"/>
          </a:xfrm>
          <a:prstGeom prst="rect">
            <a:avLst/>
          </a:prstGeom>
        </p:spPr>
      </p:pic>
      <p:pic>
        <p:nvPicPr>
          <p:cNvPr id="9" name="Рисунок 8" descr="C:\Users\Ткачёв\Documents\Производная\Снимок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420888"/>
            <a:ext cx="2665090" cy="36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640" y="2420888"/>
            <a:ext cx="3419475" cy="3276600"/>
          </a:xfrm>
          <a:prstGeom prst="rect">
            <a:avLst/>
          </a:prstGeom>
        </p:spPr>
      </p:pic>
      <p:pic>
        <p:nvPicPr>
          <p:cNvPr id="3" name="Рисунок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76056" y="2420888"/>
            <a:ext cx="3240360" cy="33123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7544" y="40466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i="1" dirty="0" smtClean="0"/>
              <a:t>На рисунке изображен </a:t>
            </a:r>
            <a:r>
              <a:rPr lang="ru-RU" sz="2400" b="1" i="1" dirty="0" smtClean="0"/>
              <a:t>график функции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</a:t>
            </a:r>
            <a:r>
              <a:rPr lang="ru-RU" sz="2400" b="1" i="1" dirty="0" smtClean="0"/>
              <a:t>(</a:t>
            </a:r>
            <a:r>
              <a:rPr lang="en-US" sz="2400" b="1" i="1" dirty="0" smtClean="0"/>
              <a:t>x</a:t>
            </a:r>
            <a:r>
              <a:rPr lang="ru-RU" sz="2400" b="1" i="1" dirty="0" smtClean="0"/>
              <a:t>) </a:t>
            </a:r>
            <a:r>
              <a:rPr lang="ru-RU" sz="2400" i="1" dirty="0" smtClean="0"/>
              <a:t>и касательная к нему в точке с абсциссой х</a:t>
            </a:r>
            <a:r>
              <a:rPr lang="ru-RU" sz="2400" i="1" baseline="-25000" dirty="0" smtClean="0"/>
              <a:t>0</a:t>
            </a:r>
            <a:r>
              <a:rPr lang="ru-RU" sz="2400" i="1" dirty="0" smtClean="0"/>
              <a:t>. Найдите значение производной функции </a:t>
            </a:r>
            <a:r>
              <a:rPr lang="en-US" sz="2400" i="1" dirty="0" smtClean="0"/>
              <a:t>f</a:t>
            </a:r>
            <a:r>
              <a:rPr lang="ru-RU" sz="2400" i="1" dirty="0" smtClean="0"/>
              <a:t>(</a:t>
            </a:r>
            <a:r>
              <a:rPr lang="en-US" sz="2400" i="1" dirty="0" smtClean="0"/>
              <a:t>x</a:t>
            </a:r>
            <a:r>
              <a:rPr lang="ru-RU" sz="2400" i="1" dirty="0" smtClean="0"/>
              <a:t>) в точке х</a:t>
            </a:r>
            <a:r>
              <a:rPr lang="ru-RU" sz="2400" i="1" baseline="-25000" dirty="0" smtClean="0"/>
              <a:t>0</a:t>
            </a:r>
            <a:r>
              <a:rPr lang="ru-RU" sz="2400" i="1" dirty="0" smtClean="0"/>
              <a:t>.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043608" y="449387"/>
            <a:ext cx="727280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рисунке изображен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график функции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Касательная к этому графику, проведенная в  точке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проходит через начало координат.  Найдите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en-US" sz="2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′(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608" y="2492896"/>
            <a:ext cx="3312368" cy="3096344"/>
          </a:xfrm>
          <a:prstGeom prst="rect">
            <a:avLst/>
          </a:prstGeom>
        </p:spPr>
      </p:pic>
      <p:pic>
        <p:nvPicPr>
          <p:cNvPr id="5" name="Рисунок 4" descr="D:\Производная\2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92896"/>
            <a:ext cx="3600400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83568" y="575146"/>
            <a:ext cx="792088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 рисунке изображен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график функции у =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определенной на интервале ( -8;3). Найдите количество точек, в которых производная функции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равна 0.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552" y="2636912"/>
            <a:ext cx="3744416" cy="2952328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44008" y="2636912"/>
            <a:ext cx="4032448" cy="3096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smtClean="0"/>
              <a:t>На рисунке изображен </a:t>
            </a:r>
            <a:r>
              <a:rPr lang="ru-RU" sz="2800" b="1" i="1" dirty="0" smtClean="0"/>
              <a:t>график функции </a:t>
            </a:r>
            <a:r>
              <a:rPr lang="ru-RU" sz="2800" b="1" i="1" dirty="0" err="1" smtClean="0"/>
              <a:t>у=</a:t>
            </a:r>
            <a:r>
              <a:rPr lang="en-US" sz="2800" b="1" i="1" dirty="0" smtClean="0"/>
              <a:t>f</a:t>
            </a:r>
            <a:r>
              <a:rPr lang="ru-RU" sz="2800" b="1" i="1" dirty="0" smtClean="0"/>
              <a:t>(</a:t>
            </a:r>
            <a:r>
              <a:rPr lang="en-US" sz="2800" b="1" i="1" dirty="0" smtClean="0"/>
              <a:t>x</a:t>
            </a:r>
            <a:r>
              <a:rPr lang="ru-RU" sz="2800" b="1" i="1" dirty="0" smtClean="0"/>
              <a:t>), </a:t>
            </a:r>
            <a:r>
              <a:rPr lang="ru-RU" sz="2800" i="1" dirty="0" smtClean="0"/>
              <a:t>определенной на интервале ( -10;3). Найдите количество точек, в которых касательная к графику функции параллельна прямой у = 18.</a:t>
            </a:r>
            <a:endParaRPr lang="ru-RU" sz="2800" i="1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2852936"/>
            <a:ext cx="3456384" cy="2458591"/>
          </a:xfrm>
          <a:prstGeom prst="rect">
            <a:avLst/>
          </a:prstGeom>
        </p:spPr>
      </p:pic>
      <p:pic>
        <p:nvPicPr>
          <p:cNvPr id="4" name="Рисунок 3" descr="C:\Users\Ткачёв\Documents\Производная\Снимок 5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852936"/>
            <a:ext cx="3423250" cy="24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качёв\Documents\Производная\Снимок 5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424" y="3005336"/>
            <a:ext cx="3423250" cy="24277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>Исследование функции с помощью производной</a:t>
            </a:r>
            <a:endParaRPr lang="ru-RU" sz="2800" b="1" i="1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763688" y="2204864"/>
          <a:ext cx="5882275" cy="223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Точечный рисунок" r:id="rId3" imgW="5296639" imgH="2010056" progId="Paint.Picture">
                  <p:embed/>
                </p:oleObj>
              </mc:Choice>
              <mc:Fallback>
                <p:oleObj name="Точечный рисунок" r:id="rId3" imgW="5296639" imgH="2010056" progId="Paint.Picture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204864"/>
                        <a:ext cx="5882275" cy="2232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На рисунке изображен </a:t>
            </a:r>
            <a:r>
              <a:rPr lang="ru-RU" sz="2400" b="1" i="1" dirty="0" smtClean="0"/>
              <a:t>график функции </a:t>
            </a:r>
            <a:r>
              <a:rPr lang="ru-RU" sz="2400" b="1" i="1" dirty="0" err="1" smtClean="0"/>
              <a:t>у=</a:t>
            </a:r>
            <a:r>
              <a:rPr lang="en-US" sz="2400" b="1" i="1" dirty="0" smtClean="0"/>
              <a:t>f</a:t>
            </a:r>
            <a:r>
              <a:rPr lang="ru-RU" sz="2400" b="1" i="1" dirty="0" smtClean="0"/>
              <a:t>(</a:t>
            </a:r>
            <a:r>
              <a:rPr lang="en-US" sz="2400" b="1" i="1" dirty="0" smtClean="0"/>
              <a:t>x</a:t>
            </a:r>
            <a:r>
              <a:rPr lang="ru-RU" sz="2400" b="1" i="1" dirty="0" smtClean="0"/>
              <a:t>), </a:t>
            </a:r>
            <a:r>
              <a:rPr lang="ru-RU" sz="2400" i="1" dirty="0" smtClean="0"/>
              <a:t>определенной на интервале ( -6;8). Определите количество целых точек, в которых производная функции отрицательна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2852936"/>
            <a:ext cx="3384376" cy="2304256"/>
          </a:xfrm>
          <a:prstGeom prst="rect">
            <a:avLst/>
          </a:prstGeom>
        </p:spPr>
      </p:pic>
      <p:pic>
        <p:nvPicPr>
          <p:cNvPr id="4" name="Рисунок 3" descr="D:\Производная\Снимок 3 - копия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852936"/>
            <a:ext cx="3327652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325</TotalTime>
  <Words>474</Words>
  <Application>Microsoft Office PowerPoint</Application>
  <PresentationFormat>Экран (4:3)</PresentationFormat>
  <Paragraphs>25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4-5</vt:lpstr>
      <vt:lpstr>Точечный рисунок</vt:lpstr>
      <vt:lpstr>Производная  на клетчатой бумаге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На рисунке изображен график функции у=f(x), определенной на интервале ( -10;3). Найдите количество точек, в которых касательная к графику функции параллельна прямой у = 18.</vt:lpstr>
      <vt:lpstr> Исследование функции с помощью производной</vt:lpstr>
      <vt:lpstr>Презентация PowerPoint</vt:lpstr>
      <vt:lpstr>Презентация PowerPoint</vt:lpstr>
      <vt:lpstr>Презентация PowerPoint</vt:lpstr>
      <vt:lpstr>На рисунке изображен график производной  функции f(x), определенной на интервале ( - 3; 8). Найдите количество  точек максимума  функция f(x) на отрезке [- 2; 7].</vt:lpstr>
      <vt:lpstr>На рисунке изображен график производной  функции f(x), определенной на интервале ( - 11; 11). Найдите количество  точек экстремума функция f(x) на отрезке [- 9; 10]</vt:lpstr>
      <vt:lpstr>На рисунке изображен график производной  функции f(x), определенной на интервале ( - 7; 4). Найдите промежутки убывания   функция f(x) . В ответе укажите сумму целых точек, входящих в эти промежутки.</vt:lpstr>
      <vt:lpstr>На рисунке изображен график производной  функции  f(x), определенной на интервале ( - 11; 3). Найдите промежутки возрастания    функция f(x). В ответе укажите длину наибольшего из них.</vt:lpstr>
      <vt:lpstr>На рисунке изображен график производной  функции  f(x), определенной на интервале ( - 11; 3). Найдите количество точек, в которых касательная к графику функции f(x) параллельна прямой у= 3х – 11 или совпадает с ней.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Действия  с десятичными дробями</dc:title>
  <dc:creator>MacBook</dc:creator>
  <dc:description>http://aida.ucoz.ru</dc:description>
  <cp:lastModifiedBy>Ткачёв</cp:lastModifiedBy>
  <cp:revision>32</cp:revision>
  <dcterms:created xsi:type="dcterms:W3CDTF">2012-03-22T21:28:34Z</dcterms:created>
  <dcterms:modified xsi:type="dcterms:W3CDTF">2022-07-20T19:28:21Z</dcterms:modified>
</cp:coreProperties>
</file>