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15" r:id="rId4"/>
    <p:sldId id="274" r:id="rId5"/>
    <p:sldId id="320" r:id="rId6"/>
    <p:sldId id="275" r:id="rId7"/>
    <p:sldId id="276" r:id="rId8"/>
    <p:sldId id="277" r:id="rId9"/>
    <p:sldId id="278" r:id="rId10"/>
    <p:sldId id="322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4" r:id="rId23"/>
    <p:sldId id="291" r:id="rId24"/>
    <p:sldId id="293" r:id="rId25"/>
    <p:sldId id="292" r:id="rId26"/>
    <p:sldId id="295" r:id="rId27"/>
    <p:sldId id="296" r:id="rId28"/>
    <p:sldId id="297" r:id="rId29"/>
    <p:sldId id="298" r:id="rId30"/>
    <p:sldId id="312" r:id="rId31"/>
    <p:sldId id="299" r:id="rId32"/>
    <p:sldId id="300" r:id="rId33"/>
    <p:sldId id="301" r:id="rId34"/>
    <p:sldId id="302" r:id="rId35"/>
    <p:sldId id="303" r:id="rId36"/>
    <p:sldId id="304" r:id="rId37"/>
    <p:sldId id="309" r:id="rId38"/>
    <p:sldId id="308" r:id="rId39"/>
    <p:sldId id="307" r:id="rId40"/>
    <p:sldId id="306" r:id="rId41"/>
    <p:sldId id="305" r:id="rId42"/>
    <p:sldId id="317" r:id="rId43"/>
    <p:sldId id="311" r:id="rId44"/>
    <p:sldId id="310" r:id="rId45"/>
    <p:sldId id="319" r:id="rId46"/>
    <p:sldId id="314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FF8B8B"/>
    <a:srgbClr val="B07BD7"/>
    <a:srgbClr val="D1B2E8"/>
    <a:srgbClr val="C39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343" autoAdjust="0"/>
  </p:normalViewPr>
  <p:slideViewPr>
    <p:cSldViewPr>
      <p:cViewPr varScale="1">
        <p:scale>
          <a:sx n="69" d="100"/>
          <a:sy n="69" d="100"/>
        </p:scale>
        <p:origin x="145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9552" y="404664"/>
            <a:ext cx="900100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9050">
                  <a:noFill/>
                  <a:prstDash val="solid"/>
                </a:ln>
                <a:solidFill>
                  <a:srgbClr val="8A0000"/>
                </a:solidFill>
                <a:latin typeface="Comic Sans MS" pitchFamily="66" charset="0"/>
              </a:rPr>
              <a:t> </a:t>
            </a: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ВИКТОРИНА</a:t>
            </a:r>
            <a:endParaRPr lang="ru-RU" sz="4400" b="1" dirty="0" smtClean="0">
              <a:ln w="19050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«По страничкам сказок </a:t>
            </a:r>
          </a:p>
          <a:p>
            <a:pPr algn="ctr"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Дедушки Корнея»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endParaRPr lang="ru-RU" sz="6000" b="1" dirty="0" smtClean="0">
              <a:ln w="19050">
                <a:noFill/>
                <a:prstDash val="solid"/>
              </a:ln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526" t="5146" r="18091" b="11229"/>
          <a:stretch/>
        </p:blipFill>
        <p:spPr>
          <a:xfrm>
            <a:off x="2411760" y="2492896"/>
            <a:ext cx="4464496" cy="4030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10.userapi.com/impf/c857036/v857036497/d779a/dUt2AIJDqSY.jpg?size=0x0&amp;quality=90&amp;proxy=1&amp;sign=e5b24ea3fdc81774ca07ebb9274474ca&amp;c_uniq_tag=CCfV2FCFt8wdlFQuYUWadJl1Y3WKhTfifBvns4YqHOM&amp;type=video_thum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6671"/>
            <a:ext cx="4536504" cy="5988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219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34076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… Но не слушали газели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И по-прежнему галдели: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- Неужели, в самом деле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Все качели погорели?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Что за глупые газели!.. </a:t>
            </a:r>
          </a:p>
        </p:txBody>
      </p:sp>
    </p:spTree>
    <p:extLst>
      <p:ext uri="{BB962C8B-B14F-4D97-AF65-F5344CB8AC3E}">
        <p14:creationId xmlns:p14="http://schemas.microsoft.com/office/powerpoint/2010/main" val="249094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ain-cdn.sbermegamarket.ru/hlr-system/-1/61/68/67/73/61/100026678276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2656"/>
            <a:ext cx="4650904" cy="6146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084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772816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Долго, долго целовала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И ласкала их она,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Поливала, умывала,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Полоскала их она...</a:t>
            </a:r>
          </a:p>
        </p:txBody>
      </p:sp>
    </p:spTree>
    <p:extLst>
      <p:ext uri="{BB962C8B-B14F-4D97-AF65-F5344CB8AC3E}">
        <p14:creationId xmlns:p14="http://schemas.microsoft.com/office/powerpoint/2010/main" val="498414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78" t="8889" r="2778" b="1782"/>
          <a:stretch/>
        </p:blipFill>
        <p:spPr>
          <a:xfrm>
            <a:off x="2411760" y="332656"/>
            <a:ext cx="4896544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055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556792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А рядом прикорнула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Зубастая акула,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Зубастая акула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На солнышке лежит... </a:t>
            </a:r>
          </a:p>
        </p:txBody>
      </p:sp>
    </p:spTree>
    <p:extLst>
      <p:ext uri="{BB962C8B-B14F-4D97-AF65-F5344CB8AC3E}">
        <p14:creationId xmlns:p14="http://schemas.microsoft.com/office/powerpoint/2010/main" val="1006238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kazkiwsem.ru/wp-content/uploads/2012/09/1-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5" b="4242"/>
          <a:stretch/>
        </p:blipFill>
        <p:spPr bwMode="auto">
          <a:xfrm>
            <a:off x="2339752" y="404664"/>
            <a:ext cx="4968552" cy="5962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857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476672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Но жуки-червяки</a:t>
            </a:r>
          </a:p>
          <a:p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Испугалися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,</a:t>
            </a:r>
          </a:p>
          <a:p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По углам, по щелям</a:t>
            </a:r>
          </a:p>
          <a:p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Разбежалися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Тараканы</a:t>
            </a:r>
          </a:p>
          <a:p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Под диваны,</a:t>
            </a:r>
          </a:p>
          <a:p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А </a:t>
            </a:r>
            <a:r>
              <a:rPr lang="ru-RU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козявочки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Под лавочки,</a:t>
            </a:r>
          </a:p>
          <a:p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А букашки под кровать -</a:t>
            </a:r>
          </a:p>
          <a:p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Не желают воевать! </a:t>
            </a:r>
          </a:p>
        </p:txBody>
      </p:sp>
    </p:spTree>
    <p:extLst>
      <p:ext uri="{BB962C8B-B14F-4D97-AF65-F5344CB8AC3E}">
        <p14:creationId xmlns:p14="http://schemas.microsoft.com/office/powerpoint/2010/main" val="3357696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xn--80aae0ashccrq6m.xn--p1ai/images/product_images/info_images/887521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8" t="14959" r="16405" b="5845"/>
          <a:stretch/>
        </p:blipFill>
        <p:spPr bwMode="auto">
          <a:xfrm>
            <a:off x="2627784" y="404664"/>
            <a:ext cx="4784532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94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5611" b="-15611"/>
          <a:stretch/>
        </p:blipFill>
        <p:spPr>
          <a:xfrm>
            <a:off x="1331640" y="764704"/>
            <a:ext cx="7380312" cy="55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9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548680"/>
            <a:ext cx="712879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212529"/>
                </a:solidFill>
                <a:latin typeface="Comic Sans MS" panose="030F0702030302020204" pitchFamily="66" charset="0"/>
              </a:rPr>
              <a:t>Актуальность викторины:</a:t>
            </a:r>
            <a:endParaRPr lang="en-US" sz="2000" b="1" u="sng" dirty="0" smtClean="0">
              <a:solidFill>
                <a:srgbClr val="212529"/>
              </a:solidFill>
              <a:latin typeface="Comic Sans MS" panose="030F0702030302020204" pitchFamily="66" charset="0"/>
            </a:endParaRPr>
          </a:p>
          <a:p>
            <a:pPr algn="ctr"/>
            <a:endParaRPr lang="ru-RU" sz="2000" dirty="0" smtClean="0">
              <a:solidFill>
                <a:srgbClr val="212529"/>
              </a:solidFill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</a:rPr>
              <a:t> В современном мире к сожалению, недостаточно времени уделяется чтению </a:t>
            </a:r>
            <a:r>
              <a:rPr lang="ru-RU" dirty="0">
                <a:latin typeface="Comic Sans MS" panose="030F0702030302020204" pitchFamily="66" charset="0"/>
              </a:rPr>
              <a:t>художественной литературы в ДОУ и в </a:t>
            </a:r>
            <a:r>
              <a:rPr lang="ru-RU" dirty="0" smtClean="0">
                <a:latin typeface="Comic Sans MS" panose="030F0702030302020204" pitchFamily="66" charset="0"/>
              </a:rPr>
              <a:t>семье.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Недооценивание важности чтения книг </a:t>
            </a:r>
            <a:r>
              <a:rPr lang="ru-RU" dirty="0" smtClean="0">
                <a:latin typeface="Comic Sans MS" panose="030F0702030302020204" pitchFamily="66" charset="0"/>
              </a:rPr>
              <a:t>и </a:t>
            </a:r>
            <a:r>
              <a:rPr lang="ru-RU" smtClean="0">
                <a:latin typeface="Comic Sans MS" panose="030F0702030302020204" pitchFamily="66" charset="0"/>
              </a:rPr>
              <a:t>занятость родителей </a:t>
            </a:r>
            <a:r>
              <a:rPr lang="ru-RU" dirty="0" smtClean="0">
                <a:latin typeface="Comic Sans MS" panose="030F0702030302020204" pitchFamily="66" charset="0"/>
              </a:rPr>
              <a:t>приводит к подмене художественной литературы на просмотр телевизоров </a:t>
            </a:r>
            <a:r>
              <a:rPr lang="ru-RU" dirty="0">
                <a:latin typeface="Comic Sans MS" panose="030F0702030302020204" pitchFamily="66" charset="0"/>
              </a:rPr>
              <a:t>и компьютеров. </a:t>
            </a:r>
          </a:p>
          <a:p>
            <a:r>
              <a:rPr lang="ru-RU" dirty="0" smtClean="0"/>
              <a:t>     </a:t>
            </a:r>
            <a:r>
              <a:rPr lang="ru-RU" dirty="0">
                <a:latin typeface="Comic Sans MS" panose="030F0702030302020204" pitchFamily="66" charset="0"/>
              </a:rPr>
              <a:t>Художественная литература открывает и объясняет ребенку жизнь общества и природы, открывает мир чувств и взаимоотношений. Она развивает </a:t>
            </a:r>
            <a:r>
              <a:rPr lang="ru-RU" dirty="0" smtClean="0">
                <a:latin typeface="Comic Sans MS" panose="030F0702030302020204" pitchFamily="66" charset="0"/>
              </a:rPr>
              <a:t>воображение </a:t>
            </a:r>
            <a:r>
              <a:rPr lang="ru-RU" dirty="0">
                <a:latin typeface="Comic Sans MS" panose="030F0702030302020204" pitchFamily="66" charset="0"/>
              </a:rPr>
              <a:t>и мышление ребенка, обобщает его эмоции, прививает интерес к чтению произведений. Произведения расширяют знания ребенка об окружающем мире, воздействуют на личность ребенка, развивают умение тонко чувствовать форму и ритм родного языка. Увлекательное общение с творчеством К. И. Чуковского будет способствовать развитию интереса к книге.</a:t>
            </a:r>
          </a:p>
          <a:p>
            <a:pPr algn="ctr"/>
            <a:endParaRPr lang="ru-RU" dirty="0" smtClean="0">
              <a:solidFill>
                <a:srgbClr val="212529"/>
              </a:solidFill>
              <a:latin typeface="Arial" panose="020B0604020202020204" pitchFamily="34" charset="0"/>
            </a:endParaRPr>
          </a:p>
          <a:p>
            <a:pPr algn="ctr"/>
            <a:endParaRPr lang="ru-RU" b="0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ru-RU" dirty="0" smtClean="0">
              <a:solidFill>
                <a:srgbClr val="212529"/>
              </a:solidFill>
              <a:latin typeface="Arial" panose="020B0604020202020204" pitchFamily="34" charset="0"/>
            </a:endParaRPr>
          </a:p>
          <a:p>
            <a:pPr algn="ctr"/>
            <a:endParaRPr lang="ru-RU" b="0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ru-RU" b="0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00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7297" y="764704"/>
            <a:ext cx="813690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9050">
                  <a:noFill/>
                  <a:prstDash val="solid"/>
                </a:ln>
                <a:solidFill>
                  <a:srgbClr val="8A0000"/>
                </a:solidFill>
                <a:latin typeface="Comic Sans MS" pitchFamily="66" charset="0"/>
              </a:rPr>
              <a:t> </a:t>
            </a:r>
            <a:endParaRPr lang="ru-RU" sz="28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8A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endParaRPr lang="ru-RU" sz="2800" b="1" dirty="0" smtClean="0">
              <a:ln w="19050">
                <a:solidFill>
                  <a:prstClr val="white"/>
                </a:solidFill>
                <a:prstDash val="solid"/>
              </a:ln>
              <a:solidFill>
                <a:srgbClr val="8A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ru-RU" sz="6000" b="1" dirty="0">
                <a:ln w="19050">
                  <a:noFill/>
                  <a:prstDash val="solid"/>
                </a:ln>
                <a:solidFill>
                  <a:srgbClr val="00B050"/>
                </a:solidFill>
                <a:latin typeface="Comic Sans MS" pitchFamily="66" charset="0"/>
              </a:rPr>
              <a:t>2</a:t>
            </a:r>
            <a:r>
              <a:rPr lang="ru-RU" sz="6000" b="1" dirty="0" smtClean="0">
                <a:ln w="19050">
                  <a:noFill/>
                  <a:prstDash val="solid"/>
                </a:ln>
                <a:solidFill>
                  <a:srgbClr val="00B050"/>
                </a:solidFill>
                <a:latin typeface="Comic Sans MS" pitchFamily="66" charset="0"/>
              </a:rPr>
              <a:t> ТУР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75079" y="3140968"/>
            <a:ext cx="61013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dirty="0" smtClean="0">
                <a:solidFill>
                  <a:srgbClr val="8A0000"/>
                </a:solidFill>
                <a:latin typeface="Comic Sans MS" pitchFamily="66" charset="0"/>
              </a:rPr>
              <a:t>«Продолжи сказку»</a:t>
            </a:r>
            <a:endParaRPr lang="ru-RU" sz="4800" dirty="0">
              <a:solidFill>
                <a:srgbClr val="8A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4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620688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- «Дорогие гости, помогите!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Паука-злодея зарубите!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И кормила я вас,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И поила я вас, …»</a:t>
            </a:r>
          </a:p>
        </p:txBody>
      </p:sp>
      <p:pic>
        <p:nvPicPr>
          <p:cNvPr id="3074" name="Picture 2" descr="...театрализованные постановки с воспитанниками старших групп &amp;quot;Муха -Ц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564904"/>
            <a:ext cx="3616601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9255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866036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Зайчики 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</a:t>
            </a:r>
          </a:p>
          <a:p>
            <a:pPr marL="457200" indent="-457200">
              <a:buFontTx/>
              <a:buChar char="-"/>
            </a:pPr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трамвайчике</a:t>
            </a:r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Жаба на метле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Едут и смеются …»</a:t>
            </a:r>
          </a:p>
        </p:txBody>
      </p:sp>
      <p:pic>
        <p:nvPicPr>
          <p:cNvPr id="3074" name="Picture 2" descr="https://main-cdn.sbermegamarket.ru/hlr-system/-1/57/21/71/62/61/100026678727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3521720" cy="4649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95003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764704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- «Маленькие дети!</a:t>
            </a:r>
          </a:p>
          <a:p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Ни за что на свете</a:t>
            </a:r>
          </a:p>
          <a:p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не ходите в Африку,</a:t>
            </a:r>
          </a:p>
          <a:p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В Африку гулять!</a:t>
            </a:r>
          </a:p>
          <a:p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В Африке акулы,</a:t>
            </a:r>
          </a:p>
          <a:p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В Африке гориллы,</a:t>
            </a:r>
          </a:p>
          <a:p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В Африке большие …»</a:t>
            </a:r>
          </a:p>
        </p:txBody>
      </p:sp>
      <p:pic>
        <p:nvPicPr>
          <p:cNvPr id="3074" name="Picture 2" descr="https://www.ukazka.ru/img/g/uk9015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422253" cy="4387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32325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90872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- «Убежало одеяло,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Улетела простыня,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И подушка …»</a:t>
            </a:r>
          </a:p>
        </p:txBody>
      </p:sp>
      <p:pic>
        <p:nvPicPr>
          <p:cNvPr id="5122" name="Picture 2" descr="https://cdn1.ozone.ru/multimedia/1026075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8880"/>
            <a:ext cx="4038404" cy="3065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53197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1640" y="40466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В Африке разбойник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</a:t>
            </a:r>
          </a:p>
          <a:p>
            <a:pPr marL="457200" indent="-457200" algn="ctr">
              <a:buFontTx/>
              <a:buChar char="-"/>
            </a:pPr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В Африке злодей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В Африке …»</a:t>
            </a:r>
          </a:p>
        </p:txBody>
      </p:sp>
      <p:pic>
        <p:nvPicPr>
          <p:cNvPr id="6146" name="Picture 2" descr="https://files.books.ru/pic/5179001-5180000/5179108/213889615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923928" cy="3835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10105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98072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- «Вдруг откуда-то шакал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На кобыле прискакал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Вот вам …»</a:t>
            </a:r>
          </a:p>
        </p:txBody>
      </p:sp>
      <p:pic>
        <p:nvPicPr>
          <p:cNvPr id="4098" name="Picture 2" descr="https://www.christ-familie.eu/media/catalog/product/cache/2/thumbnail/9df78eab33525d08d6e5fb8d27136e95/1/9/199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6792"/>
            <a:ext cx="2897062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85133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620688"/>
            <a:ext cx="7382896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6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7297" y="764704"/>
            <a:ext cx="813690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9050">
                  <a:noFill/>
                  <a:prstDash val="solid"/>
                </a:ln>
                <a:solidFill>
                  <a:srgbClr val="8A0000"/>
                </a:solidFill>
                <a:latin typeface="Comic Sans MS" pitchFamily="66" charset="0"/>
              </a:rPr>
              <a:t> </a:t>
            </a:r>
            <a:endParaRPr lang="ru-RU" sz="28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8A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endParaRPr lang="ru-RU" sz="2800" b="1" dirty="0" smtClean="0">
              <a:ln w="19050">
                <a:solidFill>
                  <a:prstClr val="white"/>
                </a:solidFill>
                <a:prstDash val="solid"/>
              </a:ln>
              <a:solidFill>
                <a:srgbClr val="8A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ru-RU" sz="6000" b="1" dirty="0" smtClean="0">
                <a:ln w="19050">
                  <a:noFill/>
                  <a:prstDash val="solid"/>
                </a:ln>
                <a:solidFill>
                  <a:srgbClr val="00B050"/>
                </a:solidFill>
                <a:latin typeface="Comic Sans MS" pitchFamily="66" charset="0"/>
              </a:rPr>
              <a:t>3 ТУР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36507" y="3140968"/>
            <a:ext cx="45784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dirty="0" smtClean="0">
                <a:solidFill>
                  <a:srgbClr val="8A0000"/>
                </a:solidFill>
                <a:latin typeface="Comic Sans MS" pitchFamily="66" charset="0"/>
              </a:rPr>
              <a:t>«Собери </a:t>
            </a:r>
            <a:r>
              <a:rPr lang="ru-RU" sz="4800" dirty="0" err="1" smtClean="0">
                <a:solidFill>
                  <a:srgbClr val="8A0000"/>
                </a:solidFill>
                <a:latin typeface="Comic Sans MS" pitchFamily="66" charset="0"/>
              </a:rPr>
              <a:t>пазл</a:t>
            </a:r>
            <a:r>
              <a:rPr lang="ru-RU" sz="4800" dirty="0" smtClean="0">
                <a:solidFill>
                  <a:srgbClr val="8A0000"/>
                </a:solidFill>
                <a:latin typeface="Comic Sans MS" pitchFamily="66" charset="0"/>
              </a:rPr>
              <a:t>»</a:t>
            </a:r>
            <a:endParaRPr lang="ru-RU" sz="4800" dirty="0">
              <a:solidFill>
                <a:srgbClr val="8A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00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499176" cy="11430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На столе у каждой команды разложены титульные страницы сказок </a:t>
            </a:r>
            <a:r>
              <a:rPr lang="ru-RU" sz="2000" b="1" dirty="0" err="1" smtClean="0">
                <a:solidFill>
                  <a:srgbClr val="FF0000"/>
                </a:solidFill>
              </a:rPr>
              <a:t>К.И.Чуковского</a:t>
            </a:r>
            <a:r>
              <a:rPr lang="ru-RU" sz="2000" b="1" dirty="0" smtClean="0">
                <a:solidFill>
                  <a:srgbClr val="FF0000"/>
                </a:solidFill>
              </a:rPr>
              <a:t>, разрезанные на 10 частей и перевернуты лицевой стороной к столу. Игрокам необходимо перевернуть все части, быстро собрать их и назвать сказку.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s://mostylib.by/wp-content/uploads/%D0%A7%D1%83%D0%B4%D0%BE-%D0%B4%D0%B5%D1%80%D0%B5%D0%B2%D0%B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1"/>
          <a:stretch/>
        </p:blipFill>
        <p:spPr bwMode="auto">
          <a:xfrm>
            <a:off x="1259632" y="2060848"/>
            <a:ext cx="3810000" cy="3785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https://forstudents.minemegashop.ru/pictures/10189854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 b="14286"/>
          <a:stretch/>
        </p:blipFill>
        <p:spPr bwMode="auto">
          <a:xfrm>
            <a:off x="5148064" y="2009378"/>
            <a:ext cx="3767684" cy="3836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27118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9189"/>
            <a:ext cx="7488832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u="sng" dirty="0" smtClean="0">
              <a:solidFill>
                <a:srgbClr val="212529"/>
              </a:solidFill>
              <a:latin typeface="Comic Sans MS" panose="030F0702030302020204" pitchFamily="66" charset="0"/>
            </a:endParaRPr>
          </a:p>
          <a:p>
            <a:r>
              <a:rPr lang="ru-RU" sz="2400" b="1" u="sng" dirty="0" smtClean="0">
                <a:solidFill>
                  <a:srgbClr val="212529"/>
                </a:solidFill>
                <a:latin typeface="Comic Sans MS" panose="030F0702030302020204" pitchFamily="66" charset="0"/>
              </a:rPr>
              <a:t>Цель данной викторины:</a:t>
            </a:r>
          </a:p>
          <a:p>
            <a:endParaRPr lang="ru-RU" sz="2400" u="sng" dirty="0">
              <a:solidFill>
                <a:srgbClr val="212529"/>
              </a:solidFill>
              <a:latin typeface="Comic Sans MS" panose="030F0702030302020204" pitchFamily="66" charset="0"/>
            </a:endParaRPr>
          </a:p>
          <a:p>
            <a:r>
              <a:rPr lang="ru-RU" sz="2400" dirty="0">
                <a:solidFill>
                  <a:srgbClr val="212529"/>
                </a:solidFill>
                <a:latin typeface="Comic Sans MS" panose="030F0702030302020204" pitchFamily="66" charset="0"/>
              </a:rPr>
              <a:t>1. Расширить знания детей о </a:t>
            </a:r>
            <a:r>
              <a:rPr lang="ru-RU" sz="2400" dirty="0" smtClean="0">
                <a:solidFill>
                  <a:srgbClr val="212529"/>
                </a:solidFill>
                <a:latin typeface="Comic Sans MS" panose="030F0702030302020204" pitchFamily="66" charset="0"/>
              </a:rPr>
              <a:t>творчестве и о </a:t>
            </a:r>
            <a:r>
              <a:rPr lang="ru-RU" sz="2400" dirty="0">
                <a:solidFill>
                  <a:srgbClr val="212529"/>
                </a:solidFill>
                <a:latin typeface="Comic Sans MS" panose="030F0702030302020204" pitchFamily="66" charset="0"/>
              </a:rPr>
              <a:t>прочитанных произведениях К. И. Чуковского;</a:t>
            </a:r>
          </a:p>
          <a:p>
            <a:r>
              <a:rPr lang="ru-RU" sz="2400" dirty="0">
                <a:solidFill>
                  <a:srgbClr val="212529"/>
                </a:solidFill>
                <a:latin typeface="Comic Sans MS" panose="030F0702030302020204" pitchFamily="66" charset="0"/>
              </a:rPr>
              <a:t>2. Формировать социально-коммуникативные навыки за счёт умения работать в команде;</a:t>
            </a:r>
          </a:p>
          <a:p>
            <a:r>
              <a:rPr lang="ru-RU" sz="2400" dirty="0">
                <a:solidFill>
                  <a:srgbClr val="212529"/>
                </a:solidFill>
                <a:latin typeface="Comic Sans MS" panose="030F0702030302020204" pitchFamily="66" charset="0"/>
              </a:rPr>
              <a:t>3. Развивать память, внимание за счёт умения определять прочитанные произведения по иллюстрациям и отрывкам из них</a:t>
            </a:r>
            <a:r>
              <a:rPr lang="ru-RU" sz="2400" dirty="0" smtClean="0">
                <a:solidFill>
                  <a:srgbClr val="212529"/>
                </a:solidFill>
                <a:latin typeface="Comic Sans MS" panose="030F0702030302020204" pitchFamily="66" charset="0"/>
              </a:rPr>
              <a:t>;</a:t>
            </a:r>
          </a:p>
          <a:p>
            <a:endParaRPr lang="ru-RU" sz="2400" dirty="0">
              <a:solidFill>
                <a:srgbClr val="212529"/>
              </a:solidFill>
              <a:latin typeface="Comic Sans MS" panose="030F0702030302020204" pitchFamily="66" charset="0"/>
            </a:endParaRPr>
          </a:p>
          <a:p>
            <a:r>
              <a:rPr lang="ru-RU" sz="2400" b="1" u="sng" dirty="0" smtClean="0">
                <a:solidFill>
                  <a:srgbClr val="212529"/>
                </a:solidFill>
                <a:latin typeface="Comic Sans MS" panose="030F0702030302020204" pitchFamily="66" charset="0"/>
              </a:rPr>
              <a:t>Задачи викторины</a:t>
            </a:r>
            <a:r>
              <a:rPr lang="ru-RU" sz="2400" b="1" dirty="0" smtClean="0">
                <a:solidFill>
                  <a:srgbClr val="212529"/>
                </a:solidFill>
                <a:latin typeface="Comic Sans MS" panose="030F0702030302020204" pitchFamily="66" charset="0"/>
              </a:rPr>
              <a:t>:</a:t>
            </a:r>
            <a:endParaRPr lang="ru-RU" sz="2400" dirty="0">
              <a:solidFill>
                <a:srgbClr val="212529"/>
              </a:solidFill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latin typeface="Comic Sans MS" panose="030F0702030302020204" pitchFamily="66" charset="0"/>
              </a:rPr>
              <a:t>показать детям удивительный мир сказок, их мудрость и красоту;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latin typeface="Comic Sans MS" panose="030F0702030302020204" pitchFamily="66" charset="0"/>
              </a:rPr>
              <a:t>закрепить уважение и любовь к сказкам;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latin typeface="Comic Sans MS" panose="030F0702030302020204" pitchFamily="66" charset="0"/>
              </a:rPr>
              <a:t>воспитывать веру в добро, дружбу и любовь, торжество над </a:t>
            </a:r>
            <a:r>
              <a:rPr lang="ru-RU" sz="2400" dirty="0" smtClean="0">
                <a:solidFill>
                  <a:srgbClr val="212529"/>
                </a:solidFill>
                <a:latin typeface="Comic Sans MS" panose="030F0702030302020204" pitchFamily="66" charset="0"/>
              </a:rPr>
              <a:t>злом</a:t>
            </a:r>
          </a:p>
          <a:p>
            <a:endParaRPr lang="ru-RU" b="0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212529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212529"/>
              </a:solidFill>
              <a:latin typeface="Arial" panose="020B0604020202020204" pitchFamily="34" charset="0"/>
            </a:endParaRPr>
          </a:p>
          <a:p>
            <a:endParaRPr lang="ru-RU" b="0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58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620688"/>
            <a:ext cx="7382896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19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7297" y="764704"/>
            <a:ext cx="813690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9050">
                  <a:noFill/>
                  <a:prstDash val="solid"/>
                </a:ln>
                <a:solidFill>
                  <a:srgbClr val="8A0000"/>
                </a:solidFill>
                <a:latin typeface="Comic Sans MS" pitchFamily="66" charset="0"/>
              </a:rPr>
              <a:t> </a:t>
            </a:r>
            <a:endParaRPr lang="ru-RU" sz="28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8A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endParaRPr lang="ru-RU" sz="2800" b="1" dirty="0" smtClean="0">
              <a:ln w="19050">
                <a:solidFill>
                  <a:prstClr val="white"/>
                </a:solidFill>
                <a:prstDash val="solid"/>
              </a:ln>
              <a:solidFill>
                <a:srgbClr val="8A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ru-RU" sz="6000" b="1" dirty="0">
                <a:ln w="19050">
                  <a:noFill/>
                  <a:prstDash val="solid"/>
                </a:ln>
                <a:solidFill>
                  <a:srgbClr val="00B050"/>
                </a:solidFill>
                <a:latin typeface="Comic Sans MS" pitchFamily="66" charset="0"/>
              </a:rPr>
              <a:t>4</a:t>
            </a:r>
            <a:r>
              <a:rPr lang="ru-RU" sz="6000" b="1" dirty="0" smtClean="0">
                <a:ln w="19050">
                  <a:noFill/>
                  <a:prstDash val="solid"/>
                </a:ln>
                <a:solidFill>
                  <a:srgbClr val="00B050"/>
                </a:solidFill>
                <a:latin typeface="Comic Sans MS" pitchFamily="66" charset="0"/>
              </a:rPr>
              <a:t> ТУР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46574" y="3140968"/>
            <a:ext cx="8497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dirty="0" smtClean="0">
                <a:solidFill>
                  <a:srgbClr val="8A0000"/>
                </a:solidFill>
                <a:latin typeface="Comic Sans MS" pitchFamily="66" charset="0"/>
              </a:rPr>
              <a:t>«Загадки Дедушки Корнея»</a:t>
            </a:r>
            <a:endParaRPr lang="ru-RU" sz="4800" dirty="0">
              <a:solidFill>
                <a:srgbClr val="8A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6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60" y="126876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Был белый дом,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Чудесный дом,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И что-то застучало в нём.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И он разбился, и оттуда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Живое выбежало чудо —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Такое тёплое, такое пушистое и золотое.</a:t>
            </a:r>
            <a:endParaRPr lang="ru-RU" sz="2800" b="0" i="0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467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563" t="4416" r="-28795" b="-7529"/>
          <a:stretch/>
        </p:blipFill>
        <p:spPr>
          <a:xfrm>
            <a:off x="2771800" y="228804"/>
            <a:ext cx="4927476" cy="692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5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764704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Два коня у меня,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Два коня.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По воде они возят меня.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А вода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Тверда,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Словно каменная!</a:t>
            </a:r>
          </a:p>
        </p:txBody>
      </p:sp>
    </p:spTree>
    <p:extLst>
      <p:ext uri="{BB962C8B-B14F-4D97-AF65-F5344CB8AC3E}">
        <p14:creationId xmlns:p14="http://schemas.microsoft.com/office/powerpoint/2010/main" val="2108431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980728"/>
            <a:ext cx="4844776" cy="53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8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5776" y="126876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Растёт она вниз головою,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Не летом растёт, а зимою.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Но солнце её припечёт —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Заплачет она и умрёт.</a:t>
            </a:r>
          </a:p>
        </p:txBody>
      </p:sp>
    </p:spTree>
    <p:extLst>
      <p:ext uri="{BB962C8B-B14F-4D97-AF65-F5344CB8AC3E}">
        <p14:creationId xmlns:p14="http://schemas.microsoft.com/office/powerpoint/2010/main" val="1670966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196752"/>
            <a:ext cx="5196408" cy="519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55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772816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Я одноухая старуха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Я прыгаю по 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полотну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И нитку длинную из уха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Как паутинку, я тяну.</a:t>
            </a:r>
          </a:p>
        </p:txBody>
      </p:sp>
    </p:spTree>
    <p:extLst>
      <p:ext uri="{BB962C8B-B14F-4D97-AF65-F5344CB8AC3E}">
        <p14:creationId xmlns:p14="http://schemas.microsoft.com/office/powerpoint/2010/main" val="4128678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934644"/>
            <a:ext cx="4890120" cy="467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25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7297" y="764704"/>
            <a:ext cx="813690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9050">
                  <a:noFill/>
                  <a:prstDash val="solid"/>
                </a:ln>
                <a:solidFill>
                  <a:srgbClr val="8A0000"/>
                </a:solidFill>
                <a:latin typeface="Comic Sans MS" pitchFamily="66" charset="0"/>
              </a:rPr>
              <a:t> </a:t>
            </a:r>
            <a:endParaRPr lang="ru-RU" sz="28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8A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endParaRPr lang="ru-RU" sz="2800" b="1" dirty="0" smtClean="0">
              <a:ln w="19050">
                <a:solidFill>
                  <a:prstClr val="white"/>
                </a:solidFill>
                <a:prstDash val="solid"/>
              </a:ln>
              <a:solidFill>
                <a:srgbClr val="8A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ru-RU" sz="6000" b="1" dirty="0" smtClean="0">
                <a:ln w="19050">
                  <a:noFill/>
                  <a:prstDash val="solid"/>
                </a:ln>
                <a:solidFill>
                  <a:srgbClr val="00B050"/>
                </a:solidFill>
                <a:latin typeface="Comic Sans MS" pitchFamily="66" charset="0"/>
              </a:rPr>
              <a:t>1 ТУР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23728" y="3140968"/>
            <a:ext cx="54040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dirty="0">
                <a:solidFill>
                  <a:srgbClr val="8A0000"/>
                </a:solidFill>
                <a:latin typeface="Comic Sans MS" pitchFamily="66" charset="0"/>
              </a:rPr>
              <a:t>«Из какой сказки </a:t>
            </a:r>
            <a:endParaRPr lang="ru-RU" sz="4800" dirty="0" smtClean="0">
              <a:solidFill>
                <a:srgbClr val="8A0000"/>
              </a:solidFill>
              <a:latin typeface="Comic Sans MS" pitchFamily="66" charset="0"/>
            </a:endParaRPr>
          </a:p>
          <a:p>
            <a:pPr algn="ctr">
              <a:defRPr/>
            </a:pPr>
            <a:r>
              <a:rPr lang="ru-RU" sz="4800" dirty="0" smtClean="0">
                <a:solidFill>
                  <a:srgbClr val="8A0000"/>
                </a:solidFill>
                <a:latin typeface="Comic Sans MS" pitchFamily="66" charset="0"/>
              </a:rPr>
              <a:t>эти строки?»</a:t>
            </a:r>
            <a:endParaRPr lang="ru-RU" sz="4800" dirty="0">
              <a:solidFill>
                <a:srgbClr val="8A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33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23488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Ах, не трогайте меня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Обожгу и без огня!</a:t>
            </a:r>
          </a:p>
        </p:txBody>
      </p:sp>
    </p:spTree>
    <p:extLst>
      <p:ext uri="{BB962C8B-B14F-4D97-AF65-F5344CB8AC3E}">
        <p14:creationId xmlns:p14="http://schemas.microsoft.com/office/powerpoint/2010/main" val="825612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450"/>
          <a:stretch/>
        </p:blipFill>
        <p:spPr>
          <a:xfrm>
            <a:off x="1403648" y="332656"/>
            <a:ext cx="689992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56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764704"/>
            <a:ext cx="7382896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91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7297" y="764704"/>
            <a:ext cx="813690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9050">
                  <a:noFill/>
                  <a:prstDash val="solid"/>
                </a:ln>
                <a:solidFill>
                  <a:srgbClr val="8A0000"/>
                </a:solidFill>
                <a:latin typeface="Comic Sans MS" pitchFamily="66" charset="0"/>
              </a:rPr>
              <a:t> </a:t>
            </a:r>
            <a:endParaRPr lang="ru-RU" sz="28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8A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endParaRPr lang="ru-RU" sz="2800" b="1" dirty="0" smtClean="0">
              <a:ln w="19050">
                <a:solidFill>
                  <a:prstClr val="white"/>
                </a:solidFill>
                <a:prstDash val="solid"/>
              </a:ln>
              <a:solidFill>
                <a:srgbClr val="8A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ru-RU" sz="6000" b="1" dirty="0">
                <a:ln w="19050">
                  <a:noFill/>
                  <a:prstDash val="solid"/>
                </a:ln>
                <a:solidFill>
                  <a:srgbClr val="00B050"/>
                </a:solidFill>
                <a:latin typeface="Comic Sans MS" pitchFamily="66" charset="0"/>
              </a:rPr>
              <a:t>5</a:t>
            </a:r>
            <a:r>
              <a:rPr lang="ru-RU" sz="6000" b="1" dirty="0" smtClean="0">
                <a:ln w="19050">
                  <a:noFill/>
                  <a:prstDash val="solid"/>
                </a:ln>
                <a:solidFill>
                  <a:srgbClr val="00B050"/>
                </a:solidFill>
                <a:latin typeface="Comic Sans MS" pitchFamily="66" charset="0"/>
              </a:rPr>
              <a:t> ТУР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46574" y="3140968"/>
            <a:ext cx="8497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dirty="0" smtClean="0">
                <a:solidFill>
                  <a:srgbClr val="8A0000"/>
                </a:solidFill>
                <a:latin typeface="Comic Sans MS" pitchFamily="66" charset="0"/>
              </a:rPr>
              <a:t>«Конкурс капитанов»</a:t>
            </a:r>
            <a:endParaRPr lang="ru-RU" sz="4800" dirty="0">
              <a:solidFill>
                <a:srgbClr val="8A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70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484784"/>
            <a:ext cx="3360246" cy="4435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956376" cy="2074242"/>
          </a:xfrm>
        </p:spPr>
        <p:txBody>
          <a:bodyPr/>
          <a:lstStyle/>
          <a:p>
            <a:pPr algn="l"/>
            <a:r>
              <a:rPr lang="ru-RU" sz="2400" b="1" dirty="0" smtClean="0">
                <a:solidFill>
                  <a:srgbClr val="FF0000"/>
                </a:solidFill>
              </a:rPr>
              <a:t>  На столе разложены различные предметы. Капитанам      необходимо выбрать предметы из «своей» сказки.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              </a:t>
            </a:r>
            <a:r>
              <a:rPr lang="ru-RU" sz="2400" b="1" dirty="0" smtClean="0">
                <a:solidFill>
                  <a:srgbClr val="00B050"/>
                </a:solidFill>
              </a:rPr>
              <a:t>УМНИКИ</a:t>
            </a:r>
            <a:r>
              <a:rPr lang="ru-RU" sz="2400" b="1" dirty="0" smtClean="0">
                <a:solidFill>
                  <a:srgbClr val="FF0000"/>
                </a:solidFill>
              </a:rPr>
              <a:t>                                       </a:t>
            </a:r>
            <a:r>
              <a:rPr lang="ru-RU" sz="2400" b="1" dirty="0" smtClean="0">
                <a:solidFill>
                  <a:srgbClr val="00B050"/>
                </a:solidFill>
              </a:rPr>
              <a:t>УМНИЦЫ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6146" name="Picture 2" descr="https://avatars.mds.yandex.net/get-mpic/4579830/img_id8901375600514324812.jpeg/14h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3626"/>
            <a:ext cx="3368178" cy="4451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48488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692696"/>
            <a:ext cx="7382896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24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172" y="730807"/>
            <a:ext cx="7347292" cy="55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12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31640" y="980728"/>
            <a:ext cx="735516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Волки </a:t>
            </a:r>
            <a:r>
              <a:rPr lang="ru-RU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от испуга скушали друг друга</a:t>
            </a:r>
            <a:r>
              <a:rPr lang="ru-RU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ru-RU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Бедный крокодил жабу проглотил</a:t>
            </a:r>
            <a:r>
              <a:rPr lang="ru-RU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</a:t>
            </a:r>
            <a:endParaRPr lang="ru-RU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А слониха вся дрожа, так и села на ежа.. </a:t>
            </a:r>
            <a:endParaRPr lang="ru-RU" sz="3200" b="0" i="0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856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in-cdn.sbermegamarket.ru/hlr-system/-1/57/21/71/62/61/100026678727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4608512" cy="6083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755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700808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Долго, долго крокодил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Море синее тушил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Пирогами, и блинами,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И сушёными грибами. </a:t>
            </a:r>
          </a:p>
        </p:txBody>
      </p:sp>
    </p:spTree>
    <p:extLst>
      <p:ext uri="{BB962C8B-B14F-4D97-AF65-F5344CB8AC3E}">
        <p14:creationId xmlns:p14="http://schemas.microsoft.com/office/powerpoint/2010/main" val="194610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404664"/>
            <a:ext cx="4488258" cy="592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724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484784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Я хочу напиться чаю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К самовару подбегаю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Но пузатый от 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меня</a:t>
            </a:r>
          </a:p>
          <a:p>
            <a:pPr algn="ctr"/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Убежал, как от огня… </a:t>
            </a:r>
            <a:endParaRPr lang="ru-RU" sz="2800" b="0" i="0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700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3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97480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33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974806"/>
    </a:hlink>
    <a:folHlink>
      <a:srgbClr val="97480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991</TotalTime>
  <Words>650</Words>
  <Application>Microsoft Office PowerPoint</Application>
  <PresentationFormat>Экран (4:3)</PresentationFormat>
  <Paragraphs>182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Arial</vt:lpstr>
      <vt:lpstr>Calibri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столе у каждой команды разложены титульные страницы сказок К.И.Чуковского, разрезанные на 10 частей и перевернуты лицевой стороной к столу. Игрокам необходимо перевернуть все части, быстро собрать их и назвать сказку.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На столе разложены различные предметы. Капитанам      необходимо выбрать предметы из «своей» сказки.                 УМНИКИ                                       УМНИЦЫ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класс</dc:title>
  <dc:creator>Фокина Лидия Петровна</dc:creator>
  <cp:keywords>Литературное чтение</cp:keywords>
  <cp:lastModifiedBy>DS1959-SKAZKA7</cp:lastModifiedBy>
  <cp:revision>74</cp:revision>
  <dcterms:created xsi:type="dcterms:W3CDTF">2014-11-07T17:01:55Z</dcterms:created>
  <dcterms:modified xsi:type="dcterms:W3CDTF">2022-06-06T11:26:54Z</dcterms:modified>
</cp:coreProperties>
</file>