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5"/>
  </p:notesMasterIdLst>
  <p:sldIdLst>
    <p:sldId id="256" r:id="rId2"/>
    <p:sldId id="262" r:id="rId3"/>
    <p:sldId id="264" r:id="rId4"/>
    <p:sldId id="265" r:id="rId5"/>
    <p:sldId id="275" r:id="rId6"/>
    <p:sldId id="282" r:id="rId7"/>
    <p:sldId id="283" r:id="rId8"/>
    <p:sldId id="287" r:id="rId9"/>
    <p:sldId id="288" r:id="rId10"/>
    <p:sldId id="289" r:id="rId11"/>
    <p:sldId id="290" r:id="rId12"/>
    <p:sldId id="294" r:id="rId13"/>
    <p:sldId id="293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8545B-8A0F-455B-A1D5-623BE03458C9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AA660-0F69-46D8-A22F-9DEE7670A7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306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5A6E19-BD62-454A-AE83-FF5CC44A1454}" type="datetime1">
              <a:rPr lang="ru-RU"/>
              <a:pPr>
                <a:defRPr/>
              </a:pPr>
              <a:t>27.04.2022</a:t>
            </a:fld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B5CD88-BFCB-4C37-BA1D-8FEA16A809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2FCD769-32F7-48B3-87D6-5AD4FD837B26}" type="datetimeFigureOut">
              <a:rPr lang="ru-RU" smtClean="0"/>
              <a:pPr/>
              <a:t>27.04.2022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94E0828-FE70-4A7D-A649-2CDE966A307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204864"/>
            <a:ext cx="7885014" cy="446449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6000" dirty="0" smtClean="0">
                <a:solidFill>
                  <a:srgbClr val="C00000"/>
                </a:solidFill>
              </a:rPr>
              <a:t>«Теорема о трех перпендикулярах, ее применение при решении задач»</a:t>
            </a:r>
            <a:br>
              <a:rPr lang="ru-RU" sz="6000" dirty="0" smtClean="0">
                <a:solidFill>
                  <a:srgbClr val="C00000"/>
                </a:solidFill>
              </a:rPr>
            </a:br>
            <a:r>
              <a:rPr lang="ru-RU" sz="6000" dirty="0" smtClean="0">
                <a:solidFill>
                  <a:srgbClr val="C00000"/>
                </a:solidFill>
              </a:rPr>
              <a:t/>
            </a:r>
            <a:br>
              <a:rPr lang="ru-RU" sz="6000" dirty="0" smtClean="0">
                <a:solidFill>
                  <a:srgbClr val="C00000"/>
                </a:solidFill>
              </a:rPr>
            </a:br>
            <a:r>
              <a:rPr lang="ru-RU" sz="2400" dirty="0" smtClean="0">
                <a:solidFill>
                  <a:srgbClr val="C00000"/>
                </a:solidFill>
              </a:rPr>
              <a:t/>
            </a:r>
            <a:br>
              <a:rPr lang="ru-RU" sz="2400" dirty="0" smtClean="0">
                <a:solidFill>
                  <a:srgbClr val="C00000"/>
                </a:solidFill>
              </a:rPr>
            </a:br>
            <a:endParaRPr lang="ru-RU" sz="6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39028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Критерии оценок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7 правильных ответов – «</a:t>
            </a:r>
            <a:r>
              <a:rPr lang="ru-RU" sz="2800" b="1" dirty="0" smtClean="0">
                <a:solidFill>
                  <a:srgbClr val="C00000"/>
                </a:solidFill>
              </a:rPr>
              <a:t>5</a:t>
            </a:r>
            <a:r>
              <a:rPr lang="ru-RU" sz="2800" b="1" dirty="0" smtClean="0"/>
              <a:t>»</a:t>
            </a:r>
            <a:br>
              <a:rPr lang="ru-RU" sz="2800" b="1" dirty="0" smtClean="0"/>
            </a:br>
            <a:r>
              <a:rPr lang="ru-RU" sz="2800" b="1" dirty="0" smtClean="0"/>
              <a:t>6 правильных ответов – «</a:t>
            </a:r>
            <a:r>
              <a:rPr lang="ru-RU" sz="2800" b="1" dirty="0" smtClean="0">
                <a:solidFill>
                  <a:srgbClr val="00B0F0"/>
                </a:solidFill>
              </a:rPr>
              <a:t>4</a:t>
            </a:r>
            <a:r>
              <a:rPr lang="ru-RU" sz="2800" b="1" dirty="0" smtClean="0"/>
              <a:t>»</a:t>
            </a:r>
            <a:br>
              <a:rPr lang="ru-RU" sz="2800" b="1" dirty="0" smtClean="0"/>
            </a:br>
            <a:r>
              <a:rPr lang="ru-RU" sz="2800" b="1" dirty="0" smtClean="0"/>
              <a:t>5 правильных ответов – «</a:t>
            </a:r>
            <a:r>
              <a:rPr lang="ru-RU" sz="2800" b="1" dirty="0" smtClean="0">
                <a:solidFill>
                  <a:srgbClr val="002060"/>
                </a:solidFill>
              </a:rPr>
              <a:t>3</a:t>
            </a:r>
            <a:r>
              <a:rPr lang="ru-RU" sz="2800" b="1" dirty="0" smtClean="0"/>
              <a:t>»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71471" y="2357430"/>
          <a:ext cx="7929617" cy="4143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73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12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12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12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12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12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0526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1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2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3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4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5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6</a:t>
                      </a:r>
                      <a:endParaRPr lang="ru-RU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7</a:t>
                      </a:r>
                      <a:endParaRPr lang="ru-RU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95255">
                <a:tc>
                  <a:txBody>
                    <a:bodyPr/>
                    <a:lstStyle/>
                    <a:p>
                      <a:r>
                        <a:rPr lang="en-US" dirty="0" smtClean="0"/>
                        <a:t>I </a:t>
                      </a:r>
                      <a:r>
                        <a:rPr lang="ru-RU" dirty="0" smtClean="0"/>
                        <a:t>вариант</a:t>
                      </a:r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-</a:t>
                      </a:r>
                      <a:endParaRPr lang="ru-RU" sz="6000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+</a:t>
                      </a:r>
                      <a:endParaRPr lang="ru-RU" sz="6000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/>
                        <a:t>-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/>
                        <a:t>-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+</a:t>
                      </a:r>
                      <a:endParaRPr lang="ru-RU" sz="6000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/>
                        <a:t>-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/>
                        <a:t>-</a:t>
                      </a:r>
                    </a:p>
                    <a:p>
                      <a:endParaRPr lang="ru-RU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2882">
                <a:tc>
                  <a:txBody>
                    <a:bodyPr/>
                    <a:lstStyle/>
                    <a:p>
                      <a:r>
                        <a:rPr lang="en-US" dirty="0" smtClean="0"/>
                        <a:t>II</a:t>
                      </a:r>
                      <a:r>
                        <a:rPr lang="ru-RU" dirty="0" smtClean="0"/>
                        <a:t> вариант</a:t>
                      </a:r>
                      <a:endParaRPr lang="ru-RU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+</a:t>
                      </a:r>
                      <a:endParaRPr lang="ru-RU" sz="6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-</a:t>
                      </a:r>
                      <a:endParaRPr lang="ru-RU" sz="6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-</a:t>
                      </a:r>
                      <a:endParaRPr lang="ru-RU" sz="6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-</a:t>
                      </a:r>
                      <a:endParaRPr lang="ru-RU" sz="6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6000" dirty="0" smtClean="0"/>
                        <a:t>-</a:t>
                      </a:r>
                    </a:p>
                    <a:p>
                      <a:pPr algn="ctr"/>
                      <a:endParaRPr lang="ru-RU" sz="6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-</a:t>
                      </a:r>
                      <a:endParaRPr lang="ru-RU" sz="6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6000" dirty="0" smtClean="0"/>
                        <a:t>+</a:t>
                      </a:r>
                      <a:endParaRPr lang="ru-RU" sz="600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5610244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I</a:t>
            </a:r>
            <a:r>
              <a:rPr lang="ru-RU" b="1" dirty="0" smtClean="0">
                <a:solidFill>
                  <a:srgbClr val="7030A0"/>
                </a:solidFill>
              </a:rPr>
              <a:t> уровень.(на «3»)</a:t>
            </a:r>
            <a:endParaRPr lang="ru-RU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dirty="0" smtClean="0"/>
              <a:t>Дано:, АС ┴ ВС, </a:t>
            </a:r>
            <a:r>
              <a:rPr lang="en-US" dirty="0" smtClean="0"/>
              <a:t>SA</a:t>
            </a:r>
            <a:r>
              <a:rPr lang="ru-RU" dirty="0" smtClean="0"/>
              <a:t> = </a:t>
            </a:r>
            <a:r>
              <a:rPr lang="en-US" dirty="0" smtClean="0"/>
              <a:t>SB</a:t>
            </a:r>
            <a:r>
              <a:rPr lang="ru-RU" dirty="0" smtClean="0"/>
              <a:t> = </a:t>
            </a:r>
            <a:r>
              <a:rPr lang="en-US" dirty="0" smtClean="0"/>
              <a:t>SC</a:t>
            </a:r>
            <a:r>
              <a:rPr lang="ru-RU" dirty="0" smtClean="0"/>
              <a:t> =10 см; СМ =5 см –медиана.</a:t>
            </a:r>
          </a:p>
          <a:p>
            <a:pPr>
              <a:buNone/>
            </a:pPr>
            <a:r>
              <a:rPr lang="ru-RU" dirty="0" smtClean="0"/>
              <a:t>Найти: </a:t>
            </a:r>
            <a:r>
              <a:rPr lang="en-US" dirty="0" smtClean="0"/>
              <a:t>SM </a:t>
            </a:r>
            <a:r>
              <a:rPr lang="ru-RU" dirty="0" smtClean="0"/>
              <a:t>(расстояние от точки </a:t>
            </a:r>
            <a:r>
              <a:rPr lang="en-US" dirty="0" smtClean="0"/>
              <a:t>S</a:t>
            </a:r>
            <a:r>
              <a:rPr lang="ru-RU" dirty="0" smtClean="0"/>
              <a:t> до плоскости (АВС)).</a:t>
            </a:r>
          </a:p>
          <a:p>
            <a:pPr>
              <a:buNone/>
            </a:pPr>
            <a:r>
              <a:rPr lang="en-US" b="1" dirty="0" smtClean="0">
                <a:solidFill>
                  <a:srgbClr val="0099FF"/>
                </a:solidFill>
              </a:rPr>
              <a:t>II</a:t>
            </a:r>
            <a:r>
              <a:rPr lang="ru-RU" b="1" dirty="0" smtClean="0">
                <a:solidFill>
                  <a:srgbClr val="0099FF"/>
                </a:solidFill>
              </a:rPr>
              <a:t> уровень ( на «4»)</a:t>
            </a:r>
            <a:endParaRPr lang="ru-RU" dirty="0" smtClean="0">
              <a:solidFill>
                <a:srgbClr val="0099FF"/>
              </a:solidFill>
            </a:endParaRPr>
          </a:p>
          <a:p>
            <a:pPr>
              <a:buNone/>
            </a:pPr>
            <a:r>
              <a:rPr lang="ru-RU" dirty="0" smtClean="0"/>
              <a:t>Дано: </a:t>
            </a:r>
            <a:r>
              <a:rPr lang="en-US" dirty="0" smtClean="0"/>
              <a:t>ABCD</a:t>
            </a:r>
            <a:r>
              <a:rPr lang="ru-RU" dirty="0" smtClean="0"/>
              <a:t> – прямоугольник; АК ┴ (АВС), </a:t>
            </a:r>
            <a:r>
              <a:rPr lang="en-US" dirty="0" smtClean="0"/>
              <a:t>KD</a:t>
            </a:r>
            <a:r>
              <a:rPr lang="ru-RU" dirty="0" smtClean="0"/>
              <a:t>= 6 см, КВ = = 7 см, КС = 9 см.</a:t>
            </a:r>
          </a:p>
          <a:p>
            <a:pPr>
              <a:buNone/>
            </a:pPr>
            <a:r>
              <a:rPr lang="ru-RU" dirty="0" smtClean="0"/>
              <a:t>Найти:  расстояние от точки К до (АВС).</a:t>
            </a:r>
          </a:p>
          <a:p>
            <a:pPr>
              <a:buNone/>
            </a:pPr>
            <a:r>
              <a:rPr lang="en-US" b="1" dirty="0" smtClean="0">
                <a:solidFill>
                  <a:srgbClr val="C00000"/>
                </a:solidFill>
              </a:rPr>
              <a:t>III</a:t>
            </a:r>
            <a:r>
              <a:rPr lang="ru-RU" b="1" dirty="0" smtClean="0">
                <a:solidFill>
                  <a:srgbClr val="C00000"/>
                </a:solidFill>
              </a:rPr>
              <a:t> уровень.( на «5»)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/>
              <a:t>Дано: АВ = 17 см, АС = 15 см, ВС = 8 см, АМ ┴ (АВС),</a:t>
            </a:r>
          </a:p>
          <a:p>
            <a:pPr>
              <a:buNone/>
            </a:pPr>
            <a:r>
              <a:rPr lang="ru-RU" dirty="0" smtClean="0"/>
              <a:t> &lt;А – меньший,</a:t>
            </a:r>
          </a:p>
          <a:p>
            <a:pPr>
              <a:buNone/>
            </a:pPr>
            <a:r>
              <a:rPr lang="ru-RU" dirty="0" smtClean="0"/>
              <a:t> АМ = 20 см.</a:t>
            </a:r>
          </a:p>
          <a:p>
            <a:pPr>
              <a:buNone/>
            </a:pPr>
            <a:r>
              <a:rPr lang="ru-RU" dirty="0" smtClean="0"/>
              <a:t>Найти: МЕ.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Подведение итогов.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Дано: </a:t>
            </a:r>
            <a:r>
              <a:rPr lang="en-US" dirty="0" smtClean="0"/>
              <a:t>AD</a:t>
            </a:r>
            <a:r>
              <a:rPr lang="ru-RU" dirty="0" smtClean="0">
                <a:cs typeface="Times New Roman"/>
              </a:rPr>
              <a:t>┴ (АВС),</a:t>
            </a:r>
          </a:p>
          <a:p>
            <a:pPr>
              <a:buNone/>
            </a:pPr>
            <a:endParaRPr lang="ru-RU" dirty="0" smtClean="0">
              <a:cs typeface="Times New Roman"/>
            </a:endParaRPr>
          </a:p>
          <a:p>
            <a:pPr>
              <a:buNone/>
            </a:pPr>
            <a:endParaRPr lang="ru-RU" dirty="0" smtClean="0">
              <a:cs typeface="Times New Roman"/>
            </a:endParaRPr>
          </a:p>
          <a:p>
            <a:pPr>
              <a:buNone/>
            </a:pPr>
            <a:r>
              <a:rPr lang="ru-RU" dirty="0" smtClean="0">
                <a:cs typeface="Times New Roman"/>
              </a:rPr>
              <a:t>Каково взаимное расположение прямых СВ и </a:t>
            </a:r>
            <a:r>
              <a:rPr lang="en-US" dirty="0" smtClean="0">
                <a:cs typeface="Times New Roman"/>
              </a:rPr>
              <a:t>BD</a:t>
            </a:r>
            <a:r>
              <a:rPr lang="ru-RU" dirty="0" smtClean="0">
                <a:cs typeface="Times New Roman"/>
              </a:rPr>
              <a:t> ?</a:t>
            </a:r>
          </a:p>
          <a:p>
            <a:pPr>
              <a:buNone/>
            </a:pPr>
            <a:r>
              <a:rPr lang="ru-RU" dirty="0" smtClean="0">
                <a:cs typeface="Times New Roman"/>
              </a:rPr>
              <a:t>Ответ обоснуйте.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ый треугольник 4"/>
          <p:cNvSpPr/>
          <p:nvPr/>
        </p:nvSpPr>
        <p:spPr>
          <a:xfrm>
            <a:off x="1428728" y="2643182"/>
            <a:ext cx="2428892" cy="1000132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ый треугольник 5"/>
          <p:cNvSpPr/>
          <p:nvPr/>
        </p:nvSpPr>
        <p:spPr>
          <a:xfrm rot="19352841">
            <a:off x="1679079" y="2904803"/>
            <a:ext cx="1928191" cy="1477022"/>
          </a:xfrm>
          <a:prstGeom prst="rtTriangl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428728" y="3357562"/>
            <a:ext cx="21431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1500166" y="3500438"/>
            <a:ext cx="28575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42976" y="242886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1071538" y="3500438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857620" y="3500438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428860" y="4786322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graphicFrame>
        <p:nvGraphicFramePr>
          <p:cNvPr id="20" name="Содержимое 19"/>
          <p:cNvGraphicFramePr>
            <a:graphicFrameLocks noGrp="1" noChangeAspect="1"/>
          </p:cNvGraphicFramePr>
          <p:nvPr>
            <p:ph sz="half" idx="1"/>
          </p:nvPr>
        </p:nvGraphicFramePr>
        <p:xfrm>
          <a:off x="4612563" y="2500306"/>
          <a:ext cx="4531437" cy="6429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2" name="Формула" r:id="rId3" imgW="1815840" imgH="279360" progId="Equation.3">
                  <p:embed/>
                </p:oleObj>
              </mc:Choice>
              <mc:Fallback>
                <p:oleObj name="Формула" r:id="rId3" imgW="1815840" imgH="279360" progId="Equation.3">
                  <p:embed/>
                  <p:pic>
                    <p:nvPicPr>
                      <p:cNvPr id="0" name="Содержимое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2563" y="2500306"/>
                        <a:ext cx="4531437" cy="64294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161925" y="142875"/>
            <a:ext cx="4724400" cy="58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ru-RU" sz="3600" b="1" kern="10" dirty="0">
                <a:ln w="9525">
                  <a:noFill/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Bookman Old Style" pitchFamily="18" charset="0"/>
                <a:ea typeface="Arial Unicode MS"/>
                <a:cs typeface="Arial Unicode MS"/>
              </a:rPr>
              <a:t>ДОМАШНЕЕ ЗАДАНИЕ</a:t>
            </a:r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206375" y="684213"/>
            <a:ext cx="8937625" cy="2891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5000"/>
              </a:lnSpc>
            </a:pPr>
            <a:r>
              <a:rPr lang="ru-RU" sz="2800" b="1" i="1" smtClean="0">
                <a:solidFill>
                  <a:srgbClr val="000066"/>
                </a:solidFill>
              </a:rPr>
              <a:t> </a:t>
            </a:r>
            <a:r>
              <a:rPr lang="ru-RU" sz="2800" b="1" i="1" dirty="0" smtClean="0">
                <a:solidFill>
                  <a:srgbClr val="000066"/>
                </a:solidFill>
              </a:rPr>
              <a:t>Дополнительная задача: Через сторону </a:t>
            </a:r>
            <a:r>
              <a:rPr lang="en-US" sz="2800" b="1" i="1" dirty="0" smtClean="0">
                <a:solidFill>
                  <a:srgbClr val="000066"/>
                </a:solidFill>
              </a:rPr>
              <a:t>AD</a:t>
            </a:r>
            <a:r>
              <a:rPr lang="ru-RU" sz="2800" b="1" i="1" dirty="0" smtClean="0">
                <a:solidFill>
                  <a:srgbClr val="000066"/>
                </a:solidFill>
              </a:rPr>
              <a:t> ромба </a:t>
            </a:r>
            <a:r>
              <a:rPr lang="en-US" sz="2800" b="1" i="1" dirty="0" smtClean="0">
                <a:solidFill>
                  <a:srgbClr val="000066"/>
                </a:solidFill>
              </a:rPr>
              <a:t>ABCD</a:t>
            </a:r>
            <a:r>
              <a:rPr lang="ru-RU" sz="2800" b="1" i="1" dirty="0" smtClean="0">
                <a:solidFill>
                  <a:srgbClr val="000066"/>
                </a:solidFill>
              </a:rPr>
              <a:t> проведена плоскость </a:t>
            </a:r>
            <a:r>
              <a:rPr lang="el-GR" sz="2800" b="1" i="1" dirty="0" smtClean="0">
                <a:solidFill>
                  <a:srgbClr val="000066"/>
                </a:solidFill>
                <a:latin typeface="Times New Roman"/>
                <a:cs typeface="Times New Roman"/>
              </a:rPr>
              <a:t>α</a:t>
            </a:r>
            <a:r>
              <a:rPr lang="ru-RU" sz="2800" b="1" i="1" dirty="0" smtClean="0">
                <a:solidFill>
                  <a:srgbClr val="000066"/>
                </a:solidFill>
                <a:latin typeface="Times New Roman"/>
                <a:cs typeface="Times New Roman"/>
              </a:rPr>
              <a:t>. Найдите расстояние от прямой ВС до плоскости </a:t>
            </a:r>
            <a:r>
              <a:rPr lang="el-GR" sz="2800" b="1" i="1" dirty="0" smtClean="0">
                <a:solidFill>
                  <a:srgbClr val="000066"/>
                </a:solidFill>
                <a:latin typeface="Times New Roman"/>
                <a:cs typeface="Times New Roman"/>
              </a:rPr>
              <a:t>α</a:t>
            </a:r>
            <a:r>
              <a:rPr lang="ru-RU" sz="2800" b="1" i="1" dirty="0" smtClean="0">
                <a:solidFill>
                  <a:srgbClr val="000066"/>
                </a:solidFill>
                <a:latin typeface="Times New Roman"/>
                <a:cs typeface="Times New Roman"/>
              </a:rPr>
              <a:t>, если площадь ромба равна 80      ,высота – 8 см, а угол между проекцией стороны </a:t>
            </a:r>
            <a:r>
              <a:rPr lang="en-US" sz="2800" b="1" i="1" dirty="0" smtClean="0">
                <a:solidFill>
                  <a:srgbClr val="000066"/>
                </a:solidFill>
                <a:latin typeface="Times New Roman"/>
                <a:cs typeface="Times New Roman"/>
              </a:rPr>
              <a:t>CD</a:t>
            </a:r>
            <a:r>
              <a:rPr lang="ru-RU" sz="2800" b="1" i="1" dirty="0" smtClean="0">
                <a:solidFill>
                  <a:srgbClr val="000066"/>
                </a:solidFill>
                <a:latin typeface="Times New Roman"/>
                <a:cs typeface="Times New Roman"/>
              </a:rPr>
              <a:t> и прямой </a:t>
            </a:r>
            <a:r>
              <a:rPr lang="en-US" sz="2800" b="1" i="1" dirty="0" smtClean="0">
                <a:solidFill>
                  <a:srgbClr val="000066"/>
                </a:solidFill>
                <a:latin typeface="Times New Roman"/>
                <a:cs typeface="Times New Roman"/>
              </a:rPr>
              <a:t>AD</a:t>
            </a:r>
            <a:r>
              <a:rPr lang="ru-RU" sz="2800" b="1" i="1" dirty="0" smtClean="0">
                <a:solidFill>
                  <a:srgbClr val="000066"/>
                </a:solidFill>
                <a:latin typeface="Times New Roman"/>
                <a:cs typeface="Times New Roman"/>
              </a:rPr>
              <a:t> равен 45 градусов.</a:t>
            </a:r>
            <a:endParaRPr lang="ru-RU" sz="2800" b="1" i="1" dirty="0">
              <a:solidFill>
                <a:srgbClr val="000066"/>
              </a:solidFill>
            </a:endParaRPr>
          </a:p>
          <a:p>
            <a:pPr marL="342900" indent="-342900">
              <a:lnSpc>
                <a:spcPct val="85000"/>
              </a:lnSpc>
            </a:pPr>
            <a:r>
              <a:rPr lang="ru-RU" sz="2800" b="1" i="1" dirty="0">
                <a:solidFill>
                  <a:srgbClr val="000066"/>
                </a:solidFill>
              </a:rPr>
              <a:t>                    </a:t>
            </a:r>
          </a:p>
          <a:p>
            <a:pPr marL="342900" indent="-342900">
              <a:lnSpc>
                <a:spcPct val="85000"/>
              </a:lnSpc>
            </a:pPr>
            <a:r>
              <a:rPr lang="ru-RU" b="1" i="1" dirty="0">
                <a:solidFill>
                  <a:srgbClr val="000066"/>
                </a:solidFill>
              </a:rPr>
              <a:t>                    </a:t>
            </a:r>
            <a:endParaRPr lang="en-US" dirty="0"/>
          </a:p>
        </p:txBody>
      </p:sp>
      <p:pic>
        <p:nvPicPr>
          <p:cNvPr id="20493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76588" y="4014788"/>
            <a:ext cx="3105150" cy="263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0" y="4733925"/>
            <a:ext cx="3914775" cy="116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sz="4400" b="1" i="1">
                <a:solidFill>
                  <a:srgbClr val="FF9900"/>
                </a:solidFill>
              </a:rPr>
              <a:t>Дальнейших</a:t>
            </a:r>
          </a:p>
          <a:p>
            <a:pPr>
              <a:lnSpc>
                <a:spcPct val="80000"/>
              </a:lnSpc>
            </a:pPr>
            <a:r>
              <a:rPr lang="ru-RU" sz="4400" b="1" i="1">
                <a:solidFill>
                  <a:srgbClr val="FF9900"/>
                </a:solidFill>
              </a:rPr>
              <a:t>успехов !!!</a:t>
            </a:r>
          </a:p>
        </p:txBody>
      </p:sp>
      <p:sp>
        <p:nvSpPr>
          <p:cNvPr id="20497" name="Text Box 17"/>
          <p:cNvSpPr txBox="1">
            <a:spLocks noChangeArrowheads="1"/>
          </p:cNvSpPr>
          <p:nvPr/>
        </p:nvSpPr>
        <p:spPr bwMode="auto">
          <a:xfrm>
            <a:off x="5967413" y="4868863"/>
            <a:ext cx="317658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ru-RU" sz="4400" b="1" i="1">
                <a:solidFill>
                  <a:srgbClr val="FF9900"/>
                </a:solidFill>
              </a:rPr>
              <a:t>СПАСИБО!</a:t>
            </a:r>
          </a:p>
        </p:txBody>
      </p:sp>
      <p:sp>
        <p:nvSpPr>
          <p:cNvPr id="22537" name="AutoShape 19"/>
          <p:cNvSpPr>
            <a:spLocks noChangeArrowheads="1"/>
          </p:cNvSpPr>
          <p:nvPr/>
        </p:nvSpPr>
        <p:spPr bwMode="auto">
          <a:xfrm>
            <a:off x="7929586" y="785794"/>
            <a:ext cx="495300" cy="404813"/>
          </a:xfrm>
          <a:prstGeom prst="sun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9900"/>
              </a:solidFill>
            </a:endParaRPr>
          </a:p>
        </p:txBody>
      </p:sp>
      <p:sp>
        <p:nvSpPr>
          <p:cNvPr id="22538" name="AutoShape 20"/>
          <p:cNvSpPr>
            <a:spLocks noChangeArrowheads="1"/>
          </p:cNvSpPr>
          <p:nvPr/>
        </p:nvSpPr>
        <p:spPr bwMode="auto">
          <a:xfrm>
            <a:off x="428596" y="4000504"/>
            <a:ext cx="495300" cy="404812"/>
          </a:xfrm>
          <a:prstGeom prst="sun">
            <a:avLst>
              <a:gd name="adj" fmla="val 25000"/>
            </a:avLst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9900"/>
              </a:solidFill>
            </a:endParaRPr>
          </a:p>
        </p:txBody>
      </p:sp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4500562" y="2571744"/>
          <a:ext cx="428628" cy="3571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48" name="Формула" r:id="rId4" imgW="342720" imgH="279360" progId="Equation.3">
                  <p:embed/>
                </p:oleObj>
              </mc:Choice>
              <mc:Fallback>
                <p:oleObj name="Формула" r:id="rId4" imgW="342720" imgH="27936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0562" y="2571744"/>
                        <a:ext cx="428628" cy="3571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7" presetClass="entr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1000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1000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000"/>
                                        <p:tgtEl>
                                          <p:spTgt spid="204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100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100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000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6" grpId="0"/>
      <p:bldP spid="204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38962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Акцентируем теорию по теме.	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4389120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None/>
            </a:pPr>
            <a:r>
              <a:rPr lang="ru-RU" dirty="0" smtClean="0"/>
              <a:t>1.	Угол между прямыми равен 90˚. Как называются такие прямые?</a:t>
            </a:r>
          </a:p>
          <a:p>
            <a:pPr marL="514350" indent="-514350">
              <a:buNone/>
            </a:pPr>
            <a:r>
              <a:rPr lang="ru-RU" b="1" i="1" dirty="0" smtClean="0">
                <a:solidFill>
                  <a:schemeClr val="accent3"/>
                </a:solidFill>
              </a:rPr>
              <a:t>Ответ: перпендикулярные.</a:t>
            </a:r>
          </a:p>
          <a:p>
            <a:pPr marL="514350" indent="-514350">
              <a:buNone/>
            </a:pPr>
            <a:r>
              <a:rPr lang="ru-RU" dirty="0" smtClean="0"/>
              <a:t>2.	Верно ли утверждение: «прямая называется перпендикулярной плоскости, если она перпендикулярна некоторой прямой, лежащей  этой плоскости»</a:t>
            </a:r>
          </a:p>
          <a:p>
            <a:pPr marL="514350" indent="-514350">
              <a:buNone/>
            </a:pPr>
            <a:r>
              <a:rPr lang="ru-RU" b="1" i="1" dirty="0" smtClean="0">
                <a:solidFill>
                  <a:schemeClr val="accent3"/>
                </a:solidFill>
              </a:rPr>
              <a:t>Ответ: да.</a:t>
            </a:r>
          </a:p>
          <a:p>
            <a:pPr marL="514350" indent="-514350">
              <a:buNone/>
            </a:pPr>
            <a:r>
              <a:rPr lang="ru-RU" dirty="0" smtClean="0"/>
              <a:t>3.	Сформулируйте признак перпендикулярности прямой и плоскости.</a:t>
            </a:r>
          </a:p>
          <a:p>
            <a:pPr marL="514350" indent="-514350">
              <a:buNone/>
            </a:pPr>
            <a:r>
              <a:rPr lang="ru-RU" b="1" i="1" dirty="0" smtClean="0">
                <a:solidFill>
                  <a:schemeClr val="accent3"/>
                </a:solidFill>
              </a:rPr>
              <a:t>Ответ:  если пряма перпендикулярна к двум пересекающимся прямым, лежащим в плоскости, то она перпендикулярна к этой плоскости.</a:t>
            </a:r>
          </a:p>
          <a:p>
            <a:pPr marL="514350" indent="-514350">
              <a:buNone/>
            </a:pPr>
            <a:endParaRPr lang="ru-RU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472518" cy="539593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4. Как определяется расстояние от точки до прямой на плоскости?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3"/>
                </a:solidFill>
              </a:rPr>
              <a:t>Ответ: как длина перпендикуляра, проведённого из точки к данной прямой.</a:t>
            </a:r>
          </a:p>
          <a:p>
            <a:pPr>
              <a:buNone/>
            </a:pPr>
            <a:r>
              <a:rPr lang="ru-RU" dirty="0" smtClean="0"/>
              <a:t>5.</a:t>
            </a:r>
            <a:r>
              <a:rPr lang="en-US" dirty="0" smtClean="0"/>
              <a:t> </a:t>
            </a:r>
            <a:r>
              <a:rPr lang="ru-RU" dirty="0" smtClean="0"/>
              <a:t>По рисунку назовите:</a:t>
            </a:r>
          </a:p>
          <a:p>
            <a:pPr>
              <a:buNone/>
            </a:pPr>
            <a:r>
              <a:rPr lang="ru-RU" dirty="0" smtClean="0"/>
              <a:t>перпендикуляр, основание </a:t>
            </a:r>
          </a:p>
          <a:p>
            <a:pPr>
              <a:buNone/>
            </a:pPr>
            <a:r>
              <a:rPr lang="ru-RU" dirty="0" smtClean="0"/>
              <a:t>перпендикуляра, наклонную к</a:t>
            </a:r>
          </a:p>
          <a:p>
            <a:pPr>
              <a:buNone/>
            </a:pPr>
            <a:r>
              <a:rPr lang="ru-RU" dirty="0" smtClean="0"/>
              <a:t>плоскости </a:t>
            </a:r>
            <a:r>
              <a:rPr lang="el-GR" dirty="0" smtClean="0"/>
              <a:t>α</a:t>
            </a:r>
            <a:r>
              <a:rPr lang="ru-RU" dirty="0" smtClean="0"/>
              <a:t>, основание </a:t>
            </a:r>
          </a:p>
          <a:p>
            <a:pPr>
              <a:buNone/>
            </a:pPr>
            <a:r>
              <a:rPr lang="ru-RU" dirty="0" smtClean="0"/>
              <a:t>наклонной и её проекцию на</a:t>
            </a:r>
          </a:p>
          <a:p>
            <a:pPr>
              <a:buNone/>
            </a:pPr>
            <a:r>
              <a:rPr lang="ru-RU" dirty="0" smtClean="0"/>
              <a:t>плоскость </a:t>
            </a:r>
            <a:r>
              <a:rPr lang="el-GR" dirty="0" smtClean="0"/>
              <a:t>α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6. Сформулируйте теорему о трёх перпендикулярах.</a:t>
            </a:r>
          </a:p>
        </p:txBody>
      </p:sp>
      <p:sp>
        <p:nvSpPr>
          <p:cNvPr id="5" name="Блок-схема: данные 4"/>
          <p:cNvSpPr/>
          <p:nvPr/>
        </p:nvSpPr>
        <p:spPr>
          <a:xfrm>
            <a:off x="5072066" y="3357562"/>
            <a:ext cx="3643338" cy="1928826"/>
          </a:xfrm>
          <a:prstGeom prst="flowChartInputOutpu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86380" y="4857760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</a:t>
            </a:r>
            <a:endParaRPr lang="ru-RU" dirty="0"/>
          </a:p>
        </p:txBody>
      </p:sp>
      <p:sp>
        <p:nvSpPr>
          <p:cNvPr id="9" name="Полилиния 8"/>
          <p:cNvSpPr/>
          <p:nvPr/>
        </p:nvSpPr>
        <p:spPr>
          <a:xfrm>
            <a:off x="6370063" y="2631637"/>
            <a:ext cx="1311563" cy="1736436"/>
          </a:xfrm>
          <a:custGeom>
            <a:avLst/>
            <a:gdLst>
              <a:gd name="connsiteX0" fmla="*/ 0 w 1311563"/>
              <a:gd name="connsiteY0" fmla="*/ 1736436 h 1736436"/>
              <a:gd name="connsiteX1" fmla="*/ 1311563 w 1311563"/>
              <a:gd name="connsiteY1" fmla="*/ 1736436 h 1736436"/>
              <a:gd name="connsiteX2" fmla="*/ 1293091 w 1311563"/>
              <a:gd name="connsiteY2" fmla="*/ 0 h 1736436"/>
              <a:gd name="connsiteX3" fmla="*/ 0 w 1311563"/>
              <a:gd name="connsiteY3" fmla="*/ 1736436 h 173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563" h="1736436">
                <a:moveTo>
                  <a:pt x="0" y="1736436"/>
                </a:moveTo>
                <a:lnTo>
                  <a:pt x="1311563" y="1736436"/>
                </a:lnTo>
                <a:lnTo>
                  <a:pt x="1293091" y="0"/>
                </a:lnTo>
                <a:lnTo>
                  <a:pt x="0" y="1736436"/>
                </a:lnTo>
                <a:close/>
              </a:path>
            </a:pathLst>
          </a:custGeom>
          <a:solidFill>
            <a:schemeClr val="accent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000760" y="435769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715272" y="428625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7786710" y="235743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Теорема о трёх перпендикулярах.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Прямая, проведённая в плоскости через основание </a:t>
            </a:r>
          </a:p>
          <a:p>
            <a:pPr>
              <a:buNone/>
            </a:pPr>
            <a:r>
              <a:rPr lang="ru-RU" dirty="0" smtClean="0"/>
              <a:t>наклонной перпендикулярно к её проекции на эту</a:t>
            </a:r>
          </a:p>
          <a:p>
            <a:pPr>
              <a:buNone/>
            </a:pPr>
            <a:r>
              <a:rPr lang="ru-RU" dirty="0" smtClean="0"/>
              <a:t>плоскость, перпендикулярна и к самой наклонной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</a:rPr>
              <a:t>Обратно:</a:t>
            </a:r>
            <a:r>
              <a:rPr lang="ru-RU" i="1" dirty="0" smtClean="0"/>
              <a:t> </a:t>
            </a:r>
            <a:r>
              <a:rPr lang="en-US" i="1" dirty="0" smtClean="0"/>
              <a:t> </a:t>
            </a:r>
            <a:r>
              <a:rPr lang="ru-RU" dirty="0" smtClean="0"/>
              <a:t>прямая, проведённая в плоскости через</a:t>
            </a:r>
          </a:p>
          <a:p>
            <a:pPr>
              <a:buNone/>
            </a:pPr>
            <a:r>
              <a:rPr lang="ru-RU" dirty="0" smtClean="0"/>
              <a:t>основание наклонной перпендикулярно к ней</a:t>
            </a:r>
          </a:p>
          <a:p>
            <a:pPr>
              <a:buNone/>
            </a:pPr>
            <a:r>
              <a:rPr lang="ru-RU" dirty="0" smtClean="0"/>
              <a:t>перпендикулярна и к её проекции.</a:t>
            </a: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611188" y="31448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7177" name="Text Box 15"/>
          <p:cNvSpPr txBox="1">
            <a:spLocks noChangeArrowheads="1"/>
          </p:cNvSpPr>
          <p:nvPr/>
        </p:nvSpPr>
        <p:spPr bwMode="auto">
          <a:xfrm>
            <a:off x="2017713" y="1874838"/>
            <a:ext cx="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ru-RU">
              <a:latin typeface="Verdana" pitchFamily="34" charset="0"/>
            </a:endParaRPr>
          </a:p>
        </p:txBody>
      </p:sp>
      <p:sp>
        <p:nvSpPr>
          <p:cNvPr id="7178" name="Rectangle 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9" name="WordArt 78"/>
          <p:cNvSpPr>
            <a:spLocks noChangeArrowheads="1" noChangeShapeType="1" noTextEdit="1"/>
          </p:cNvSpPr>
          <p:nvPr/>
        </p:nvSpPr>
        <p:spPr bwMode="auto">
          <a:xfrm>
            <a:off x="714348" y="404813"/>
            <a:ext cx="7458102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7181" name="Rectangle 8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82" name="Rectangle 85"/>
          <p:cNvSpPr>
            <a:spLocks noChangeArrowheads="1"/>
          </p:cNvSpPr>
          <p:nvPr/>
        </p:nvSpPr>
        <p:spPr bwMode="auto">
          <a:xfrm>
            <a:off x="0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83" name="Rectangle 87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84" name="Rectangle 89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85" name="Rectangle 10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86" name="Rectangle 10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87" name="Text Box 27"/>
          <p:cNvSpPr txBox="1">
            <a:spLocks noChangeArrowheads="1"/>
          </p:cNvSpPr>
          <p:nvPr/>
        </p:nvSpPr>
        <p:spPr bwMode="auto">
          <a:xfrm>
            <a:off x="4103688" y="928670"/>
            <a:ext cx="4540278" cy="4801314"/>
          </a:xfrm>
          <a:prstGeom prst="rect">
            <a:avLst/>
          </a:prstGeom>
          <a:noFill/>
          <a:ln w="38100">
            <a:noFill/>
            <a:prstDash val="sysDot"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ru-RU" sz="1600" b="1" i="1" dirty="0">
                <a:solidFill>
                  <a:srgbClr val="C00000"/>
                </a:solidFill>
                <a:latin typeface="Verdana" pitchFamily="34" charset="0"/>
              </a:rPr>
              <a:t>Дано:</a:t>
            </a:r>
            <a:r>
              <a:rPr lang="ru-RU" sz="1600" b="1" i="1" dirty="0">
                <a:latin typeface="Verdana" pitchFamily="34" charset="0"/>
              </a:rPr>
              <a:t> </a:t>
            </a:r>
            <a:r>
              <a:rPr lang="el-GR" sz="1600" b="1" i="1" dirty="0" smtClean="0">
                <a:latin typeface="Times New Roman"/>
                <a:cs typeface="Times New Roman"/>
              </a:rPr>
              <a:t>α</a:t>
            </a:r>
            <a:r>
              <a:rPr lang="ru-RU" sz="1600" b="1" i="1" dirty="0" smtClean="0">
                <a:latin typeface="Times New Roman"/>
                <a:cs typeface="Times New Roman"/>
              </a:rPr>
              <a:t> </a:t>
            </a:r>
            <a:r>
              <a:rPr lang="en-US" sz="1600" b="1" i="1" dirty="0" smtClean="0">
                <a:latin typeface="Verdana" pitchFamily="34" charset="0"/>
              </a:rPr>
              <a:t>,</a:t>
            </a:r>
            <a:r>
              <a:rPr lang="ru-RU" sz="1600" b="1" i="1" dirty="0" smtClean="0">
                <a:latin typeface="Verdana" pitchFamily="34" charset="0"/>
              </a:rPr>
              <a:t> </a:t>
            </a:r>
            <a:r>
              <a:rPr lang="ru-RU" sz="1600" dirty="0" smtClean="0">
                <a:latin typeface="Verdana" pitchFamily="34" charset="0"/>
              </a:rPr>
              <a:t>АС </a:t>
            </a:r>
            <a:r>
              <a:rPr lang="ru-RU" sz="1600" dirty="0">
                <a:latin typeface="Verdana" pitchFamily="34" charset="0"/>
              </a:rPr>
              <a:t>– наклонная</a:t>
            </a:r>
            <a:r>
              <a:rPr lang="ru-RU" sz="1600" dirty="0" smtClean="0">
                <a:latin typeface="Verdana" pitchFamily="34" charset="0"/>
              </a:rPr>
              <a:t>,</a:t>
            </a:r>
          </a:p>
          <a:p>
            <a:pPr marL="342900" indent="-342900">
              <a:lnSpc>
                <a:spcPct val="150000"/>
              </a:lnSpc>
            </a:pPr>
            <a:r>
              <a:rPr lang="ru-RU" sz="1600" dirty="0" smtClean="0">
                <a:latin typeface="Verdana" pitchFamily="34" charset="0"/>
              </a:rPr>
              <a:t> </a:t>
            </a:r>
            <a:r>
              <a:rPr lang="ru-RU" sz="1600" dirty="0">
                <a:latin typeface="Verdana" pitchFamily="34" charset="0"/>
              </a:rPr>
              <a:t>ВС – </a:t>
            </a:r>
            <a:r>
              <a:rPr lang="ru-RU" sz="1600" dirty="0" smtClean="0">
                <a:latin typeface="Verdana" pitchFamily="34" charset="0"/>
              </a:rPr>
              <a:t>проекция, ВС </a:t>
            </a:r>
            <a:r>
              <a:rPr lang="ru-RU" sz="1600" dirty="0" smtClean="0">
                <a:latin typeface="Times New Roman"/>
                <a:cs typeface="Times New Roman"/>
              </a:rPr>
              <a:t>┴ с </a:t>
            </a:r>
            <a:r>
              <a:rPr lang="ru-RU" sz="1600" dirty="0" smtClean="0">
                <a:latin typeface="Verdana" pitchFamily="34" charset="0"/>
              </a:rPr>
              <a:t>, АВ </a:t>
            </a:r>
            <a:r>
              <a:rPr lang="ru-RU" sz="1600" dirty="0" smtClean="0">
                <a:latin typeface="Times New Roman"/>
                <a:cs typeface="Times New Roman"/>
              </a:rPr>
              <a:t>┴ </a:t>
            </a:r>
            <a:r>
              <a:rPr lang="el-GR" sz="1600" dirty="0" smtClean="0">
                <a:latin typeface="Times New Roman"/>
                <a:cs typeface="Times New Roman"/>
              </a:rPr>
              <a:t>α</a:t>
            </a:r>
            <a:r>
              <a:rPr lang="ru-RU" sz="1600" dirty="0" smtClean="0">
                <a:latin typeface="Verdana" pitchFamily="34" charset="0"/>
              </a:rPr>
              <a:t>.</a:t>
            </a:r>
            <a:endParaRPr lang="ru-RU" sz="1600" dirty="0">
              <a:latin typeface="Verdana" pitchFamily="34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ru-RU" sz="1600" b="1" i="1" dirty="0">
                <a:solidFill>
                  <a:srgbClr val="C00000"/>
                </a:solidFill>
                <a:latin typeface="Verdana" pitchFamily="34" charset="0"/>
              </a:rPr>
              <a:t>Доказать: </a:t>
            </a:r>
            <a:r>
              <a:rPr lang="ru-RU" sz="1600" dirty="0" smtClean="0">
                <a:latin typeface="Verdana" pitchFamily="34" charset="0"/>
              </a:rPr>
              <a:t>АС </a:t>
            </a:r>
            <a:r>
              <a:rPr lang="ru-RU" sz="1600" dirty="0" smtClean="0">
                <a:latin typeface="Times New Roman"/>
                <a:cs typeface="Times New Roman"/>
              </a:rPr>
              <a:t>┴ с.</a:t>
            </a:r>
            <a:endParaRPr lang="ru-RU" sz="1600" dirty="0">
              <a:latin typeface="Verdana" pitchFamily="34" charset="0"/>
            </a:endParaRPr>
          </a:p>
          <a:p>
            <a:pPr marL="342900" indent="-342900">
              <a:lnSpc>
                <a:spcPct val="150000"/>
              </a:lnSpc>
            </a:pPr>
            <a:r>
              <a:rPr lang="ru-RU" sz="2400" i="1" dirty="0">
                <a:solidFill>
                  <a:srgbClr val="C00000"/>
                </a:solidFill>
              </a:rPr>
              <a:t>Доказательство.</a:t>
            </a:r>
            <a:endParaRPr lang="ru-RU" dirty="0">
              <a:solidFill>
                <a:srgbClr val="C00000"/>
              </a:solidFill>
            </a:endParaRPr>
          </a:p>
          <a:p>
            <a:pPr marL="342900" indent="-342900"/>
            <a:r>
              <a:rPr lang="ru-RU" dirty="0"/>
              <a:t>1.Проведем </a:t>
            </a:r>
            <a:r>
              <a:rPr lang="ru-RU" i="1" dirty="0" smtClean="0"/>
              <a:t>СА1 </a:t>
            </a:r>
            <a:r>
              <a:rPr lang="ru-RU" i="1" dirty="0" smtClean="0">
                <a:latin typeface="Times New Roman"/>
                <a:cs typeface="Times New Roman"/>
              </a:rPr>
              <a:t>┴ с .</a:t>
            </a:r>
            <a:r>
              <a:rPr lang="ru-RU" dirty="0" smtClean="0"/>
              <a:t> </a:t>
            </a:r>
            <a:endParaRPr lang="ru-RU" dirty="0"/>
          </a:p>
          <a:p>
            <a:pPr marL="342900" indent="-342900"/>
            <a:r>
              <a:rPr lang="ru-RU" dirty="0"/>
              <a:t>2.</a:t>
            </a:r>
            <a:r>
              <a:rPr lang="ru-RU" i="1" dirty="0"/>
              <a:t>СА1</a:t>
            </a:r>
            <a:r>
              <a:rPr lang="ru-RU" dirty="0"/>
              <a:t>||</a:t>
            </a:r>
            <a:r>
              <a:rPr lang="ru-RU" i="1" dirty="0"/>
              <a:t>АВ</a:t>
            </a:r>
            <a:r>
              <a:rPr lang="ru-RU" dirty="0"/>
              <a:t> по теореме.(Теорема: </a:t>
            </a:r>
            <a:r>
              <a:rPr lang="ru-RU" i="1" dirty="0"/>
              <a:t>Если две прямые перпендикулярны к плоскости, то они параллельны</a:t>
            </a:r>
            <a:r>
              <a:rPr lang="ru-RU" dirty="0"/>
              <a:t>).</a:t>
            </a:r>
          </a:p>
          <a:p>
            <a:pPr marL="342900" indent="-342900"/>
            <a:r>
              <a:rPr lang="ru-RU" dirty="0"/>
              <a:t> 3.Проведем через </a:t>
            </a:r>
            <a:r>
              <a:rPr lang="ru-RU" i="1" dirty="0"/>
              <a:t>АВ</a:t>
            </a:r>
            <a:r>
              <a:rPr lang="ru-RU" dirty="0"/>
              <a:t> и </a:t>
            </a:r>
            <a:r>
              <a:rPr lang="ru-RU" i="1" dirty="0"/>
              <a:t>СА1</a:t>
            </a:r>
            <a:r>
              <a:rPr lang="ru-RU" dirty="0"/>
              <a:t> плоскость </a:t>
            </a:r>
            <a:r>
              <a:rPr lang="ru-RU" dirty="0" err="1"/>
              <a:t>β</a:t>
            </a:r>
            <a:r>
              <a:rPr lang="ru-RU" dirty="0"/>
              <a:t>.</a:t>
            </a:r>
          </a:p>
          <a:p>
            <a:pPr marL="342900" indent="-342900"/>
            <a:r>
              <a:rPr lang="ru-RU" dirty="0"/>
              <a:t> </a:t>
            </a:r>
            <a:r>
              <a:rPr lang="ru-RU" dirty="0" smtClean="0"/>
              <a:t>4.с </a:t>
            </a:r>
            <a:r>
              <a:rPr lang="ru-RU" dirty="0" smtClean="0">
                <a:latin typeface="Times New Roman"/>
                <a:cs typeface="Times New Roman"/>
              </a:rPr>
              <a:t>┴</a:t>
            </a:r>
            <a:r>
              <a:rPr lang="ru-RU" dirty="0" smtClean="0"/>
              <a:t> СА</a:t>
            </a:r>
            <a:r>
              <a:rPr lang="ru-RU" dirty="0"/>
              <a:t>, с  </a:t>
            </a:r>
            <a:r>
              <a:rPr lang="ru-RU" dirty="0" smtClean="0">
                <a:latin typeface="Times New Roman"/>
                <a:cs typeface="Times New Roman"/>
              </a:rPr>
              <a:t>┴</a:t>
            </a:r>
            <a:r>
              <a:rPr lang="ru-RU" dirty="0" smtClean="0"/>
              <a:t> </a:t>
            </a:r>
            <a:r>
              <a:rPr lang="ru-RU" dirty="0"/>
              <a:t>ВС (по Теореме: «</a:t>
            </a:r>
            <a:r>
              <a:rPr lang="ru-RU" i="1" dirty="0"/>
              <a:t>Если прямая перпендикулярна к двум пересекающимся прямым, лежащим в плоскости, то она перпендикулярна к этой плоскости</a:t>
            </a:r>
            <a:r>
              <a:rPr lang="ru-RU" dirty="0"/>
              <a:t>».),с </a:t>
            </a:r>
            <a:r>
              <a:rPr lang="ru-RU" dirty="0" smtClean="0"/>
              <a:t> </a:t>
            </a:r>
            <a:r>
              <a:rPr lang="ru-RU" dirty="0" smtClean="0">
                <a:latin typeface="Times New Roman"/>
                <a:cs typeface="Times New Roman"/>
              </a:rPr>
              <a:t>┴ </a:t>
            </a:r>
            <a:r>
              <a:rPr lang="el-GR" dirty="0" smtClean="0">
                <a:latin typeface="Times New Roman"/>
                <a:cs typeface="Times New Roman"/>
              </a:rPr>
              <a:t>β</a:t>
            </a:r>
            <a:r>
              <a:rPr lang="ru-RU" dirty="0" smtClean="0"/>
              <a:t>, значит,</a:t>
            </a:r>
          </a:p>
          <a:p>
            <a:pPr marL="342900" indent="-342900"/>
            <a:r>
              <a:rPr lang="ru-RU" dirty="0" smtClean="0"/>
              <a:t>       </a:t>
            </a:r>
            <a:r>
              <a:rPr lang="ru-RU" dirty="0"/>
              <a:t>с </a:t>
            </a:r>
            <a:r>
              <a:rPr lang="ru-RU" dirty="0" smtClean="0">
                <a:latin typeface="Times New Roman"/>
                <a:cs typeface="Times New Roman"/>
              </a:rPr>
              <a:t>┴АС.</a:t>
            </a:r>
            <a:endParaRPr lang="ru-RU" dirty="0"/>
          </a:p>
        </p:txBody>
      </p:sp>
      <p:grpSp>
        <p:nvGrpSpPr>
          <p:cNvPr id="74" name="Группа 73"/>
          <p:cNvGrpSpPr/>
          <p:nvPr/>
        </p:nvGrpSpPr>
        <p:grpSpPr>
          <a:xfrm>
            <a:off x="500034" y="1500174"/>
            <a:ext cx="3286148" cy="3441166"/>
            <a:chOff x="285720" y="1857364"/>
            <a:chExt cx="3286148" cy="2726786"/>
          </a:xfrm>
        </p:grpSpPr>
        <p:cxnSp>
          <p:nvCxnSpPr>
            <p:cNvPr id="42" name="Прямая соединительная линия 41"/>
            <p:cNvCxnSpPr/>
            <p:nvPr/>
          </p:nvCxnSpPr>
          <p:spPr>
            <a:xfrm>
              <a:off x="1000100" y="3357562"/>
              <a:ext cx="257176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107125" y="3536157"/>
              <a:ext cx="1071570" cy="7143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>
              <a:off x="285720" y="4429132"/>
              <a:ext cx="264320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5400000">
              <a:off x="2714612" y="3571876"/>
              <a:ext cx="1071570" cy="6429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Прямая соединительная линия 51"/>
            <p:cNvCxnSpPr/>
            <p:nvPr/>
          </p:nvCxnSpPr>
          <p:spPr>
            <a:xfrm>
              <a:off x="642910" y="3929066"/>
              <a:ext cx="2571768" cy="1588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rot="5400000">
              <a:off x="2250265" y="3607595"/>
              <a:ext cx="928694" cy="571504"/>
            </a:xfrm>
            <a:prstGeom prst="line">
              <a:avLst/>
            </a:prstGeom>
            <a:ln w="190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rot="5400000">
              <a:off x="714348" y="3071810"/>
              <a:ext cx="1714512" cy="1588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rot="16200000" flipV="1">
              <a:off x="1285852" y="2500306"/>
              <a:ext cx="1714512" cy="1143008"/>
            </a:xfrm>
            <a:prstGeom prst="line">
              <a:avLst/>
            </a:prstGeom>
            <a:ln w="19050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rot="5400000" flipH="1" flipV="1">
              <a:off x="1857356" y="3071810"/>
              <a:ext cx="171451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1571604" y="2214554"/>
              <a:ext cx="1143008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TextBox 64"/>
            <p:cNvSpPr txBox="1"/>
            <p:nvPr/>
          </p:nvSpPr>
          <p:spPr>
            <a:xfrm>
              <a:off x="1214414" y="1857364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А</a:t>
              </a:r>
              <a:endParaRPr lang="ru-RU" dirty="0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643174" y="1857364"/>
              <a:ext cx="4122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А1</a:t>
              </a:r>
              <a:endParaRPr lang="ru-RU" dirty="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1214414" y="350043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В</a:t>
              </a:r>
              <a:endParaRPr lang="ru-RU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2643174" y="3714752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С</a:t>
              </a:r>
              <a:endParaRPr lang="ru-RU" dirty="0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2214546" y="4143380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с</a:t>
              </a:r>
              <a:endParaRPr lang="ru-RU" dirty="0"/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500034" y="4214818"/>
              <a:ext cx="31451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>
                  <a:latin typeface="Times New Roman"/>
                  <a:cs typeface="Times New Roman"/>
                </a:rPr>
                <a:t>α</a:t>
              </a:r>
              <a:endParaRPr lang="ru-RU" dirty="0"/>
            </a:p>
          </p:txBody>
        </p:sp>
      </p:grp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/>
              <a:t>Задача № </a:t>
            </a:r>
            <a:r>
              <a:rPr lang="ru-RU" sz="2800" b="1" dirty="0" smtClean="0"/>
              <a:t>1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700" b="1" dirty="0" smtClean="0">
                <a:solidFill>
                  <a:schemeClr val="tx1"/>
                </a:solidFill>
              </a:rPr>
              <a:t>Как определить вид диагонального сечения куба, проведенного через диагонали параллельных граней?</a:t>
            </a:r>
            <a:endParaRPr lang="ru-RU" sz="27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</a:rPr>
              <a:t>Ответ:</a:t>
            </a:r>
            <a:r>
              <a:rPr lang="ru-RU" dirty="0" smtClean="0"/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А1ВС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1 - прямоугольник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62" name="Группа 61"/>
          <p:cNvGrpSpPr/>
          <p:nvPr/>
        </p:nvGrpSpPr>
        <p:grpSpPr>
          <a:xfrm>
            <a:off x="1000100" y="2143116"/>
            <a:ext cx="3500462" cy="3584042"/>
            <a:chOff x="500034" y="2285992"/>
            <a:chExt cx="3500462" cy="3584042"/>
          </a:xfrm>
        </p:grpSpPr>
        <p:sp>
          <p:nvSpPr>
            <p:cNvPr id="4" name="Куб 3"/>
            <p:cNvSpPr/>
            <p:nvPr/>
          </p:nvSpPr>
          <p:spPr>
            <a:xfrm>
              <a:off x="642910" y="2643182"/>
              <a:ext cx="2928958" cy="2857520"/>
            </a:xfrm>
            <a:prstGeom prst="cube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285720" y="3714752"/>
              <a:ext cx="2143140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642910" y="4786322"/>
              <a:ext cx="714380" cy="714380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357290" y="4786322"/>
              <a:ext cx="2214578" cy="158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16200000" flipH="1">
              <a:off x="285720" y="3714752"/>
              <a:ext cx="1428760" cy="714380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H="1">
              <a:off x="2500298" y="3714752"/>
              <a:ext cx="1428760" cy="7143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000100" y="4500570"/>
              <a:ext cx="2143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В</a:t>
              </a:r>
              <a:endParaRPr lang="ru-RU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142976" y="2285992"/>
              <a:ext cx="60897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В1</a:t>
              </a:r>
              <a:endParaRPr lang="ru-RU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00034" y="2928935"/>
              <a:ext cx="64294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А1</a:t>
              </a:r>
              <a:endParaRPr lang="ru-RU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00034" y="5500702"/>
              <a:ext cx="5544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А</a:t>
              </a:r>
              <a:endParaRPr lang="ru-RU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500430" y="2428868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С1</a:t>
              </a:r>
              <a:endParaRPr lang="ru-RU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786050" y="5500702"/>
              <a:ext cx="35719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</a:t>
              </a:r>
              <a:endParaRPr lang="ru-RU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571868" y="464344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500298" y="3000372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D1</a:t>
              </a:r>
              <a:endParaRPr lang="ru-RU" dirty="0"/>
            </a:p>
          </p:txBody>
        </p:sp>
        <p:cxnSp>
          <p:nvCxnSpPr>
            <p:cNvPr id="26" name="Прямая соединительная линия 25"/>
            <p:cNvCxnSpPr/>
            <p:nvPr/>
          </p:nvCxnSpPr>
          <p:spPr>
            <a:xfrm rot="5400000">
              <a:off x="821505" y="3393281"/>
              <a:ext cx="357190" cy="28575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 rot="5400000">
              <a:off x="892943" y="3464719"/>
              <a:ext cx="714380" cy="50006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>
              <a:stCxn id="4" idx="1"/>
            </p:cNvCxnSpPr>
            <p:nvPr/>
          </p:nvCxnSpPr>
          <p:spPr>
            <a:xfrm rot="16200000" flipH="1" flipV="1">
              <a:off x="1017960" y="3482578"/>
              <a:ext cx="857256" cy="6072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rot="5400000">
              <a:off x="1035819" y="3536157"/>
              <a:ext cx="1214446" cy="8572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5400000">
              <a:off x="1178695" y="3536157"/>
              <a:ext cx="1357322" cy="10001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 rot="5400000">
              <a:off x="1357290" y="3571876"/>
              <a:ext cx="1428760" cy="100013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rot="5400000">
              <a:off x="1631253" y="3583665"/>
              <a:ext cx="1416618" cy="96441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rot="5400000">
              <a:off x="1785918" y="3714752"/>
              <a:ext cx="1285884" cy="85725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rot="5400000">
              <a:off x="2000232" y="3786190"/>
              <a:ext cx="1214446" cy="78581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2285984" y="4000504"/>
              <a:ext cx="1000132" cy="57150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2536017" y="4179099"/>
              <a:ext cx="785818" cy="4286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5400000">
              <a:off x="2750331" y="4250537"/>
              <a:ext cx="642942" cy="42862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5400000">
              <a:off x="3036083" y="4464851"/>
              <a:ext cx="357190" cy="2857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5400000">
              <a:off x="3250397" y="4607727"/>
              <a:ext cx="214314" cy="1428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Задача №4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solidFill>
                  <a:schemeClr val="tx1"/>
                </a:solidFill>
              </a:rPr>
              <a:t>На изображении куба построить несколько прямых перпендикулярных диагонали куба.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1285852" y="2643182"/>
            <a:ext cx="3357586" cy="3286148"/>
            <a:chOff x="1214414" y="2643182"/>
            <a:chExt cx="3357586" cy="3286148"/>
          </a:xfrm>
        </p:grpSpPr>
        <p:sp>
          <p:nvSpPr>
            <p:cNvPr id="4" name="Куб 3"/>
            <p:cNvSpPr/>
            <p:nvPr/>
          </p:nvSpPr>
          <p:spPr>
            <a:xfrm>
              <a:off x="1214414" y="2643182"/>
              <a:ext cx="3357586" cy="3286148"/>
            </a:xfrm>
            <a:prstGeom prst="cub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6" name="Прямая соединительная линия 5"/>
            <p:cNvCxnSpPr/>
            <p:nvPr/>
          </p:nvCxnSpPr>
          <p:spPr>
            <a:xfrm rot="5400000">
              <a:off x="857224" y="3857628"/>
              <a:ext cx="2428892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>
              <a:off x="2071670" y="5072074"/>
              <a:ext cx="2500330" cy="1588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>
              <a:off x="1214414" y="5072074"/>
              <a:ext cx="857256" cy="857256"/>
            </a:xfrm>
            <a:prstGeom prst="line">
              <a:avLst/>
            </a:prstGeom>
            <a:ln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H="1">
              <a:off x="1250133" y="3464719"/>
              <a:ext cx="3286148" cy="1643074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5" name="Прямая соединительная линия 14"/>
          <p:cNvCxnSpPr/>
          <p:nvPr/>
        </p:nvCxnSpPr>
        <p:spPr>
          <a:xfrm flipV="1">
            <a:off x="1285852" y="5072074"/>
            <a:ext cx="3357586" cy="857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V="1">
            <a:off x="1285852" y="2643182"/>
            <a:ext cx="3357586" cy="7858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Верно ли, что </a:t>
            </a:r>
            <a:r>
              <a:rPr lang="ru-RU" dirty="0" smtClean="0"/>
              <a:t>две прямые, параллельные одной плоскости, перпендикулярны </a:t>
            </a:r>
            <a:r>
              <a:rPr lang="ru-RU" dirty="0" smtClean="0">
                <a:solidFill>
                  <a:srgbClr val="7030A0"/>
                </a:solidFill>
              </a:rPr>
              <a:t>(две прямые, перпендикулярные к одной плоскости, параллельны).</a:t>
            </a:r>
          </a:p>
          <a:p>
            <a:pPr marL="514350" indent="-514350"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Может ли </a:t>
            </a:r>
            <a:r>
              <a:rPr lang="ru-RU" dirty="0" smtClean="0"/>
              <a:t>прямая, перпендикулярная к плоскости, скрещиваться с прямой, лежащей в этой плоскости </a:t>
            </a:r>
            <a:r>
              <a:rPr lang="ru-RU" dirty="0" smtClean="0">
                <a:solidFill>
                  <a:srgbClr val="7030A0"/>
                </a:solidFill>
              </a:rPr>
              <a:t>(прямая, перпендикулярная к плоскости, быть параллельна прямой, лежащей в этой плоскости)?</a:t>
            </a:r>
          </a:p>
          <a:p>
            <a:pPr marL="514350" indent="-514350"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Верно ли, что прямая перпендикулярна к плоскости, если </a:t>
            </a:r>
            <a:r>
              <a:rPr lang="ru-RU" dirty="0" smtClean="0"/>
              <a:t>она перпендикулярна к двум прямым этой плоскости </a:t>
            </a:r>
            <a:r>
              <a:rPr lang="ru-RU" dirty="0" smtClean="0">
                <a:solidFill>
                  <a:srgbClr val="7030A0"/>
                </a:solidFill>
              </a:rPr>
              <a:t>(она перпендикулярна к двум прямым, параллельным этой плоскости)?</a:t>
            </a:r>
          </a:p>
          <a:p>
            <a:pPr marL="514350" indent="-514350">
              <a:buAutoNum type="arabicPeriod"/>
            </a:pPr>
            <a:r>
              <a:rPr lang="ru-RU" b="1" dirty="0" smtClean="0">
                <a:solidFill>
                  <a:srgbClr val="FF0000"/>
                </a:solidFill>
              </a:rPr>
              <a:t>Могут ли </a:t>
            </a:r>
            <a:r>
              <a:rPr lang="ru-RU" dirty="0" smtClean="0"/>
              <a:t>две скрещивающиеся прямые быть перпендикулярными к одной плоскости </a:t>
            </a:r>
            <a:r>
              <a:rPr lang="ru-RU" dirty="0" smtClean="0">
                <a:solidFill>
                  <a:srgbClr val="7030A0"/>
                </a:solidFill>
              </a:rPr>
              <a:t>(две пересекающиеся прямые быть перпендикулярными к одной плоскости)?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/>
          </a:bodyPr>
          <a:lstStyle/>
          <a:p>
            <a:pPr marL="514350" indent="-514350">
              <a:buAutoNum type="arabicPeriod" startAt="5"/>
            </a:pPr>
            <a:r>
              <a:rPr lang="ru-RU" b="1" dirty="0" smtClean="0">
                <a:solidFill>
                  <a:srgbClr val="C00000"/>
                </a:solidFill>
              </a:rPr>
              <a:t>Верно ли, что </a:t>
            </a:r>
            <a:r>
              <a:rPr lang="ru-RU" dirty="0" smtClean="0"/>
              <a:t>любая из трех взаимно перпендикулярных прямых перпендикулярна к плоскости двух других прямых </a:t>
            </a:r>
            <a:r>
              <a:rPr lang="ru-RU" dirty="0" smtClean="0">
                <a:solidFill>
                  <a:srgbClr val="7030A0"/>
                </a:solidFill>
              </a:rPr>
              <a:t>(две прямые в пространстве, перпендикулярные к третьей прямой, параллельны)?</a:t>
            </a:r>
          </a:p>
          <a:p>
            <a:pPr marL="514350" indent="-514350">
              <a:buAutoNum type="arabicPeriod" startAt="5"/>
            </a:pPr>
            <a:r>
              <a:rPr lang="ru-RU" b="1" dirty="0" smtClean="0">
                <a:solidFill>
                  <a:srgbClr val="C00000"/>
                </a:solidFill>
              </a:rPr>
              <a:t>Могут ли пересекаться </a:t>
            </a:r>
            <a:r>
              <a:rPr lang="ru-RU" dirty="0" smtClean="0"/>
              <a:t>две плоскости, перпендикулярные к одной прямой </a:t>
            </a:r>
            <a:r>
              <a:rPr lang="ru-RU" dirty="0" smtClean="0">
                <a:solidFill>
                  <a:srgbClr val="7030A0"/>
                </a:solidFill>
              </a:rPr>
              <a:t>( прямая  а  и плоскость, перпендикулярные к одной прямой с)?</a:t>
            </a:r>
          </a:p>
          <a:p>
            <a:pPr marL="514350" indent="-514350">
              <a:buAutoNum type="arabicPeriod" startAt="5"/>
            </a:pPr>
            <a:r>
              <a:rPr lang="ru-RU" b="1" dirty="0" smtClean="0">
                <a:solidFill>
                  <a:srgbClr val="C00000"/>
                </a:solidFill>
              </a:rPr>
              <a:t>Верно ли,</a:t>
            </a:r>
            <a:r>
              <a:rPr lang="ru-RU" dirty="0" smtClean="0"/>
              <a:t> что длина перпендикуляра меньше длины наклонной, проведенной из той же точки </a:t>
            </a:r>
            <a:r>
              <a:rPr lang="ru-RU" dirty="0" smtClean="0">
                <a:solidFill>
                  <a:srgbClr val="7030A0"/>
                </a:solidFill>
              </a:rPr>
              <a:t>(длина перпендикуляра меньше длины проекции наклонной, проведенной из той же точки)?</a:t>
            </a: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859</TotalTime>
  <Words>667</Words>
  <Application>Microsoft Office PowerPoint</Application>
  <PresentationFormat>Экран (4:3)</PresentationFormat>
  <Paragraphs>121</Paragraphs>
  <Slides>13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3" baseType="lpstr">
      <vt:lpstr>Arial Unicode MS</vt:lpstr>
      <vt:lpstr>Arial</vt:lpstr>
      <vt:lpstr>Bookman Old Style</vt:lpstr>
      <vt:lpstr>Calibri</vt:lpstr>
      <vt:lpstr>Constantia</vt:lpstr>
      <vt:lpstr>Times New Roman</vt:lpstr>
      <vt:lpstr>Verdana</vt:lpstr>
      <vt:lpstr>Wingdings 2</vt:lpstr>
      <vt:lpstr>Поток</vt:lpstr>
      <vt:lpstr>Формула</vt:lpstr>
      <vt:lpstr>     «Теорема о трех перпендикулярах, ее применение при решении задач»   </vt:lpstr>
      <vt:lpstr>Акцентируем теорию по теме. </vt:lpstr>
      <vt:lpstr>Презентация PowerPoint</vt:lpstr>
      <vt:lpstr>Теорема о трёх перпендикулярах.</vt:lpstr>
      <vt:lpstr>Презентация PowerPoint</vt:lpstr>
      <vt:lpstr>Задача № 1 Как определить вид диагонального сечения куба, проведенного через диагонали параллельных граней?</vt:lpstr>
      <vt:lpstr>Задача №4  На изображении куба построить несколько прямых перпендикулярных диагонали куба.</vt:lpstr>
      <vt:lpstr>Презентация PowerPoint</vt:lpstr>
      <vt:lpstr>Презентация PowerPoint</vt:lpstr>
      <vt:lpstr>Критерии оценок 7 правильных ответов – «5» 6 правильных ответов – «4» 5 правильных ответов – «3»</vt:lpstr>
      <vt:lpstr>Презентация PowerPoint</vt:lpstr>
      <vt:lpstr>Подведение итогов.</vt:lpstr>
      <vt:lpstr>Презентация PowerPoint</vt:lpstr>
    </vt:vector>
  </TitlesOfParts>
  <Company>MultiDVD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по теме:  «применение теоремы о трёх перпендикулярах»</dc:title>
  <dc:creator>PIT</dc:creator>
  <cp:lastModifiedBy>user</cp:lastModifiedBy>
  <cp:revision>97</cp:revision>
  <dcterms:created xsi:type="dcterms:W3CDTF">2009-04-01T15:56:36Z</dcterms:created>
  <dcterms:modified xsi:type="dcterms:W3CDTF">2022-04-27T04:40:44Z</dcterms:modified>
</cp:coreProperties>
</file>