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6" r:id="rId2"/>
    <p:sldId id="262" r:id="rId3"/>
    <p:sldId id="259" r:id="rId4"/>
    <p:sldId id="260" r:id="rId5"/>
    <p:sldId id="273" r:id="rId6"/>
    <p:sldId id="275" r:id="rId7"/>
    <p:sldId id="276" r:id="rId8"/>
    <p:sldId id="261" r:id="rId9"/>
    <p:sldId id="271" r:id="rId10"/>
    <p:sldId id="270" r:id="rId11"/>
    <p:sldId id="265" r:id="rId12"/>
    <p:sldId id="264" r:id="rId13"/>
    <p:sldId id="268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13071-B4D8-4375-999E-60E5FC6D3AEF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CC9E9-5096-49E0-BCA2-0E1B8FD90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CC9E9-5096-49E0-BCA2-0E1B8FD90FF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CC9E9-5096-49E0-BCA2-0E1B8FD90FF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ralkor.mybb.ru/viewtopic.php?id=116" TargetMode="External"/><Relationship Id="rId2" Type="http://schemas.openxmlformats.org/officeDocument/2006/relationships/hyperlink" Target="http://www.archive.perm.ru/projects/articles-and-publications/1116165-the-patriotic-war-of-1812-and-the-perm-kr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zetazwezda.livejournal.com/504699.html" TargetMode="External"/><Relationship Id="rId5" Type="http://schemas.openxmlformats.org/officeDocument/2006/relationships/hyperlink" Target="https://zen.yandex.ru/media/ontheurals/1812-ural-protiv-velikoi-armii-5f549d5df7495128e4ce7d7e" TargetMode="External"/><Relationship Id="rId4" Type="http://schemas.openxmlformats.org/officeDocument/2006/relationships/hyperlink" Target="https://e.gorkilib.ru/node/43702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645024"/>
            <a:ext cx="3528392" cy="259228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ГБПОУ </a:t>
            </a:r>
            <a:r>
              <a:rPr lang="ru-RU" dirty="0" smtClean="0"/>
              <a:t>«</a:t>
            </a:r>
            <a:r>
              <a:rPr lang="ru-RU" dirty="0" err="1" smtClean="0"/>
              <a:t>Краснокамский</a:t>
            </a:r>
            <a:r>
              <a:rPr lang="ru-RU" dirty="0" smtClean="0"/>
              <a:t> политехнический техникум</a:t>
            </a:r>
          </a:p>
          <a:p>
            <a:r>
              <a:rPr lang="ru-RU" dirty="0" smtClean="0"/>
              <a:t>Проскурякова </a:t>
            </a:r>
            <a:r>
              <a:rPr lang="ru-RU" dirty="0" smtClean="0"/>
              <a:t>Елена Николаевна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67464" cy="26642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«Пермская губерния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в Отечественной войне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1812 года»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6" name="Picture 2" descr="d: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645024"/>
            <a:ext cx="4342827" cy="2623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3123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прапорщик, орденоносец ордена св. Анны 2-го и 4-го класса, участвовал  в Бородинском сражении, а также в битве под Смоленском и в боях за Витебск. Принимал он участие </a:t>
            </a:r>
            <a:br>
              <a:rPr lang="ru-RU" dirty="0" smtClean="0"/>
            </a:br>
            <a:r>
              <a:rPr lang="ru-RU" dirty="0" smtClean="0"/>
              <a:t>и в заграничном походе российской армии, в Лейпцигском сражении, а также во взятии Парижа. При взятии Парижа </a:t>
            </a:r>
            <a:br>
              <a:rPr lang="ru-RU" dirty="0" smtClean="0"/>
            </a:br>
            <a:r>
              <a:rPr lang="ru-RU" dirty="0" smtClean="0"/>
              <a:t>он получил первое серьезное ранение – пуля попала в правую ладонь </a:t>
            </a:r>
            <a:br>
              <a:rPr lang="ru-RU" dirty="0" smtClean="0"/>
            </a:br>
            <a:r>
              <a:rPr lang="ru-RU" dirty="0" smtClean="0"/>
              <a:t>и прошла навылет. Военную службу А.А. Глушков закончил </a:t>
            </a:r>
            <a:br>
              <a:rPr lang="ru-RU" dirty="0" smtClean="0"/>
            </a:br>
            <a:r>
              <a:rPr lang="ru-RU" dirty="0" smtClean="0"/>
              <a:t>в 1821 году в чине капитана и при этом  не раз был отмечен похвалой за образцовую службу.</a:t>
            </a:r>
          </a:p>
          <a:p>
            <a:r>
              <a:rPr lang="ru-RU" dirty="0" smtClean="0"/>
              <a:t>Был похоронен на Архиерейском кладбище  в Перми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Герои. Глушков Александр </a:t>
            </a:r>
            <a:r>
              <a:rPr lang="ru-RU" sz="2800" b="1" dirty="0" err="1" smtClean="0">
                <a:solidFill>
                  <a:srgbClr val="7030A0"/>
                </a:solidFill>
              </a:rPr>
              <a:t>Артамонович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4572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908720"/>
            <a:ext cx="5410944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Начал войну в чине штабс-капитана </a:t>
            </a:r>
            <a:br>
              <a:rPr lang="ru-RU" dirty="0" smtClean="0"/>
            </a:br>
            <a:r>
              <a:rPr lang="ru-RU" dirty="0" smtClean="0"/>
              <a:t>и в составе Белозерского полка под руководством генерала Раевского и генерала Дохтурова принимал участие в боях при защите Смоленска. </a:t>
            </a:r>
            <a:br>
              <a:rPr lang="ru-RU" dirty="0" smtClean="0"/>
            </a:br>
            <a:r>
              <a:rPr lang="ru-RU" dirty="0" smtClean="0"/>
              <a:t>В Бородинском сражении лишь «счастливая случайность спасла Николая Ивановича от поранения». Н.И. Трухин участвовал и в заграничном походе, принимая участие во всех сражениях российской армии, при этом несколько раз был контужен, но неизменно возвращался в строй. В 1839 году Николай Иванович «был уволен от службы </a:t>
            </a:r>
            <a:br>
              <a:rPr lang="ru-RU" dirty="0" smtClean="0"/>
            </a:br>
            <a:r>
              <a:rPr lang="ru-RU" dirty="0" smtClean="0"/>
              <a:t>за ранами полковником с мундиром</a:t>
            </a:r>
            <a:br>
              <a:rPr lang="ru-RU" dirty="0" smtClean="0"/>
            </a:br>
            <a:r>
              <a:rPr lang="ru-RU" dirty="0" smtClean="0"/>
              <a:t>и пенсионом полного содержания».</a:t>
            </a:r>
          </a:p>
          <a:p>
            <a:r>
              <a:rPr lang="ru-RU" dirty="0" smtClean="0"/>
              <a:t>Был похоронен на Архиерейском кладбище  в Перми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Герои. Трухин Николай Иванович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Desktop\трухин-николай-иванови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2752551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836712"/>
            <a:ext cx="5338936" cy="57606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Активное участие в Отечественной войне 1812 г. принимал знаменитый «граф Очер». Владелец нашего села Ильинского в Пермской губернии. Войну он встретил командиром 1-й гренадерской дивизией, входившей в состав 3-го пехотного корпуса генерал-лейтенанта Тучкова Н.А. Дивизия Строганова принимала участие </a:t>
            </a:r>
            <a:br>
              <a:rPr lang="ru-RU" dirty="0" smtClean="0"/>
            </a:br>
            <a:r>
              <a:rPr lang="ru-RU" dirty="0" smtClean="0"/>
              <a:t>в сражениях под Витебском, Смоленском, </a:t>
            </a:r>
            <a:br>
              <a:rPr lang="ru-RU" dirty="0" smtClean="0"/>
            </a:br>
            <a:r>
              <a:rPr lang="ru-RU" dirty="0" err="1" smtClean="0"/>
              <a:t>Валутиной</a:t>
            </a:r>
            <a:r>
              <a:rPr lang="ru-RU" dirty="0" smtClean="0"/>
              <a:t> Горой. Особенно он отличился во время Бородинского сражения, за что получил чин генерал-лейтенанта. он со своей дивизией героически сражался на </a:t>
            </a:r>
            <a:r>
              <a:rPr lang="ru-RU" dirty="0" err="1" smtClean="0"/>
              <a:t>Утицком</a:t>
            </a:r>
            <a:r>
              <a:rPr lang="ru-RU" dirty="0" smtClean="0"/>
              <a:t> кургане. Несмотря на сильный артиллерийский огонь </a:t>
            </a:r>
            <a:br>
              <a:rPr lang="ru-RU" dirty="0" smtClean="0"/>
            </a:br>
            <a:r>
              <a:rPr lang="ru-RU" dirty="0" smtClean="0"/>
              <a:t>и атаки неприятеля, полки Строганова стояли насмерть, прикрывая старую Смоленскую дорогу.   На Бородинском поле установлен памятник 1-й гренадерской дивизией, которой командовал генерал-майор Строганов П.А. В ходе Бородинского сражения Павел Александрович заменил смертельно раненого генерала Тучкова Н.А. на посту командира 3-го пехотного корпуса. </a:t>
            </a:r>
          </a:p>
          <a:p>
            <a:r>
              <a:rPr lang="ru-RU" dirty="0" smtClean="0"/>
              <a:t>Участвовал П. А. Строганов и в преследовании отступающей французской армии.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Герои. Строганов Павел Александрович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Desktop\200px-Portrait_of_Count_Pavel_Stroganoff_(1772-18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2232248" cy="2857277"/>
          </a:xfrm>
          <a:prstGeom prst="rect">
            <a:avLst/>
          </a:prstGeom>
          <a:noFill/>
        </p:spPr>
      </p:pic>
      <p:pic>
        <p:nvPicPr>
          <p:cNvPr id="2051" name="Picture 3" descr="d:\Desktop\pam21_0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130825" cy="2091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43808" y="188640"/>
            <a:ext cx="4329114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Память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39952" y="908720"/>
            <a:ext cx="4640192" cy="23042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/>
              <a:t>В честь победы над Наполеоном в гор. Усолье 8 сентября (по старому стилю) 1813 года была заложена Никольская церковь, освящена 29 июля (или июня) 1820 года. Строилась на средства Григория Александровича Строганова. Предполагаемый автор проекта — А.Н. Воронихин.</a:t>
            </a:r>
          </a:p>
          <a:p>
            <a:pPr algn="just"/>
            <a:endParaRPr lang="ru-RU" sz="1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3212976"/>
            <a:ext cx="6120680" cy="331236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Присланы ли были прославленные </a:t>
            </a:r>
            <a:r>
              <a:rPr lang="ru-RU" dirty="0" err="1" smtClean="0"/>
              <a:t>гренадерки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Ильинский графом П.А.Строгановым в 1816 году, или они попали на берега р. </a:t>
            </a:r>
            <a:r>
              <a:rPr lang="ru-RU" dirty="0" err="1" smtClean="0"/>
              <a:t>Обвы</a:t>
            </a:r>
            <a:r>
              <a:rPr lang="ru-RU" dirty="0" smtClean="0"/>
              <a:t> значительно позднее, </a:t>
            </a:r>
            <a:r>
              <a:rPr lang="ru-RU" dirty="0" err="1" smtClean="0"/>
              <a:t>ильинские</a:t>
            </a:r>
            <a:r>
              <a:rPr lang="ru-RU" dirty="0" smtClean="0"/>
              <a:t> экспонаты без сомнения являются бесценными реликвиями, ещё раз приобщившими наш край к истории покрывшего себя в боях неувядаемой славой лейб-гвардии Павловского гренадерского полка. А посему славные головные уборы достойны "</a:t>
            </a:r>
            <a:r>
              <a:rPr lang="ru-RU" dirty="0" err="1" smtClean="0"/>
              <a:t>всегдашного</a:t>
            </a:r>
            <a:r>
              <a:rPr lang="ru-RU" dirty="0" smtClean="0"/>
              <a:t> хранение" в с. Ильинском. Каменная пятиглавая </a:t>
            </a:r>
            <a:r>
              <a:rPr lang="ru-RU" dirty="0" err="1" smtClean="0"/>
              <a:t>Пророко-Ильинская</a:t>
            </a:r>
            <a:r>
              <a:rPr lang="ru-RU" dirty="0" smtClean="0"/>
              <a:t> церковь в с. Ильинском в 1816 году стала фактически первым в нашей стране мемориальным музеем, посвященным Отечественной войне 1812 года.</a:t>
            </a:r>
            <a:endParaRPr lang="ru-RU" dirty="0"/>
          </a:p>
        </p:txBody>
      </p:sp>
      <p:pic>
        <p:nvPicPr>
          <p:cNvPr id="4098" name="Picture 2" descr="d:\Desktop\b5c7ad5a9040ca70f24dcb2bc77e2af8-800x.jpg"/>
          <p:cNvPicPr>
            <a:picLocks noChangeAspect="1" noChangeArrowheads="1"/>
          </p:cNvPicPr>
          <p:nvPr/>
        </p:nvPicPr>
        <p:blipFill>
          <a:blip r:embed="rId2" cstate="print"/>
          <a:srcRect l="13146" t="29840" r="46220" b="24800"/>
          <a:stretch>
            <a:fillRect/>
          </a:stretch>
        </p:blipFill>
        <p:spPr bwMode="auto">
          <a:xfrm>
            <a:off x="611560" y="548680"/>
            <a:ext cx="3240360" cy="2592288"/>
          </a:xfrm>
          <a:prstGeom prst="rect">
            <a:avLst/>
          </a:prstGeom>
          <a:noFill/>
        </p:spPr>
      </p:pic>
      <p:pic>
        <p:nvPicPr>
          <p:cNvPr id="4099" name="Picture 3" descr="d:\Desktop\img9.jpg"/>
          <p:cNvPicPr>
            <a:picLocks noChangeAspect="1" noChangeArrowheads="1"/>
          </p:cNvPicPr>
          <p:nvPr/>
        </p:nvPicPr>
        <p:blipFill>
          <a:blip r:embed="rId3" cstate="print"/>
          <a:srcRect l="72050" t="4851" r="6688" b="57350"/>
          <a:stretch>
            <a:fillRect/>
          </a:stretch>
        </p:blipFill>
        <p:spPr bwMode="auto">
          <a:xfrm>
            <a:off x="6876256" y="3212976"/>
            <a:ext cx="1944216" cy="2592288"/>
          </a:xfrm>
          <a:prstGeom prst="rect">
            <a:avLst/>
          </a:prstGeom>
          <a:noFill/>
        </p:spPr>
      </p:pic>
      <p:pic>
        <p:nvPicPr>
          <p:cNvPr id="9" name="Picture 2" descr="https://encrypted-tbn2.gstatic.com/images?q=tbn:ANd9GcRd2ZD5kb2bXRx8c19hN5zDbC5DG1aqOy56JxKZgEfae2DqGv2T"/>
          <p:cNvPicPr>
            <a:picLocks noChangeAspect="1" noChangeArrowheads="1"/>
          </p:cNvPicPr>
          <p:nvPr/>
        </p:nvPicPr>
        <p:blipFill>
          <a:blip r:embed="rId4" cstate="print"/>
          <a:srcRect l="34375"/>
          <a:stretch>
            <a:fillRect/>
          </a:stretch>
        </p:blipFill>
        <p:spPr bwMode="auto">
          <a:xfrm>
            <a:off x="3419872" y="1988840"/>
            <a:ext cx="912301" cy="1340946"/>
          </a:xfrm>
          <a:prstGeom prst="rect">
            <a:avLst/>
          </a:prstGeom>
          <a:noFill/>
        </p:spPr>
      </p:pic>
      <p:pic>
        <p:nvPicPr>
          <p:cNvPr id="4100" name="Picture 4" descr="d:\Desktop\гренадерские-шапки-музея-667x500.jpg"/>
          <p:cNvPicPr>
            <a:picLocks noChangeAspect="1" noChangeArrowheads="1"/>
          </p:cNvPicPr>
          <p:nvPr/>
        </p:nvPicPr>
        <p:blipFill>
          <a:blip r:embed="rId5" cstate="print"/>
          <a:srcRect l="42349" t="4641" r="33849" b="3507"/>
          <a:stretch>
            <a:fillRect/>
          </a:stretch>
        </p:blipFill>
        <p:spPr bwMode="auto">
          <a:xfrm>
            <a:off x="6300192" y="3356992"/>
            <a:ext cx="1080120" cy="3124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Отечественная война 1812 г. Пермский край. </a:t>
            </a:r>
            <a:r>
              <a:rPr lang="ru-RU" u="sng" dirty="0" smtClean="0">
                <a:solidFill>
                  <a:schemeClr val="bg1"/>
                </a:solidFill>
                <a:hlinkClick r:id="rId2"/>
              </a:rPr>
              <a:t>http://www.archive.perm.ru/projects/articles-and-publications/1116165-the-patriotic-war-of-1812-and-the-perm-krai/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Участие пермяков в Отечественной войне 1812 года. </a:t>
            </a:r>
            <a:r>
              <a:rPr lang="ru-RU" u="sng" dirty="0" smtClean="0">
                <a:solidFill>
                  <a:schemeClr val="bg1"/>
                </a:solidFill>
                <a:hlinkClick r:id="rId3"/>
              </a:rPr>
              <a:t>https://uralkor.mybb.ru/viewtopic.php?id=116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Гладышев В.Ф. Гроза двенадцатого года. Пермь.2012.</a:t>
            </a:r>
            <a:endParaRPr lang="ru-RU" u="sng" dirty="0" smtClean="0"/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https://e.gorkilib.ru/node/437022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/>
              <a:t>1812: Урал против Великой армии. </a:t>
            </a:r>
            <a:r>
              <a:rPr lang="ru-RU" dirty="0" smtClean="0">
                <a:hlinkClick r:id="rId5"/>
              </a:rPr>
              <a:t>https://zen.yandex.ru/media/ontheurals/1812-ural-protiv-velikoi-armii-5f549d5df7495128e4ce7d7e</a:t>
            </a:r>
            <a:endParaRPr lang="ru-RU" dirty="0" smtClean="0"/>
          </a:p>
          <a:p>
            <a:r>
              <a:rPr lang="ru-RU" dirty="0" smtClean="0"/>
              <a:t>Шумов К. А про Бородино забыли? </a:t>
            </a:r>
            <a:r>
              <a:rPr lang="ru-RU" dirty="0" smtClean="0">
                <a:hlinkClick r:id="rId6"/>
              </a:rPr>
              <a:t>https://gazetazwezda.livejournal.com/504699.html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b="1" dirty="0" smtClean="0"/>
          </a:p>
          <a:p>
            <a:endParaRPr lang="ru-RU" u="sng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Использованные источники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pic>
        <p:nvPicPr>
          <p:cNvPr id="2050" name="Picture 2" descr="d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4075204" cy="2323247"/>
          </a:xfrm>
          <a:prstGeom prst="rect">
            <a:avLst/>
          </a:prstGeom>
          <a:noFill/>
        </p:spPr>
      </p:pic>
      <p:pic>
        <p:nvPicPr>
          <p:cNvPr id="2051" name="Picture 3" descr="d: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33056"/>
            <a:ext cx="3888432" cy="233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5335049" cy="59046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2420888"/>
            <a:ext cx="3312368" cy="40324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</a:t>
            </a:r>
            <a:endParaRPr lang="ru-RU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7030A0"/>
                </a:solidFill>
              </a:rPr>
              <a:t>Пермская губерния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(современный Пермский край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 Свердловская область) внесла большой  вклад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победу страны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Отечественной войне 1812 года.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14290"/>
            <a:ext cx="3312368" cy="2134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4400" b="1" i="1" dirty="0" smtClean="0"/>
              <a:t> </a:t>
            </a:r>
            <a:br>
              <a:rPr lang="ru-RU" sz="4400" b="1" i="1" dirty="0" smtClean="0"/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200" b="1" i="1" dirty="0" smtClean="0"/>
              <a:t> </a:t>
            </a:r>
            <a:r>
              <a:rPr lang="ru-RU" sz="2700" b="1" i="1" dirty="0" smtClean="0">
                <a:solidFill>
                  <a:schemeClr val="bg1"/>
                </a:solidFill>
              </a:rPr>
              <a:t>Цель:</a:t>
            </a:r>
            <a:r>
              <a:rPr lang="ru-RU" sz="2700" b="1" i="1" dirty="0" smtClean="0"/>
              <a:t> </a:t>
            </a:r>
            <a:r>
              <a:rPr lang="ru-RU" sz="2700" b="1" dirty="0" smtClean="0">
                <a:solidFill>
                  <a:srgbClr val="7030A0"/>
                </a:solidFill>
              </a:rPr>
              <a:t>Рассмотреть вклад Пермской губернии  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в  Отечественной войны 1812 года</a:t>
            </a:r>
            <a:endParaRPr lang="ru-RU" sz="27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196752"/>
            <a:ext cx="4978896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первую очередь,  значительный вклад в победу внесла промышленность Пермской губернии.</a:t>
            </a:r>
          </a:p>
          <a:p>
            <a:pPr fontAlgn="base"/>
            <a:r>
              <a:rPr lang="ru-RU" dirty="0" err="1" smtClean="0"/>
              <a:t>Мотовилиха</a:t>
            </a:r>
            <a:r>
              <a:rPr lang="ru-RU" dirty="0" smtClean="0"/>
              <a:t> изготовляла не только пушки, она плавила особую штыковую медь, славившуюся за пределами России. </a:t>
            </a:r>
          </a:p>
          <a:p>
            <a:pPr fontAlgn="base"/>
            <a:r>
              <a:rPr lang="ru-RU" dirty="0" smtClean="0"/>
              <a:t>Гранаты, ядра, картечь изготавливали на </a:t>
            </a:r>
            <a:r>
              <a:rPr lang="ru-RU" dirty="0" err="1" smtClean="0"/>
              <a:t>Пожевском</a:t>
            </a:r>
            <a:r>
              <a:rPr lang="ru-RU" dirty="0" smtClean="0"/>
              <a:t>, </a:t>
            </a:r>
            <a:r>
              <a:rPr lang="ru-RU" dirty="0" err="1" smtClean="0"/>
              <a:t>Кыновском</a:t>
            </a:r>
            <a:r>
              <a:rPr lang="ru-RU" dirty="0" smtClean="0"/>
              <a:t>, </a:t>
            </a:r>
            <a:r>
              <a:rPr lang="ru-RU" dirty="0" err="1" smtClean="0"/>
              <a:t>Лысьвенском</a:t>
            </a:r>
            <a:r>
              <a:rPr lang="ru-RU" dirty="0" smtClean="0"/>
              <a:t>, </a:t>
            </a:r>
            <a:r>
              <a:rPr lang="ru-RU" dirty="0" err="1" smtClean="0"/>
              <a:t>Чёрмозском</a:t>
            </a:r>
            <a:r>
              <a:rPr lang="ru-RU" dirty="0" smtClean="0"/>
              <a:t>, </a:t>
            </a:r>
            <a:r>
              <a:rPr lang="ru-RU" dirty="0" err="1" smtClean="0"/>
              <a:t>Добрянском</a:t>
            </a:r>
            <a:r>
              <a:rPr lang="ru-RU" dirty="0" smtClean="0"/>
              <a:t>, </a:t>
            </a:r>
            <a:r>
              <a:rPr lang="ru-RU" dirty="0" err="1" smtClean="0"/>
              <a:t>Кизеловском</a:t>
            </a:r>
            <a:r>
              <a:rPr lang="ru-RU" dirty="0" smtClean="0"/>
              <a:t> и других заводах. Только </a:t>
            </a:r>
            <a:r>
              <a:rPr lang="ru-RU" dirty="0" err="1" smtClean="0"/>
              <a:t>Пожевский</a:t>
            </a:r>
            <a:r>
              <a:rPr lang="ru-RU" dirty="0" smtClean="0"/>
              <a:t> завод в 1812 году ежемесячно изготовлял от 8 до 15 тысяч пудов ядер и бомб.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Промышленность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d: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440455" cy="2232247"/>
          </a:xfrm>
          <a:prstGeom prst="rect">
            <a:avLst/>
          </a:prstGeom>
          <a:noFill/>
        </p:spPr>
      </p:pic>
      <p:pic>
        <p:nvPicPr>
          <p:cNvPr id="3076" name="Picture 4" descr="d: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31" y="4005064"/>
            <a:ext cx="3372411" cy="2312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 долю Пермской губернии приходилось 104 завода – 21 казенный и 83 частных.</a:t>
            </a:r>
          </a:p>
          <a:p>
            <a:r>
              <a:rPr lang="ru-RU" dirty="0" smtClean="0"/>
              <a:t>Все частные заводы Урала участвовали в выполнении нарядов. Давали русской армии и флоту все виды артиллерийских снарядов, бомбы, ядра, гранаты, книппели, картечь. Руководило работой Пермское горное правление </a:t>
            </a:r>
            <a:br>
              <a:rPr lang="ru-RU" dirty="0" smtClean="0"/>
            </a:br>
            <a:r>
              <a:rPr lang="ru-RU" dirty="0" smtClean="0"/>
              <a:t>и Департамент соляных дел.</a:t>
            </a:r>
          </a:p>
          <a:p>
            <a:r>
              <a:rPr lang="ru-RU" dirty="0" smtClean="0"/>
              <a:t>Рабочие пермских заводов проявляли недюжинную смекалку и в течение 1812-го года сделали массу полезных открытий. Например, мастеровой </a:t>
            </a:r>
            <a:r>
              <a:rPr lang="ru-RU" dirty="0" err="1" smtClean="0"/>
              <a:t>Зотин</a:t>
            </a:r>
            <a:r>
              <a:rPr lang="ru-RU" dirty="0" smtClean="0"/>
              <a:t> изобрел оригинальную железную пушку, которая легко разбиралась и переносилась самими солдатами, тогда как для транспортировки пушек, состоявших в то время на вооружении российской армии, требовалось несколько лошадей. </a:t>
            </a:r>
          </a:p>
          <a:p>
            <a:r>
              <a:rPr lang="ru-RU" dirty="0" smtClean="0"/>
              <a:t>Были изобретены новые способы отливки и шлифовки ядер, что позволяло увеличить их эффективность в бою.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Промышленность </a:t>
            </a: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Пермской губернии на нужды обороны было собрано 211 тысяч рублей. Из них мастеровыми </a:t>
            </a:r>
            <a:r>
              <a:rPr lang="ru-RU" dirty="0" err="1" smtClean="0"/>
              <a:t>Мотовилихинского</a:t>
            </a:r>
            <a:r>
              <a:rPr lang="ru-RU" dirty="0" smtClean="0"/>
              <a:t> завода собрано 609 рублей, </a:t>
            </a:r>
            <a:br>
              <a:rPr lang="ru-RU" dirty="0" smtClean="0"/>
            </a:br>
            <a:r>
              <a:rPr lang="ru-RU" dirty="0" smtClean="0"/>
              <a:t>а ведь заработок их был от полтинника до полутора рублей в месяц.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Владелец </a:t>
            </a:r>
            <a:r>
              <a:rPr lang="ru-RU" dirty="0" err="1" smtClean="0"/>
              <a:t>Алапаевских</a:t>
            </a:r>
            <a:r>
              <a:rPr lang="ru-RU" dirty="0" smtClean="0"/>
              <a:t> заводов Сергей Яковлев пожертвовал «безденежно» армии все снаряди, изготовленные его предприятием, </a:t>
            </a:r>
            <a:br>
              <a:rPr lang="ru-RU" dirty="0" smtClean="0"/>
            </a:br>
            <a:r>
              <a:rPr lang="ru-RU" dirty="0" smtClean="0"/>
              <a:t>а взятые до начала войны за заказы деньги в сумме 4 120 руб. возвратил </a:t>
            </a:r>
            <a:br>
              <a:rPr lang="ru-RU" dirty="0" smtClean="0"/>
            </a:br>
            <a:r>
              <a:rPr lang="ru-RU" dirty="0" smtClean="0"/>
              <a:t>в казну.</a:t>
            </a:r>
          </a:p>
          <a:p>
            <a:endParaRPr lang="ru-RU" dirty="0" smtClean="0"/>
          </a:p>
          <a:p>
            <a:r>
              <a:rPr lang="ru-RU" dirty="0" smtClean="0"/>
              <a:t>*В Екатеринбурге, </a:t>
            </a:r>
            <a:r>
              <a:rPr lang="ru-RU" dirty="0" err="1" smtClean="0"/>
              <a:t>Берёзовске</a:t>
            </a:r>
            <a:r>
              <a:rPr lang="ru-RU" dirty="0" smtClean="0"/>
              <a:t>, </a:t>
            </a:r>
            <a:r>
              <a:rPr lang="ru-RU" dirty="0" err="1" smtClean="0"/>
              <a:t>Нижне-Исетске</a:t>
            </a:r>
            <a:r>
              <a:rPr lang="ru-RU" dirty="0" smtClean="0"/>
              <a:t>, Каменске собирали пожертвования на обмундирование полков. Чиновники Екатеринбургской гранильной фабрики уделили армии 10 руб. 25 коп., </a:t>
            </a:r>
            <a:br>
              <a:rPr lang="ru-RU" dirty="0" smtClean="0"/>
            </a:br>
            <a:r>
              <a:rPr lang="ru-RU" dirty="0" smtClean="0"/>
              <a:t>в управе благочиния собрали 186 руб., а всего − 348 руб. 25 коп. Деньги </a:t>
            </a:r>
            <a:br>
              <a:rPr lang="ru-RU" dirty="0" smtClean="0"/>
            </a:br>
            <a:r>
              <a:rPr lang="ru-RU" dirty="0" smtClean="0"/>
              <a:t>с приложением поимённого списка благотворителей отослали в Пермь.</a:t>
            </a:r>
          </a:p>
          <a:p>
            <a:endParaRPr lang="ru-RU" dirty="0" smtClean="0"/>
          </a:p>
          <a:p>
            <a:r>
              <a:rPr lang="ru-RU" dirty="0" smtClean="0"/>
              <a:t>* Сбор средств на снаряжение для полков русской армии проходил </a:t>
            </a:r>
            <a:br>
              <a:rPr lang="ru-RU" dirty="0" smtClean="0"/>
            </a:br>
            <a:r>
              <a:rPr lang="ru-RU" dirty="0" smtClean="0"/>
              <a:t>в Туринске. Купцы и мещане с энтузиазмом вносили пожертвования «на защиту веры и отечества». Туринский городничий господин </a:t>
            </a:r>
            <a:r>
              <a:rPr lang="ru-RU" dirty="0" err="1" smtClean="0"/>
              <a:t>Старов</a:t>
            </a:r>
            <a:r>
              <a:rPr lang="ru-RU" dirty="0" smtClean="0"/>
              <a:t> лично подписался на 100 руб., в два раза больше него внёс купец Ефим Топорков, купецкая жена Анна Силина вложила 65 руб., по 1-2 руб. скидывались мещане. Всего было собрано 1 825 руб. Деньги отправили в уездное казначейство.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425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Поможем чем можем… 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836712"/>
            <a:ext cx="8147248" cy="3456384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Запись в народное ополчение на Урале началась сразу же, как было получено известие о начале войны. За три года в рекруты были взяты по 17 человек из каждых 500 душ населения Пермской губернии. Жителей Перми и мастеровых </a:t>
            </a:r>
            <a:r>
              <a:rPr lang="ru-RU" sz="2800" dirty="0" err="1" smtClean="0"/>
              <a:t>Мотовилихинского</a:t>
            </a:r>
            <a:r>
              <a:rPr lang="ru-RU" sz="2800" dirty="0" smtClean="0"/>
              <a:t>, </a:t>
            </a:r>
            <a:r>
              <a:rPr lang="ru-RU" sz="2800" dirty="0" err="1" smtClean="0"/>
              <a:t>Усольского</a:t>
            </a:r>
            <a:r>
              <a:rPr lang="ru-RU" sz="2800" dirty="0" smtClean="0"/>
              <a:t>, </a:t>
            </a:r>
            <a:r>
              <a:rPr lang="ru-RU" sz="2800" dirty="0" err="1" smtClean="0"/>
              <a:t>Чёрмозского</a:t>
            </a:r>
            <a:r>
              <a:rPr lang="ru-RU" sz="2800" dirty="0" smtClean="0"/>
              <a:t>, </a:t>
            </a:r>
            <a:r>
              <a:rPr lang="ru-RU" sz="2800" dirty="0" err="1" smtClean="0"/>
              <a:t>Дедюхинского</a:t>
            </a:r>
            <a:r>
              <a:rPr lang="ru-RU" sz="2800" dirty="0" smtClean="0"/>
              <a:t>, </a:t>
            </a:r>
            <a:r>
              <a:rPr lang="ru-RU" sz="2800" dirty="0" err="1" smtClean="0"/>
              <a:t>Добрянского</a:t>
            </a:r>
            <a:r>
              <a:rPr lang="ru-RU" sz="2800" dirty="0" smtClean="0"/>
              <a:t>, </a:t>
            </a:r>
            <a:r>
              <a:rPr lang="ru-RU" sz="2800" dirty="0" err="1" smtClean="0"/>
              <a:t>Ножовского</a:t>
            </a:r>
            <a:r>
              <a:rPr lang="ru-RU" sz="2800" dirty="0" smtClean="0"/>
              <a:t> заводов отправляли в Пермский пехотный полк, который вошёл в состав армии Михаила Богдановича Барклая-де-Толли. </a:t>
            </a:r>
          </a:p>
          <a:p>
            <a:r>
              <a:rPr lang="ru-RU" sz="2800" dirty="0" smtClean="0"/>
              <a:t>Пермский пехотный полк покрыл себя неувядаемой славой. </a:t>
            </a:r>
            <a:br>
              <a:rPr lang="ru-RU" sz="2800" dirty="0" smtClean="0"/>
            </a:br>
            <a:r>
              <a:rPr lang="ru-RU" sz="2800" dirty="0" smtClean="0"/>
              <a:t>В Смоленском краеведческом музее хранится мемориальная плита. </a:t>
            </a:r>
            <a:br>
              <a:rPr lang="ru-RU" sz="2800" dirty="0" smtClean="0"/>
            </a:br>
            <a:r>
              <a:rPr lang="ru-RU" sz="2800" dirty="0" smtClean="0"/>
              <a:t>Она была установлена в 1912 году на крепостной стене у </a:t>
            </a:r>
            <a:r>
              <a:rPr lang="ru-RU" sz="2800" dirty="0" err="1" smtClean="0"/>
              <a:t>Молоховских</a:t>
            </a:r>
            <a:r>
              <a:rPr lang="ru-RU" sz="2800" dirty="0" smtClean="0"/>
              <a:t> ворот Смоленска. «Здесь отважно сражались офицеры и солдаты Пермского пехотного полка при отражении отборных войск маршала </a:t>
            </a:r>
            <a:r>
              <a:rPr lang="ru-RU" sz="2800" dirty="0" err="1" smtClean="0"/>
              <a:t>Даву</a:t>
            </a:r>
            <a:r>
              <a:rPr lang="ru-RU" sz="2800" dirty="0" smtClean="0"/>
              <a:t> в июле 1812 года».</a:t>
            </a:r>
          </a:p>
          <a:p>
            <a:r>
              <a:rPr lang="ru-RU" sz="2900" dirty="0" smtClean="0"/>
              <a:t>Командир в 1812-14 гг.   Иван </a:t>
            </a:r>
            <a:r>
              <a:rPr lang="ru-RU" sz="2900" dirty="0" err="1" smtClean="0"/>
              <a:t>Астафьевич</a:t>
            </a:r>
            <a:r>
              <a:rPr lang="ru-RU" sz="2900" dirty="0" smtClean="0"/>
              <a:t> </a:t>
            </a:r>
            <a:r>
              <a:rPr lang="ru-RU" sz="2900" dirty="0" err="1" smtClean="0"/>
              <a:t>Боумгартен</a:t>
            </a:r>
            <a:r>
              <a:rPr lang="ru-RU" sz="2900" dirty="0" smtClean="0"/>
              <a:t> (</a:t>
            </a:r>
            <a:r>
              <a:rPr lang="ru-RU" sz="2900" dirty="0" err="1" smtClean="0"/>
              <a:t>Баумгартен</a:t>
            </a:r>
            <a:r>
              <a:rPr lang="ru-RU" sz="1800" dirty="0" smtClean="0"/>
              <a:t>).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 полях сражений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Desktop\77.jpg"/>
          <p:cNvPicPr>
            <a:picLocks noChangeAspect="1" noChangeArrowheads="1"/>
          </p:cNvPicPr>
          <p:nvPr/>
        </p:nvPicPr>
        <p:blipFill>
          <a:blip r:embed="rId2" cstate="print"/>
          <a:srcRect b="21184"/>
          <a:stretch>
            <a:fillRect/>
          </a:stretch>
        </p:blipFill>
        <p:spPr bwMode="auto">
          <a:xfrm>
            <a:off x="899592" y="4221088"/>
            <a:ext cx="767125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3672408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sz="1800" dirty="0" smtClean="0"/>
              <a:t>Отменно сражался с захватчиками и Пермский драгунский полк. Пермские драгуны прославились на Бородинском поле при обороне </a:t>
            </a:r>
            <a:r>
              <a:rPr lang="ru-RU" sz="1800" dirty="0" err="1" smtClean="0"/>
              <a:t>Багратионовых</a:t>
            </a:r>
            <a:r>
              <a:rPr lang="ru-RU" sz="1800" dirty="0" smtClean="0"/>
              <a:t> флешей. Их подвиг спустя 100 лет был отмечен памятником — гранитной скалой с текстом, увенчанной двуглавым российским орлом.</a:t>
            </a:r>
          </a:p>
          <a:p>
            <a:r>
              <a:rPr lang="ru-RU" sz="1800" dirty="0" smtClean="0"/>
              <a:t>В Бородинском сражении принял участие Екатеринбургский пехотный полк. Он отражал неприятельские атаки на Курганной высоте. В ожесточённых схватках погибли 450 солдат и 2 офицера, многие были ранены.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битве при Бородино участвовал и 1-й егерский полк, созданный в патриотическом порыве на личные средства владельцем Нижнетагильского и других уральских заводов Никитой Никитичем Демидовым. В декабре 1812 года генерал-фельдмаршал М. И. Кутузов направил письмо Н. Н. Демидову, в котором передал уральскому заводчику «монаршее благоволение» за организацию полка Московской военной силы и личное участие в ополчении. Демидов, по словам Кутузова, показал себя «самым деятельным и исправным начальником».</a:t>
            </a:r>
          </a:p>
          <a:p>
            <a:endParaRPr lang="ru-RU" sz="17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На полях сражений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d: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21088"/>
            <a:ext cx="1440160" cy="2386284"/>
          </a:xfrm>
          <a:prstGeom prst="rect">
            <a:avLst/>
          </a:prstGeom>
          <a:noFill/>
        </p:spPr>
      </p:pic>
      <p:pic>
        <p:nvPicPr>
          <p:cNvPr id="5123" name="Picture 3" descr="d:\Desktop\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93096"/>
            <a:ext cx="3499694" cy="2318069"/>
          </a:xfrm>
          <a:prstGeom prst="rect">
            <a:avLst/>
          </a:prstGeom>
          <a:noFill/>
        </p:spPr>
      </p:pic>
      <p:pic>
        <p:nvPicPr>
          <p:cNvPr id="5124" name="Picture 4" descr="d:\Desktop\88.jpg"/>
          <p:cNvPicPr>
            <a:picLocks noChangeAspect="1" noChangeArrowheads="1"/>
          </p:cNvPicPr>
          <p:nvPr/>
        </p:nvPicPr>
        <p:blipFill>
          <a:blip r:embed="rId4" cstate="print"/>
          <a:srcRect l="32675" t="5901" r="29525" b="21650"/>
          <a:stretch>
            <a:fillRect/>
          </a:stretch>
        </p:blipFill>
        <p:spPr bwMode="auto">
          <a:xfrm>
            <a:off x="6660232" y="4221088"/>
            <a:ext cx="160296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8003232" cy="338437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 </a:t>
            </a:r>
            <a:r>
              <a:rPr lang="ru-RU" sz="2000" dirty="0" smtClean="0"/>
              <a:t>В Отечественную войну 1812  года он находился в действующей армии. Защита Смоленска, Бородинское сражение, отступление за Москву, сражения при Тарутине, Малоярославце, под Красным, дальнейшее преследование неприятеля — вот военные действия, участником которых  он был Богуславский, причём за отличие при Бородино ему было пожаловано золотое оружие с надписью «За храбрость», также награждён орденом</a:t>
            </a:r>
            <a:br>
              <a:rPr lang="ru-RU" sz="2000" dirty="0" smtClean="0"/>
            </a:br>
            <a:r>
              <a:rPr lang="ru-RU" sz="2000" dirty="0" smtClean="0"/>
              <a:t> св. Владимира 3-й степени,  орден св. Анны 2-й степени </a:t>
            </a:r>
            <a:br>
              <a:rPr lang="ru-RU" sz="2000" dirty="0" smtClean="0"/>
            </a:br>
            <a:r>
              <a:rPr lang="ru-RU" sz="2000" dirty="0" smtClean="0"/>
              <a:t>с бриллиантами, произведён в чин генерал-майора. </a:t>
            </a:r>
          </a:p>
          <a:p>
            <a:r>
              <a:rPr lang="ru-RU" sz="2000" dirty="0" smtClean="0"/>
              <a:t>Был похоронен на Архиерейском кладбище в Перми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Герои. Богуславский Александр Андреевич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Desktop\scale_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3889197" cy="2194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052736"/>
            <a:ext cx="4762872" cy="547260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Майор командовал во время Отечественной войны </a:t>
            </a:r>
            <a:r>
              <a:rPr lang="ru-RU" dirty="0" err="1" smtClean="0"/>
              <a:t>Ширванским</a:t>
            </a:r>
            <a:r>
              <a:rPr lang="ru-RU" dirty="0" smtClean="0"/>
              <a:t> полком. </a:t>
            </a:r>
          </a:p>
          <a:p>
            <a:r>
              <a:rPr lang="ru-RU" dirty="0" smtClean="0"/>
              <a:t>За Бородинское сражение удостоился ордена Св. Анны, 2 ст. Однако тяжелые контузии полученные в этом сражении привели к тому, что 18 (7) марта 1913 г. он был направлен в Пермь на излечение, где осенью скончался. Скончался в Перми от полученных ранений. На крышке саркофага — надпись рельефными буквами: "Под камнем сим лежит тело майора и кавалера Николая Афанасьевича Теплова, родившегося 1776 г., скончавшегося 1813 в Октябре от сильной контузии на знаменитом Бородинском сражении полученной. Врагом сражен, упал сей храбрый воин. Хоть лучей участи по подвигам достоин. На поле чести пал. Отечество свое он грудью защищал"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Герои. Теплов Николай Афанасьевич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d:\Desktop\1200px-Надгробный_памятник_участника_Бородинского_сражения_майора_Н.А._Теплова.jpg"/>
          <p:cNvPicPr>
            <a:picLocks noChangeAspect="1" noChangeArrowheads="1"/>
          </p:cNvPicPr>
          <p:nvPr/>
        </p:nvPicPr>
        <p:blipFill>
          <a:blip r:embed="rId3" cstate="print"/>
          <a:srcRect l="20432" r="13165" b="20728"/>
          <a:stretch>
            <a:fillRect/>
          </a:stretch>
        </p:blipFill>
        <p:spPr bwMode="auto">
          <a:xfrm>
            <a:off x="539552" y="2204864"/>
            <a:ext cx="353303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335</TotalTime>
  <Words>659</Words>
  <Application>Microsoft Office PowerPoint</Application>
  <PresentationFormat>Экран (4:3)</PresentationFormat>
  <Paragraphs>75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«Пермская губерния  в Отечественной войне  1812 года» </vt:lpstr>
      <vt:lpstr>                                 Цель: Рассмотреть вклад Пермской губернии   в  Отечественной войны 1812 года</vt:lpstr>
      <vt:lpstr>Промышленность </vt:lpstr>
      <vt:lpstr>Промышленность </vt:lpstr>
      <vt:lpstr>Поможем чем можем… </vt:lpstr>
      <vt:lpstr>На полях сражений</vt:lpstr>
      <vt:lpstr>На полях сражений</vt:lpstr>
      <vt:lpstr>Герои. Богуславский Александр Андреевич</vt:lpstr>
      <vt:lpstr>Герои. Теплов Николай Афанасьевич</vt:lpstr>
      <vt:lpstr>Герои. Глушков Александр Артамонович </vt:lpstr>
      <vt:lpstr>Герои. Трухин Николай Иванович </vt:lpstr>
      <vt:lpstr>Герои. Строганов Павел Александрович</vt:lpstr>
      <vt:lpstr>Память </vt:lpstr>
      <vt:lpstr>Использованные источники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96</cp:revision>
  <dcterms:modified xsi:type="dcterms:W3CDTF">2022-04-27T07:39:52Z</dcterms:modified>
</cp:coreProperties>
</file>