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scale_1200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988840"/>
            <a:ext cx="9144000" cy="486916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1872207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Правовое воспитание детей дошкольного возраста</a:t>
            </a: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656184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FFFF00"/>
                </a:solidFill>
              </a:rPr>
              <a:t>«Каждый человек, независимо от происхождения и положения, заслуживает уважения. Мы должны уважать друг друга так же, как уважаем себя».</a:t>
            </a:r>
            <a:br>
              <a:rPr lang="ru-RU" sz="2400" dirty="0" smtClean="0">
                <a:solidFill>
                  <a:srgbClr val="FFFF00"/>
                </a:solidFill>
              </a:rPr>
            </a:br>
            <a:r>
              <a:rPr lang="ru-RU" sz="2400" dirty="0" smtClean="0">
                <a:solidFill>
                  <a:srgbClr val="FFFF00"/>
                </a:solidFill>
              </a:rPr>
              <a:t>У.Тан</a:t>
            </a:r>
            <a:endParaRPr lang="ru-RU" sz="2400" dirty="0">
              <a:solidFill>
                <a:srgbClr val="FFFF00"/>
              </a:solidFill>
            </a:endParaRPr>
          </a:p>
        </p:txBody>
      </p:sp>
      <p:pic>
        <p:nvPicPr>
          <p:cNvPr id="5" name="Содержимое 4" descr="kartinki-pro-uvazhenie-9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988840"/>
            <a:ext cx="4038600" cy="3888431"/>
          </a:xfrm>
        </p:spPr>
      </p:pic>
      <p:pic>
        <p:nvPicPr>
          <p:cNvPr id="6" name="Содержимое 5" descr="kartinki-pro-uvazhenie-37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648200" y="1988840"/>
            <a:ext cx="4038600" cy="3888431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МЫ- ГРАЖДАНЕ РОССИИ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30120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dirty="0" smtClean="0"/>
              <a:t>Права и обязанности гражданина России закреплены в главном законе –Конституции Российской Федерации.</a:t>
            </a:r>
            <a:endParaRPr lang="ru-RU" dirty="0"/>
          </a:p>
        </p:txBody>
      </p:sp>
      <p:pic>
        <p:nvPicPr>
          <p:cNvPr id="4" name="Рисунок 3" descr="slide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9592" y="3212976"/>
            <a:ext cx="7560840" cy="345033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bigstock-legal-gavel-on-a-law-book-2405457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412776"/>
            <a:ext cx="1680421" cy="989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Прямоугольник 1"/>
          <p:cNvSpPr/>
          <p:nvPr/>
        </p:nvSpPr>
        <p:spPr>
          <a:xfrm>
            <a:off x="611560" y="260648"/>
            <a:ext cx="835292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smtClean="0">
                <a:solidFill>
                  <a:srgbClr val="FFFF00"/>
                </a:solidFill>
              </a:rPr>
              <a:t>К основным международным </a:t>
            </a:r>
            <a:r>
              <a:rPr lang="ru-RU" sz="4000" dirty="0" smtClean="0">
                <a:solidFill>
                  <a:srgbClr val="FFFF00"/>
                </a:solidFill>
              </a:rPr>
              <a:t>документам, </a:t>
            </a:r>
            <a:r>
              <a:rPr lang="ru-RU" sz="4000" dirty="0" smtClean="0">
                <a:solidFill>
                  <a:srgbClr val="FFFF00"/>
                </a:solidFill>
              </a:rPr>
              <a:t>касающимся прав детей </a:t>
            </a:r>
            <a:r>
              <a:rPr lang="ru-RU" sz="4000" dirty="0" smtClean="0">
                <a:solidFill>
                  <a:srgbClr val="FFFF00"/>
                </a:solidFill>
              </a:rPr>
              <a:t>относятся:</a:t>
            </a:r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2204864"/>
            <a:ext cx="8352928" cy="38841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ru-RU" altLang="ru-RU" b="1" dirty="0" smtClean="0"/>
          </a:p>
          <a:p>
            <a:pPr algn="just">
              <a:lnSpc>
                <a:spcPct val="80000"/>
              </a:lnSpc>
            </a:pPr>
            <a:r>
              <a:rPr lang="ru-RU" altLang="ru-RU" b="1" dirty="0" smtClean="0"/>
              <a:t> </a:t>
            </a:r>
            <a:r>
              <a:rPr lang="ru-RU" altLang="ru-RU" sz="3200" b="1" dirty="0" smtClean="0"/>
              <a:t>1959 г. - Декларация </a:t>
            </a:r>
            <a:r>
              <a:rPr lang="ru-RU" altLang="ru-RU" sz="3200" b="1" dirty="0" smtClean="0"/>
              <a:t>прав </a:t>
            </a:r>
            <a:r>
              <a:rPr lang="ru-RU" altLang="ru-RU" sz="3200" b="1" dirty="0" smtClean="0"/>
              <a:t>ребёнка.</a:t>
            </a:r>
            <a:endParaRPr lang="ru-RU" altLang="ru-RU" sz="3200" b="1" dirty="0" smtClean="0"/>
          </a:p>
          <a:p>
            <a:pPr>
              <a:lnSpc>
                <a:spcPct val="80000"/>
              </a:lnSpc>
            </a:pPr>
            <a:endParaRPr lang="ru-RU" altLang="ru-RU" sz="3200" b="1" dirty="0" smtClean="0"/>
          </a:p>
          <a:p>
            <a:pPr>
              <a:lnSpc>
                <a:spcPct val="80000"/>
              </a:lnSpc>
            </a:pPr>
            <a:endParaRPr lang="ru-RU" altLang="ru-RU" sz="3200" b="1" dirty="0" smtClean="0"/>
          </a:p>
          <a:p>
            <a:pPr>
              <a:lnSpc>
                <a:spcPct val="80000"/>
              </a:lnSpc>
            </a:pPr>
            <a:r>
              <a:rPr lang="ru-RU" altLang="ru-RU" sz="3200" b="1" dirty="0" smtClean="0"/>
              <a:t> 1989 г. - Конвенция </a:t>
            </a:r>
            <a:r>
              <a:rPr lang="ru-RU" altLang="ru-RU" sz="3200" b="1" dirty="0" smtClean="0"/>
              <a:t>о правах ребёнка</a:t>
            </a:r>
            <a:r>
              <a:rPr lang="ru-RU" altLang="ru-RU" sz="3200" b="1" dirty="0" smtClean="0"/>
              <a:t>.</a:t>
            </a:r>
          </a:p>
          <a:p>
            <a:pPr>
              <a:lnSpc>
                <a:spcPct val="80000"/>
              </a:lnSpc>
            </a:pPr>
            <a:endParaRPr lang="ru-RU" dirty="0" smtClean="0"/>
          </a:p>
          <a:p>
            <a:pPr>
              <a:lnSpc>
                <a:spcPct val="80000"/>
              </a:lnSpc>
            </a:pPr>
            <a:endParaRPr lang="ru-RU" dirty="0" smtClean="0"/>
          </a:p>
          <a:p>
            <a:pPr>
              <a:lnSpc>
                <a:spcPct val="80000"/>
              </a:lnSpc>
            </a:pPr>
            <a:endParaRPr lang="ru-RU" dirty="0" smtClean="0"/>
          </a:p>
          <a:p>
            <a:pPr>
              <a:lnSpc>
                <a:spcPct val="80000"/>
              </a:lnSpc>
            </a:pPr>
            <a:endParaRPr lang="ru-RU" dirty="0" smtClean="0"/>
          </a:p>
          <a:p>
            <a:pPr>
              <a:lnSpc>
                <a:spcPct val="80000"/>
              </a:lnSpc>
            </a:pPr>
            <a:endParaRPr lang="ru-RU" dirty="0" smtClean="0"/>
          </a:p>
          <a:p>
            <a:pPr>
              <a:lnSpc>
                <a:spcPct val="80000"/>
              </a:lnSpc>
            </a:pPr>
            <a:endParaRPr lang="ru-RU" dirty="0" smtClean="0"/>
          </a:p>
          <a:p>
            <a:pPr>
              <a:lnSpc>
                <a:spcPct val="80000"/>
              </a:lnSpc>
            </a:pPr>
            <a:endParaRPr lang="ru-RU" dirty="0" smtClean="0"/>
          </a:p>
          <a:p>
            <a:pPr>
              <a:lnSpc>
                <a:spcPct val="80000"/>
              </a:lnSpc>
            </a:pPr>
            <a:endParaRPr lang="ru-RU" dirty="0" smtClean="0"/>
          </a:p>
          <a:p>
            <a:pPr>
              <a:lnSpc>
                <a:spcPct val="80000"/>
              </a:lnSpc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4653137"/>
            <a:ext cx="83529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 smtClean="0"/>
              <a:t>1990г. - Всемирная </a:t>
            </a:r>
            <a:r>
              <a:rPr lang="ru-RU" sz="3200" b="1" dirty="0" smtClean="0"/>
              <a:t>декларация об обеспечении выживания, защиты и развития </a:t>
            </a:r>
            <a:r>
              <a:rPr lang="ru-RU" sz="3200" b="1" dirty="0" smtClean="0"/>
              <a:t>детей.</a:t>
            </a:r>
            <a:endParaRPr lang="ru-RU" sz="32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260648"/>
            <a:ext cx="835292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smtClean="0">
                <a:solidFill>
                  <a:srgbClr val="FFFF00"/>
                </a:solidFill>
              </a:rPr>
              <a:t>Нормативные правовые акты Российской Федерации касающиеся </a:t>
            </a:r>
            <a:r>
              <a:rPr lang="ru-RU" sz="4000" dirty="0" smtClean="0">
                <a:solidFill>
                  <a:srgbClr val="FFFF00"/>
                </a:solidFill>
              </a:rPr>
              <a:t>прав детей </a:t>
            </a:r>
            <a:r>
              <a:rPr lang="ru-RU" sz="4000" dirty="0" smtClean="0">
                <a:solidFill>
                  <a:srgbClr val="FFFF00"/>
                </a:solidFill>
              </a:rPr>
              <a:t>:</a:t>
            </a:r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2204864"/>
            <a:ext cx="8352928" cy="629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ru-RU" altLang="ru-RU" b="1" dirty="0" smtClean="0"/>
          </a:p>
          <a:p>
            <a:pPr algn="just">
              <a:lnSpc>
                <a:spcPct val="80000"/>
              </a:lnSpc>
            </a:pPr>
            <a:r>
              <a:rPr lang="ru-RU" altLang="ru-RU" sz="2800" b="1" dirty="0" smtClean="0"/>
              <a:t>- Конституция Российской Федерации</a:t>
            </a:r>
          </a:p>
          <a:p>
            <a:pPr algn="just">
              <a:lnSpc>
                <a:spcPct val="80000"/>
              </a:lnSpc>
            </a:pPr>
            <a:endParaRPr lang="ru-RU" altLang="ru-RU" sz="2800" b="1" dirty="0" smtClean="0"/>
          </a:p>
          <a:p>
            <a:pPr algn="just">
              <a:lnSpc>
                <a:spcPct val="80000"/>
              </a:lnSpc>
            </a:pPr>
            <a:r>
              <a:rPr lang="ru-RU" altLang="ru-RU" sz="2800" b="1" dirty="0" smtClean="0"/>
              <a:t>- Семейный Кодекс Российской Федерации</a:t>
            </a:r>
          </a:p>
          <a:p>
            <a:pPr algn="just">
              <a:lnSpc>
                <a:spcPct val="80000"/>
              </a:lnSpc>
            </a:pPr>
            <a:endParaRPr lang="ru-RU" altLang="ru-RU" sz="2800" b="1" dirty="0" smtClean="0"/>
          </a:p>
          <a:p>
            <a:pPr algn="just">
              <a:lnSpc>
                <a:spcPct val="80000"/>
              </a:lnSpc>
            </a:pPr>
            <a:r>
              <a:rPr lang="ru-RU" altLang="ru-RU" sz="2800" b="1" dirty="0" smtClean="0"/>
              <a:t>- Гражданский кодекс Российской Федерации</a:t>
            </a:r>
          </a:p>
          <a:p>
            <a:pPr algn="just">
              <a:lnSpc>
                <a:spcPct val="80000"/>
              </a:lnSpc>
            </a:pPr>
            <a:endParaRPr lang="ru-RU" altLang="ru-RU" sz="2800" b="1" dirty="0" smtClean="0"/>
          </a:p>
          <a:p>
            <a:pPr algn="just">
              <a:lnSpc>
                <a:spcPct val="80000"/>
              </a:lnSpc>
            </a:pPr>
            <a:r>
              <a:rPr lang="ru-RU" altLang="ru-RU" sz="2800" b="1" dirty="0" smtClean="0"/>
              <a:t>- Уголовный Кодекс Российской Федерации</a:t>
            </a:r>
          </a:p>
          <a:p>
            <a:pPr algn="just">
              <a:lnSpc>
                <a:spcPct val="80000"/>
              </a:lnSpc>
            </a:pPr>
            <a:endParaRPr lang="ru-RU" altLang="ru-RU" sz="3200" b="1" dirty="0" smtClean="0"/>
          </a:p>
          <a:p>
            <a:pPr>
              <a:lnSpc>
                <a:spcPct val="80000"/>
              </a:lnSpc>
            </a:pPr>
            <a:endParaRPr lang="ru-RU" altLang="ru-RU" sz="3200" b="1" dirty="0" smtClean="0"/>
          </a:p>
          <a:p>
            <a:pPr>
              <a:lnSpc>
                <a:spcPct val="80000"/>
              </a:lnSpc>
            </a:pPr>
            <a:endParaRPr lang="ru-RU" altLang="ru-RU" sz="3200" b="1" dirty="0" smtClean="0"/>
          </a:p>
          <a:p>
            <a:pPr>
              <a:lnSpc>
                <a:spcPct val="80000"/>
              </a:lnSpc>
            </a:pPr>
            <a:r>
              <a:rPr lang="ru-RU" altLang="ru-RU" sz="3200" b="1" dirty="0" smtClean="0"/>
              <a:t> </a:t>
            </a:r>
          </a:p>
          <a:p>
            <a:pPr>
              <a:lnSpc>
                <a:spcPct val="80000"/>
              </a:lnSpc>
            </a:pPr>
            <a:endParaRPr lang="ru-RU" dirty="0" smtClean="0"/>
          </a:p>
          <a:p>
            <a:pPr>
              <a:lnSpc>
                <a:spcPct val="80000"/>
              </a:lnSpc>
            </a:pPr>
            <a:endParaRPr lang="ru-RU" dirty="0" smtClean="0"/>
          </a:p>
          <a:p>
            <a:pPr>
              <a:lnSpc>
                <a:spcPct val="80000"/>
              </a:lnSpc>
            </a:pPr>
            <a:endParaRPr lang="ru-RU" dirty="0" smtClean="0"/>
          </a:p>
          <a:p>
            <a:pPr>
              <a:lnSpc>
                <a:spcPct val="80000"/>
              </a:lnSpc>
            </a:pPr>
            <a:endParaRPr lang="ru-RU" dirty="0" smtClean="0"/>
          </a:p>
          <a:p>
            <a:pPr>
              <a:lnSpc>
                <a:spcPct val="80000"/>
              </a:lnSpc>
            </a:pPr>
            <a:endParaRPr lang="ru-RU" dirty="0" smtClean="0"/>
          </a:p>
          <a:p>
            <a:pPr>
              <a:lnSpc>
                <a:spcPct val="80000"/>
              </a:lnSpc>
            </a:pPr>
            <a:endParaRPr lang="ru-RU" dirty="0" smtClean="0"/>
          </a:p>
          <a:p>
            <a:pPr>
              <a:lnSpc>
                <a:spcPct val="80000"/>
              </a:lnSpc>
            </a:pPr>
            <a:endParaRPr lang="ru-RU" dirty="0" smtClean="0"/>
          </a:p>
          <a:p>
            <a:pPr>
              <a:lnSpc>
                <a:spcPct val="80000"/>
              </a:lnSpc>
            </a:pPr>
            <a:endParaRPr lang="ru-RU" dirty="0" smtClean="0"/>
          </a:p>
          <a:p>
            <a:pPr>
              <a:lnSpc>
                <a:spcPct val="80000"/>
              </a:lnSpc>
            </a:pP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5085185"/>
            <a:ext cx="864096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   - Федеральный </a:t>
            </a:r>
            <a:r>
              <a:rPr lang="ru-RU" sz="2800" b="1" dirty="0" smtClean="0"/>
              <a:t>закон от 24 июля 1998 г. N </a:t>
            </a:r>
            <a:r>
              <a:rPr lang="ru-RU" sz="2800" b="1" dirty="0" smtClean="0"/>
              <a:t>124-  ФЗ «Об </a:t>
            </a:r>
            <a:r>
              <a:rPr lang="ru-RU" sz="2800" b="1" dirty="0" smtClean="0"/>
              <a:t>основных гарантиях прав ребенка в Российской </a:t>
            </a:r>
            <a:r>
              <a:rPr lang="ru-RU" sz="2800" b="1" dirty="0" smtClean="0"/>
              <a:t>Федерации».</a:t>
            </a:r>
            <a:endParaRPr lang="ru-RU" sz="28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 descr="maxresdefaul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11760" y="2708920"/>
            <a:ext cx="4248472" cy="23042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5400" dirty="0" smtClean="0"/>
              <a:t>РЕБЕНОК ИМЕЕТ ПРАВО:</a:t>
            </a:r>
            <a:endParaRPr lang="ru-RU" sz="5400" dirty="0"/>
          </a:p>
        </p:txBody>
      </p:sp>
      <p:sp>
        <p:nvSpPr>
          <p:cNvPr id="7" name="Облако 6"/>
          <p:cNvSpPr/>
          <p:nvPr/>
        </p:nvSpPr>
        <p:spPr>
          <a:xfrm>
            <a:off x="2627784" y="1556792"/>
            <a:ext cx="3024336" cy="108012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На образование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8" name="Облако 7"/>
          <p:cNvSpPr/>
          <p:nvPr/>
        </p:nvSpPr>
        <p:spPr>
          <a:xfrm rot="1144644">
            <a:off x="5580112" y="1772816"/>
            <a:ext cx="3384376" cy="122413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На жизнь и здоровье развитие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9" name="Облако 8"/>
          <p:cNvSpPr/>
          <p:nvPr/>
        </p:nvSpPr>
        <p:spPr>
          <a:xfrm>
            <a:off x="251520" y="3501008"/>
            <a:ext cx="2448272" cy="100811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На гражданство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0" name="Облако 9"/>
          <p:cNvSpPr/>
          <p:nvPr/>
        </p:nvSpPr>
        <p:spPr>
          <a:xfrm>
            <a:off x="2051720" y="5157192"/>
            <a:ext cx="3600400" cy="108012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На здравоохранение и социальное обеспечение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1" name="Облако 10"/>
          <p:cNvSpPr/>
          <p:nvPr/>
        </p:nvSpPr>
        <p:spPr>
          <a:xfrm>
            <a:off x="5652120" y="5157192"/>
            <a:ext cx="3312368" cy="100811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На заботу родителей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3" name="Облако 12"/>
          <p:cNvSpPr/>
          <p:nvPr/>
        </p:nvSpPr>
        <p:spPr>
          <a:xfrm>
            <a:off x="5796136" y="3496489"/>
            <a:ext cx="3240360" cy="1442608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На равные права в независимости от пола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4" name="Облако 13"/>
          <p:cNvSpPr/>
          <p:nvPr/>
        </p:nvSpPr>
        <p:spPr>
          <a:xfrm>
            <a:off x="395536" y="5085184"/>
            <a:ext cx="1656184" cy="108012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На имя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5" name="Облако 14"/>
          <p:cNvSpPr/>
          <p:nvPr/>
        </p:nvSpPr>
        <p:spPr>
          <a:xfrm rot="20027639">
            <a:off x="92823" y="1935778"/>
            <a:ext cx="2632886" cy="113515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Знать своих родителей</a:t>
            </a: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Q6OR4dv4Qe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2060848"/>
            <a:ext cx="8784976" cy="4680520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</p:pic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-324544" y="836712"/>
            <a:ext cx="9289032" cy="3744416"/>
          </a:xfrm>
        </p:spPr>
        <p:txBody>
          <a:bodyPr>
            <a:normAutofit fontScale="90000"/>
          </a:bodyPr>
          <a:lstStyle/>
          <a:p>
            <a:r>
              <a:rPr lang="ru-RU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«В </a:t>
            </a:r>
            <a:r>
              <a:rPr lang="ru-RU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традициях народов России всегда было особое, бережное </a:t>
            </a:r>
            <a:r>
              <a:rPr lang="ru-RU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отношение</a:t>
            </a:r>
            <a:br>
              <a:rPr lang="ru-RU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 детям»</a:t>
            </a:r>
            <a:r>
              <a:rPr lang="ru-RU" sz="4400" dirty="0" smtClean="0">
                <a:solidFill>
                  <a:srgbClr val="FFFF00"/>
                </a:solidFill>
              </a:rPr>
              <a:t>.</a:t>
            </a:r>
            <a:br>
              <a:rPr lang="ru-RU" sz="4400" dirty="0" smtClean="0">
                <a:solidFill>
                  <a:srgbClr val="FFFF00"/>
                </a:solidFill>
              </a:rPr>
            </a:br>
            <a:r>
              <a:rPr lang="ru-RU" sz="4400" dirty="0" smtClean="0">
                <a:solidFill>
                  <a:srgbClr val="FFFF00"/>
                </a:solidFill>
              </a:rPr>
              <a:t>В.В. Путин</a:t>
            </a:r>
            <a:br>
              <a:rPr lang="ru-RU" sz="4400" dirty="0" smtClean="0">
                <a:solidFill>
                  <a:srgbClr val="FFFF00"/>
                </a:solidFill>
              </a:rPr>
            </a:br>
            <a:r>
              <a:rPr lang="ru-RU" sz="2200" dirty="0" smtClean="0">
                <a:solidFill>
                  <a:srgbClr val="FFFF00"/>
                </a:solidFill>
              </a:rPr>
              <a:t/>
            </a:r>
            <a:br>
              <a:rPr lang="ru-RU" sz="2200" dirty="0" smtClean="0">
                <a:solidFill>
                  <a:srgbClr val="FFFF00"/>
                </a:solidFill>
              </a:rPr>
            </a:br>
            <a:r>
              <a:rPr lang="ru-RU" sz="2200" dirty="0" smtClean="0">
                <a:solidFill>
                  <a:srgbClr val="FFFF00"/>
                </a:solidFill>
              </a:rPr>
              <a:t/>
            </a:r>
            <a:br>
              <a:rPr lang="ru-RU" sz="2200" dirty="0" smtClean="0">
                <a:solidFill>
                  <a:srgbClr val="FFFF00"/>
                </a:solidFill>
              </a:rPr>
            </a:br>
            <a:r>
              <a:rPr lang="ru-RU" dirty="0" smtClean="0">
                <a:solidFill>
                  <a:srgbClr val="FFFF00"/>
                </a:solidFill>
              </a:rPr>
              <a:t/>
            </a:r>
            <a:br>
              <a:rPr lang="ru-RU" dirty="0" smtClean="0">
                <a:solidFill>
                  <a:srgbClr val="FFFF00"/>
                </a:solidFill>
              </a:rPr>
            </a:b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04800"/>
            <a:ext cx="8427512" cy="762000"/>
          </a:xfrm>
        </p:spPr>
        <p:txBody>
          <a:bodyPr>
            <a:noAutofit/>
          </a:bodyPr>
          <a:lstStyle/>
          <a:p>
            <a:pPr algn="ctr"/>
            <a:r>
              <a:rPr lang="ru-RU" sz="5400" dirty="0" smtClean="0">
                <a:solidFill>
                  <a:srgbClr val="FFC000"/>
                </a:solidFill>
              </a:rPr>
              <a:t>СПАСИБО ЗА ВНИМАНИЕ</a:t>
            </a:r>
            <a:endParaRPr lang="ru-RU" sz="5400" dirty="0">
              <a:solidFill>
                <a:srgbClr val="FFC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251520" y="1107560"/>
            <a:ext cx="8643536" cy="1066800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rgbClr val="FFFF00"/>
                </a:solidFill>
              </a:rPr>
              <a:t>Презентацию подготовила воспитатель ГБОУ Школа №1532 г.Москва</a:t>
            </a:r>
          </a:p>
          <a:p>
            <a:pPr algn="ctr"/>
            <a:r>
              <a:rPr lang="ru-RU" sz="3600" dirty="0" err="1" smtClean="0">
                <a:solidFill>
                  <a:srgbClr val="FFFF00"/>
                </a:solidFill>
              </a:rPr>
              <a:t>Пакичева</a:t>
            </a:r>
            <a:r>
              <a:rPr lang="ru-RU" sz="3600" dirty="0" smtClean="0">
                <a:solidFill>
                  <a:srgbClr val="FFFF00"/>
                </a:solidFill>
              </a:rPr>
              <a:t> Ольга Александровна</a:t>
            </a:r>
            <a:endParaRPr lang="ru-RU" sz="3600" dirty="0">
              <a:solidFill>
                <a:srgbClr val="FFFF00"/>
              </a:solidFill>
            </a:endParaRPr>
          </a:p>
        </p:txBody>
      </p:sp>
      <p:pic>
        <p:nvPicPr>
          <p:cNvPr id="5" name="Содержимое 4" descr="schoolLogo-1574857843.pn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2924944"/>
            <a:ext cx="9144000" cy="3933056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151</TotalTime>
  <Words>200</Words>
  <Application>Microsoft Office PowerPoint</Application>
  <PresentationFormat>Экран (4:3)</PresentationFormat>
  <Paragraphs>52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Литейная</vt:lpstr>
      <vt:lpstr>Правовое воспитание детей дошкольного возраста</vt:lpstr>
      <vt:lpstr>«Каждый человек, независимо от происхождения и положения, заслуживает уважения. Мы должны уважать друг друга так же, как уважаем себя». У.Тан</vt:lpstr>
      <vt:lpstr>МЫ- ГРАЖДАНЕ РОССИИ</vt:lpstr>
      <vt:lpstr>Слайд 4</vt:lpstr>
      <vt:lpstr>Слайд 5</vt:lpstr>
      <vt:lpstr>РЕБЕНОК ИМЕЕТ ПРАВО:</vt:lpstr>
      <vt:lpstr>«В традициях народов России всегда было особое, бережное отношение к детям». В.В. Путин    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Правовое воспитание детей дошкольного возраста</dc:title>
  <dc:creator>Виктория</dc:creator>
  <cp:lastModifiedBy>RePack by SPecialiST</cp:lastModifiedBy>
  <cp:revision>17</cp:revision>
  <dcterms:created xsi:type="dcterms:W3CDTF">2022-02-22T07:46:47Z</dcterms:created>
  <dcterms:modified xsi:type="dcterms:W3CDTF">2022-02-22T10:28:29Z</dcterms:modified>
</cp:coreProperties>
</file>