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1" r:id="rId7"/>
    <p:sldId id="260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2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88640"/>
            <a:ext cx="8390166" cy="223224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УЧЕБНЫЙ </a:t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И ВНЕУЧЕБНЫЙ ТРУД ПОДРОСТКА</a:t>
            </a:r>
            <a:endParaRPr lang="ru-RU" sz="4000" b="1" i="1" u="sng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708920"/>
            <a:ext cx="7272808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 descr="0511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3068960"/>
            <a:ext cx="2736304" cy="32403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26" name="Picture 2" descr="D:\РАБОТА\пед.копилка\Картинки, раскраски\школьные картинки\15559_school_med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068960"/>
            <a:ext cx="2736304" cy="32403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274638"/>
            <a:ext cx="8501122" cy="179704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 Так может учиться 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школьник !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school02-0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3438" y="1643050"/>
            <a:ext cx="4143404" cy="4071966"/>
          </a:xfrm>
          <a:prstGeom prst="rect">
            <a:avLst/>
          </a:prstGeom>
        </p:spPr>
      </p:pic>
      <p:pic>
        <p:nvPicPr>
          <p:cNvPr id="6" name="Рисунок 5" descr="school02-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596" y="2000240"/>
            <a:ext cx="4286280" cy="46434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7356" y="500042"/>
            <a:ext cx="6929486" cy="2714644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Почему ребенок не всегда </a:t>
            </a:r>
            <a:br>
              <a:rPr lang="ru-RU" sz="6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успешно учится?</a:t>
            </a:r>
            <a:endParaRPr lang="ru-RU" sz="60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9124" y="3214686"/>
            <a:ext cx="3071834" cy="328614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 descr="school02-28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3286124"/>
            <a:ext cx="2928958" cy="314327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6083320"/>
          </a:xfrm>
        </p:spPr>
        <p:txBody>
          <a:bodyPr>
            <a:normAutofit fontScale="90000"/>
          </a:bodyPr>
          <a:lstStyle/>
          <a:p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5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 умеет </a:t>
            </a:r>
            <a: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преодолевать трудности.</a:t>
            </a:r>
            <a:b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5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Много</a:t>
            </a:r>
            <a: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отвлекающих</a:t>
            </a:r>
            <a:b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5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факторов</a:t>
            </a:r>
            <a: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5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Однообразие</a:t>
            </a:r>
            <a:r>
              <a:rPr lang="ru-RU" sz="50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… жизни.</a:t>
            </a:r>
            <a:b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Авторитарная </a:t>
            </a:r>
            <a:r>
              <a:rPr lang="ru-RU" sz="5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позиция </a:t>
            </a:r>
            <a:br>
              <a:rPr lang="ru-RU" sz="5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5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взрослых</a:t>
            </a:r>
            <a:r>
              <a:rPr lang="ru-RU" sz="5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Мотивы</a:t>
            </a:r>
            <a:endParaRPr lang="ru-RU" sz="6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Выгнутая влево стрелка 2"/>
          <p:cNvSpPr/>
          <p:nvPr/>
        </p:nvSpPr>
        <p:spPr>
          <a:xfrm>
            <a:off x="1259632" y="1700808"/>
            <a:ext cx="2232248" cy="1512168"/>
          </a:xfrm>
          <a:prstGeom prst="curvedRightArrow">
            <a:avLst>
              <a:gd name="adj1" fmla="val 25000"/>
              <a:gd name="adj2" fmla="val 4705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Выгнутая вправо стрелка 3"/>
          <p:cNvSpPr/>
          <p:nvPr/>
        </p:nvSpPr>
        <p:spPr>
          <a:xfrm>
            <a:off x="4932040" y="1772816"/>
            <a:ext cx="2232248" cy="144016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3789040"/>
            <a:ext cx="3168352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Широкие</a:t>
            </a:r>
          </a:p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(социальные)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148064" y="3789040"/>
            <a:ext cx="3024336" cy="16344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Узколичные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76" y="274638"/>
            <a:ext cx="4143404" cy="4583122"/>
          </a:xfrm>
        </p:spPr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Человек</a:t>
            </a:r>
            <a:b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активно </a:t>
            </a:r>
            <a:b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включается в деятельность, если </a:t>
            </a:r>
            <a:r>
              <a:rPr lang="ru-RU" sz="4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ЕСТЬ</a:t>
            </a:r>
            <a:br>
              <a:rPr lang="ru-RU" sz="4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МОТИВ </a:t>
            </a:r>
            <a:r>
              <a:rPr lang="ru-RU" sz="4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school02-1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5" y="804862"/>
            <a:ext cx="3714776" cy="52482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Autofit/>
          </a:bodyPr>
          <a:lstStyle/>
          <a:p>
            <a:pPr algn="ctr"/>
            <a:r>
              <a:rPr lang="ru-RU" sz="6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Стимулирование</a:t>
            </a:r>
            <a:endParaRPr lang="ru-RU" sz="6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school11-0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1412776"/>
            <a:ext cx="5760640" cy="508805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3511552"/>
          </a:xfrm>
        </p:spPr>
        <p:txBody>
          <a:bodyPr>
            <a:noAutofit/>
          </a:bodyPr>
          <a:lstStyle/>
          <a:p>
            <a:r>
              <a:rPr lang="ru-RU" sz="36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Способы стимулирования: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разумная организация обучения;</a:t>
            </a:r>
            <a:b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специальные стимулы;</a:t>
            </a:r>
            <a:b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 создание благоприятных условий</a:t>
            </a:r>
            <a:b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для учебы, стимулирование </a:t>
            </a:r>
            <a:b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познавательной деятельности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CASOE2T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3786190"/>
            <a:ext cx="3000396" cy="29289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52928" cy="6669360"/>
          </a:xfrm>
        </p:spPr>
        <p:txBody>
          <a:bodyPr>
            <a:normAutofit fontScale="90000"/>
          </a:bodyPr>
          <a:lstStyle/>
          <a:p>
            <a:r>
              <a:rPr lang="ru-RU" sz="67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67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Стимулы</a:t>
            </a:r>
            <a:r>
              <a:rPr lang="ru-RU" sz="67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* новизна;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* практическое значение; 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* оценивание;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* ситуация успеха;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* возрастные особенности;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* возможность реализовать себя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  в деятельности.</a:t>
            </a:r>
            <a:br>
              <a:rPr lang="ru-RU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school19-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188640"/>
            <a:ext cx="3888432" cy="2376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835696" y="0"/>
            <a:ext cx="7094022" cy="4509120"/>
          </a:xfrm>
        </p:spPr>
        <p:txBody>
          <a:bodyPr>
            <a:normAutofit fontScale="90000"/>
          </a:bodyPr>
          <a:lstStyle/>
          <a:p>
            <a:r>
              <a:rPr lang="ru-RU" sz="33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Главное</a:t>
            </a:r>
            <a:r>
              <a:rPr lang="ru-RU" sz="33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3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заинтересованность в …</a:t>
            </a:r>
            <a:b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вера , поиск качеств …</a:t>
            </a:r>
            <a:b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позитивное отношение к учебе …</a:t>
            </a:r>
            <a:b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сотрудничество …</a:t>
            </a:r>
            <a:b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создание ситуации успеха …</a:t>
            </a:r>
            <a:b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интерес родителей …</a:t>
            </a:r>
            <a:b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* поддержка …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58016" y="5003322"/>
            <a:ext cx="142876" cy="13716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5" descr="0d87533b6df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3717032"/>
            <a:ext cx="3819844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191</TotalTime>
  <Words>29</Words>
  <Application>Microsoft Office PowerPoint</Application>
  <PresentationFormat>Экран (4:3)</PresentationFormat>
  <Paragraphs>13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УЧЕБНЫЙ  И ВНЕУЧЕБНЫЙ ТРУД ПОДРОСТКА</vt:lpstr>
      <vt:lpstr>Почему ребенок не всегда  успешно учится?</vt:lpstr>
      <vt:lpstr>* Не умеет     преодолевать трудности. * Много  отвлекающих    факторов. * Однообразие  … жизни. * Авторитарная позиция     взрослых.  </vt:lpstr>
      <vt:lpstr>Мотивы</vt:lpstr>
      <vt:lpstr>Человек активно  включается в деятельность, если ЕСТЬ МОТИВ .</vt:lpstr>
      <vt:lpstr>Стимулирование</vt:lpstr>
      <vt:lpstr>Способы стимулирования: - разумная организация обучения; - специальные стимулы; - создание благоприятных условий         для учебы, стимулирование               познавательной деятельности.</vt:lpstr>
      <vt:lpstr>   Стимулы:  * новизна; * практическое значение;  * оценивание; * ситуация успеха; * возрастные особенности; * возможность реализовать себя    в деятельности.  </vt:lpstr>
      <vt:lpstr>Главное: * заинтересованность в … * вера , поиск качеств … * позитивное отношение к учебе … * сотрудничество … * создание ситуации успеха … * интерес родителей … * поддержка … </vt:lpstr>
      <vt:lpstr>  Так может учиться   школьник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Учебная мотивация учащихся</dc:title>
  <cp:lastModifiedBy>Ученик</cp:lastModifiedBy>
  <cp:revision>22</cp:revision>
  <dcterms:modified xsi:type="dcterms:W3CDTF">2021-12-01T23:48:42Z</dcterms:modified>
</cp:coreProperties>
</file>