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7" r:id="rId3"/>
    <p:sldId id="296" r:id="rId4"/>
    <p:sldId id="290" r:id="rId5"/>
    <p:sldId id="274" r:id="rId6"/>
    <p:sldId id="273" r:id="rId7"/>
    <p:sldId id="275" r:id="rId8"/>
    <p:sldId id="276" r:id="rId9"/>
    <p:sldId id="289" r:id="rId10"/>
    <p:sldId id="297" r:id="rId11"/>
    <p:sldId id="284" r:id="rId12"/>
    <p:sldId id="262" r:id="rId13"/>
    <p:sldId id="292" r:id="rId14"/>
    <p:sldId id="265" r:id="rId15"/>
    <p:sldId id="294"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2160684-89F5-407D-95FD-D4A9EE4C5040}">
          <p14:sldIdLst>
            <p14:sldId id="256"/>
            <p14:sldId id="287"/>
            <p14:sldId id="296"/>
            <p14:sldId id="290"/>
            <p14:sldId id="274"/>
            <p14:sldId id="273"/>
            <p14:sldId id="275"/>
            <p14:sldId id="276"/>
            <p14:sldId id="289"/>
            <p14:sldId id="297"/>
            <p14:sldId id="284"/>
            <p14:sldId id="262"/>
            <p14:sldId id="292"/>
            <p14:sldId id="265"/>
          </p14:sldIdLst>
        </p14:section>
        <p14:section name="Раздел без заголовка" id="{D0246487-9F67-4255-93FB-C29CBD61B598}">
          <p14:sldIdLst>
            <p14:sldId id="294"/>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F3505"/>
    <a:srgbClr val="F7F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94660"/>
  </p:normalViewPr>
  <p:slideViewPr>
    <p:cSldViewPr>
      <p:cViewPr varScale="1">
        <p:scale>
          <a:sx n="82" d="100"/>
          <a:sy n="82" d="100"/>
        </p:scale>
        <p:origin x="148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ga\Desktop\&#1051;&#1080;&#1089;&#1090;%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8.3922772365318726E-2"/>
          <c:y val="4.059893363364353E-2"/>
          <c:w val="0.88895858356688462"/>
          <c:h val="0.86097246243826275"/>
        </c:manualLayout>
      </c:layout>
      <c:barChart>
        <c:barDir val="col"/>
        <c:grouping val="clustered"/>
        <c:varyColors val="0"/>
        <c:ser>
          <c:idx val="0"/>
          <c:order val="0"/>
          <c:invertIfNegative val="0"/>
          <c:cat>
            <c:numRef>
              <c:f>Sheet1!$A$3:$A$10</c:f>
              <c:numCache>
                <c:formatCode>General</c:formatCode>
                <c:ptCount val="8"/>
                <c:pt idx="0">
                  <c:v>1</c:v>
                </c:pt>
                <c:pt idx="1">
                  <c:v>2</c:v>
                </c:pt>
                <c:pt idx="2">
                  <c:v>3</c:v>
                </c:pt>
                <c:pt idx="3">
                  <c:v>4</c:v>
                </c:pt>
                <c:pt idx="4">
                  <c:v>5</c:v>
                </c:pt>
                <c:pt idx="5">
                  <c:v>6</c:v>
                </c:pt>
                <c:pt idx="6">
                  <c:v>7</c:v>
                </c:pt>
                <c:pt idx="7">
                  <c:v>8</c:v>
                </c:pt>
              </c:numCache>
            </c:numRef>
          </c:cat>
          <c:val>
            <c:numRef>
              <c:f>Sheet1!$B$3:$B$10</c:f>
              <c:numCache>
                <c:formatCode>0%</c:formatCode>
                <c:ptCount val="8"/>
                <c:pt idx="0">
                  <c:v>0.91</c:v>
                </c:pt>
                <c:pt idx="1">
                  <c:v>0.89</c:v>
                </c:pt>
                <c:pt idx="2">
                  <c:v>0.76</c:v>
                </c:pt>
                <c:pt idx="3">
                  <c:v>0.46</c:v>
                </c:pt>
                <c:pt idx="4">
                  <c:v>0.46</c:v>
                </c:pt>
                <c:pt idx="5">
                  <c:v>0.3</c:v>
                </c:pt>
                <c:pt idx="6">
                  <c:v>0.06</c:v>
                </c:pt>
                <c:pt idx="7">
                  <c:v>0.01</c:v>
                </c:pt>
              </c:numCache>
            </c:numRef>
          </c:val>
          <c:extLst>
            <c:ext xmlns:c16="http://schemas.microsoft.com/office/drawing/2014/chart" uri="{C3380CC4-5D6E-409C-BE32-E72D297353CC}">
              <c16:uniqueId val="{00000000-3A8A-4E1D-A634-13D0E704058E}"/>
            </c:ext>
          </c:extLst>
        </c:ser>
        <c:dLbls>
          <c:showLegendKey val="0"/>
          <c:showVal val="0"/>
          <c:showCatName val="0"/>
          <c:showSerName val="0"/>
          <c:showPercent val="0"/>
          <c:showBubbleSize val="0"/>
        </c:dLbls>
        <c:gapWidth val="150"/>
        <c:axId val="185692928"/>
        <c:axId val="185694464"/>
      </c:barChart>
      <c:catAx>
        <c:axId val="185692928"/>
        <c:scaling>
          <c:orientation val="minMax"/>
        </c:scaling>
        <c:delete val="0"/>
        <c:axPos val="b"/>
        <c:numFmt formatCode="General" sourceLinked="1"/>
        <c:majorTickMark val="out"/>
        <c:minorTickMark val="none"/>
        <c:tickLblPos val="nextTo"/>
        <c:crossAx val="185694464"/>
        <c:crosses val="autoZero"/>
        <c:auto val="1"/>
        <c:lblAlgn val="ctr"/>
        <c:lblOffset val="100"/>
        <c:noMultiLvlLbl val="0"/>
      </c:catAx>
      <c:valAx>
        <c:axId val="185694464"/>
        <c:scaling>
          <c:orientation val="minMax"/>
        </c:scaling>
        <c:delete val="0"/>
        <c:axPos val="l"/>
        <c:majorGridlines/>
        <c:numFmt formatCode="0%" sourceLinked="1"/>
        <c:majorTickMark val="out"/>
        <c:minorTickMark val="none"/>
        <c:tickLblPos val="nextTo"/>
        <c:crossAx val="1856929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6/28/2021</a:t>
            </a:fld>
            <a:endParaRPr lang="en-U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1D8BD707-D9CF-40AE-B4C6-C98DA3205C09}" type="datetimeFigureOut">
              <a:rPr lang="en-US" smtClean="0"/>
              <a:pPr/>
              <a:t>6/28/2021</a:t>
            </a:fld>
            <a:endParaRPr lang="en-US"/>
          </a:p>
        </p:txBody>
      </p:sp>
      <p:sp>
        <p:nvSpPr>
          <p:cNvPr id="5" name="Нижний колонтитул 4"/>
          <p:cNvSpPr>
            <a:spLocks noGrp="1"/>
          </p:cNvSpPr>
          <p:nvPr>
            <p:ph type="ftr" sz="quarter" idx="11"/>
          </p:nvPr>
        </p:nvSpPr>
        <p:spPr>
          <a:xfrm>
            <a:off x="457200" y="6556248"/>
            <a:ext cx="3657600" cy="228600"/>
          </a:xfrm>
        </p:spPr>
        <p:txBody>
          <a:bodyPr/>
          <a:lstStyle/>
          <a:p>
            <a:endParaRPr lang="en-U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6/28/2021</a:t>
            </a:fld>
            <a:endParaRPr lang="en-U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D8BD707-D9CF-40AE-B4C6-C98DA3205C09}" type="datetimeFigureOut">
              <a:rPr lang="en-US" smtClean="0"/>
              <a:pPr/>
              <a:t>6/28/2021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D8BD707-D9CF-40AE-B4C6-C98DA3205C09}" type="datetimeFigureOut">
              <a:rPr lang="en-US" smtClean="0"/>
              <a:pPr/>
              <a:t>6/28/2021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6/28/2021</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6/28/2021</a:t>
            </a:fld>
            <a:endParaRPr lang="en-U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 y="1422722"/>
            <a:ext cx="2667000" cy="914400"/>
          </a:xfrm>
        </p:spPr>
        <p:txBody>
          <a:bodyPr/>
          <a:lstStyle/>
          <a:p>
            <a:pPr algn="ctr"/>
            <a:r>
              <a:rPr lang="en-US" sz="5400" b="1" dirty="0">
                <a:solidFill>
                  <a:srgbClr val="FFFFCC"/>
                </a:solidFill>
                <a:effectLst>
                  <a:outerShdw blurRad="38100" dist="38100" dir="2700000" algn="tl">
                    <a:srgbClr val="000000">
                      <a:alpha val="43137"/>
                    </a:srgbClr>
                  </a:outerShdw>
                </a:effectLst>
                <a:latin typeface="+mn-lt"/>
              </a:rPr>
              <a:t> </a:t>
            </a:r>
            <a:br>
              <a:rPr lang="en-US" sz="5400" b="1" dirty="0">
                <a:solidFill>
                  <a:srgbClr val="FFFFCC"/>
                </a:solidFill>
                <a:effectLst>
                  <a:outerShdw blurRad="38100" dist="38100" dir="2700000" algn="tl">
                    <a:srgbClr val="000000">
                      <a:alpha val="43137"/>
                    </a:srgbClr>
                  </a:outerShdw>
                </a:effectLst>
                <a:latin typeface="+mn-lt"/>
              </a:rPr>
            </a:br>
            <a:r>
              <a:rPr lang="en-US" sz="4000" b="1" dirty="0">
                <a:solidFill>
                  <a:schemeClr val="accent1">
                    <a:lumMod val="75000"/>
                  </a:schemeClr>
                </a:solidFill>
                <a:effectLst>
                  <a:outerShdw blurRad="38100" dist="38100" dir="2700000" algn="tl">
                    <a:srgbClr val="000000">
                      <a:alpha val="43137"/>
                    </a:srgbClr>
                  </a:outerShdw>
                </a:effectLst>
                <a:latin typeface="+mn-lt"/>
              </a:rPr>
              <a:t>F</a:t>
            </a:r>
            <a:r>
              <a:rPr lang="en-US" sz="4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AMILY</a:t>
            </a:r>
            <a:br>
              <a:rPr lang="en-US" sz="4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MATTERS</a:t>
            </a:r>
            <a:r>
              <a:rPr lang="en-US" sz="5400" b="1" dirty="0">
                <a:solidFill>
                  <a:schemeClr val="accent1">
                    <a:lumMod val="75000"/>
                  </a:schemeClr>
                </a:solidFill>
                <a:effectLst>
                  <a:outerShdw blurRad="38100" dist="38100" dir="2700000" algn="tl">
                    <a:srgbClr val="000000">
                      <a:alpha val="43137"/>
                    </a:srgbClr>
                  </a:outerShdw>
                </a:effectLst>
                <a:latin typeface="+mn-lt"/>
              </a:rPr>
              <a:t>  </a:t>
            </a:r>
            <a:endParaRPr lang="ru-RU" sz="5400" b="1" dirty="0">
              <a:solidFill>
                <a:schemeClr val="accent1">
                  <a:lumMod val="75000"/>
                </a:schemeClr>
              </a:solidFill>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5486400" y="3631556"/>
            <a:ext cx="3276600" cy="685800"/>
          </a:xfrm>
        </p:spPr>
        <p:txBody>
          <a:bodyPr/>
          <a:lstStyle/>
          <a:p>
            <a:r>
              <a:rPr lang="en-US" i="1" dirty="0">
                <a:solidFill>
                  <a:srgbClr val="FFFFCC"/>
                </a:solidFill>
                <a:effectLst>
                  <a:outerShdw blurRad="38100" dist="38100" dir="2700000" algn="tl">
                    <a:srgbClr val="000000">
                      <a:alpha val="43137"/>
                    </a:srgbClr>
                  </a:outerShdw>
                </a:effectLst>
              </a:rPr>
              <a:t>Chinese proverb</a:t>
            </a:r>
            <a:endParaRPr lang="ru-RU" i="1" dirty="0">
              <a:solidFill>
                <a:srgbClr val="FFFFCC"/>
              </a:solidFill>
              <a:effectLst>
                <a:outerShdw blurRad="38100" dist="38100" dir="2700000" algn="tl">
                  <a:srgbClr val="000000">
                    <a:alpha val="43137"/>
                  </a:srgbClr>
                </a:outerShdw>
              </a:effectLst>
            </a:endParaRPr>
          </a:p>
        </p:txBody>
      </p:sp>
      <p:sp>
        <p:nvSpPr>
          <p:cNvPr id="4" name="Прямоугольник 3"/>
          <p:cNvSpPr/>
          <p:nvPr/>
        </p:nvSpPr>
        <p:spPr>
          <a:xfrm>
            <a:off x="3535680" y="533400"/>
            <a:ext cx="4800600" cy="2693045"/>
          </a:xfrm>
          <a:prstGeom prst="rect">
            <a:avLst/>
          </a:prstGeom>
        </p:spPr>
        <p:txBody>
          <a:bodyPr wrap="square">
            <a:spAutoFit/>
          </a:bodyPr>
          <a:lstStyle/>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there is light in the soul,</a:t>
            </a:r>
          </a:p>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will be beauty in the person,</a:t>
            </a:r>
          </a:p>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there is beauty in the person,</a:t>
            </a:r>
          </a:p>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will be harmony in the home.</a:t>
            </a:r>
          </a:p>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will be order in the nation.</a:t>
            </a:r>
          </a:p>
          <a:p>
            <a:pPr lvl="0" algn="just">
              <a:spcBef>
                <a:spcPts val="600"/>
              </a:spcBef>
              <a:buClr>
                <a:srgbClr val="B13F9A"/>
              </a:buClr>
              <a:buSzPct val="73000"/>
            </a:pPr>
            <a:r>
              <a:rPr lang="en-US"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will be peace in the world.</a:t>
            </a:r>
            <a:endParaRPr lang="ru-RU" sz="24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26445"/>
            <a:ext cx="5480795" cy="483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3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57E315-615F-4F0B-85D8-92509BFD4D80}"/>
              </a:ext>
            </a:extLst>
          </p:cNvPr>
          <p:cNvSpPr>
            <a:spLocks noGrp="1"/>
          </p:cNvSpPr>
          <p:nvPr>
            <p:ph idx="1"/>
          </p:nvPr>
        </p:nvSpPr>
        <p:spPr>
          <a:xfrm>
            <a:off x="114300" y="1463040"/>
            <a:ext cx="7924800" cy="4846320"/>
          </a:xfrm>
        </p:spPr>
        <p:txBody>
          <a:bodyPr>
            <a:normAutofit/>
          </a:bodyPr>
          <a:lstStyle/>
          <a:p>
            <a:r>
              <a:rPr lang="en-US" sz="2000" b="1" i="1" dirty="0">
                <a:solidFill>
                  <a:srgbClr val="000000"/>
                </a:solidFill>
                <a:effectLst/>
                <a:latin typeface="Times New Roman" panose="02020603050405020304" pitchFamily="18" charset="0"/>
                <a:ea typeface="Times New Roman" panose="02020603050405020304" pitchFamily="18" charset="0"/>
              </a:rPr>
              <a:t>Choose one of these modal verbs (can, may, must, should) to complete the sentences:</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Conflicts … lead to bad relations.</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We … hear what the other person is saying.</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We … prevent conflicts.</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We … have respect for other people.</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Political parties …resolve conflicts by peaceful means.</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States … prevent wars if they decide to resolve conflicts peacefully.</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You … have better relations with people if you resolve a conflict peacefully.</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You … learn about conflict resolution if you read books about conflict.</a:t>
            </a:r>
            <a:endParaRPr lang="ru-RU" sz="2000" b="1" i="1"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US" sz="2000" b="1" i="1" dirty="0">
                <a:solidFill>
                  <a:srgbClr val="000000"/>
                </a:solidFill>
                <a:effectLst/>
                <a:latin typeface="Times New Roman" panose="02020603050405020304" pitchFamily="18" charset="0"/>
                <a:ea typeface="Times New Roman" panose="02020603050405020304" pitchFamily="18" charset="0"/>
              </a:rPr>
              <a:t>You … have more friends if you learn to resolve conflicts peacefully. </a:t>
            </a:r>
            <a:endParaRPr lang="ru-RU" sz="2000" b="1" i="1" dirty="0">
              <a:effectLst/>
              <a:latin typeface="Times New Roman" panose="02020603050405020304" pitchFamily="18" charset="0"/>
              <a:ea typeface="Times New Roman" panose="02020603050405020304" pitchFamily="18" charset="0"/>
            </a:endParaRPr>
          </a:p>
          <a:p>
            <a:endParaRPr lang="ru-RU" dirty="0"/>
          </a:p>
        </p:txBody>
      </p:sp>
      <p:sp>
        <p:nvSpPr>
          <p:cNvPr id="5" name="Заголовок 4">
            <a:extLst>
              <a:ext uri="{FF2B5EF4-FFF2-40B4-BE49-F238E27FC236}">
                <a16:creationId xmlns:a16="http://schemas.microsoft.com/office/drawing/2014/main" id="{8E118258-BBA9-4F13-9CF0-7038A4DD9C16}"/>
              </a:ext>
            </a:extLst>
          </p:cNvPr>
          <p:cNvSpPr>
            <a:spLocks noGrp="1"/>
          </p:cNvSpPr>
          <p:nvPr>
            <p:ph type="title"/>
          </p:nvPr>
        </p:nvSpPr>
        <p:spPr>
          <a:xfrm>
            <a:off x="457200" y="542420"/>
            <a:ext cx="7239000" cy="289560"/>
          </a:xfrm>
        </p:spPr>
        <p:txBody>
          <a:bodyPr>
            <a:normAutofit fontScale="90000"/>
          </a:bodyPr>
          <a:lstStyle/>
          <a:p>
            <a:pPr algn="ctr"/>
            <a:r>
              <a:rPr lang="en-US" dirty="0"/>
              <a:t>Grammar Task</a:t>
            </a:r>
            <a:endParaRPr lang="ru-RU" dirty="0"/>
          </a:p>
        </p:txBody>
      </p:sp>
    </p:spTree>
    <p:extLst>
      <p:ext uri="{BB962C8B-B14F-4D97-AF65-F5344CB8AC3E}">
        <p14:creationId xmlns:p14="http://schemas.microsoft.com/office/powerpoint/2010/main" val="34927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600" y="-228600"/>
            <a:ext cx="7239000" cy="1143000"/>
          </a:xfrm>
        </p:spPr>
        <p:txBody>
          <a:bodyPr>
            <a:normAutofit/>
          </a:bodyPr>
          <a:lstStyle/>
          <a:p>
            <a:r>
              <a:rPr lang="en-US" sz="2400" i="1" dirty="0">
                <a:solidFill>
                  <a:schemeClr val="accent1">
                    <a:lumMod val="75000"/>
                  </a:schemeClr>
                </a:solidFill>
                <a:latin typeface="Times New Roman" panose="02020603050405020304" pitchFamily="18" charset="0"/>
                <a:cs typeface="Times New Roman" panose="02020603050405020304" pitchFamily="18" charset="0"/>
              </a:rPr>
              <a:t>Generation Gap</a:t>
            </a:r>
            <a:endParaRPr lang="ru-RU" sz="2400"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Generation Ga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5800" y="1143000"/>
            <a:ext cx="7247467" cy="4629150"/>
          </a:xfrm>
          <a:prstGeom prst="rect">
            <a:avLst/>
          </a:prstGeom>
        </p:spPr>
      </p:pic>
    </p:spTree>
    <p:extLst>
      <p:ext uri="{BB962C8B-B14F-4D97-AF65-F5344CB8AC3E}">
        <p14:creationId xmlns:p14="http://schemas.microsoft.com/office/powerpoint/2010/main" val="1767897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33800"/>
            <a:ext cx="8947356" cy="4846320"/>
          </a:xfrm>
        </p:spPr>
        <p:txBody>
          <a:bodyPr>
            <a:normAutofit/>
          </a:bodyPr>
          <a:lstStyle/>
          <a:p>
            <a:pPr marL="0" indent="0" fontAlgn="t">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1-  Parents think I’m lazy</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2 - Parents think I waste much time with my gadgets</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3 - Parents  think I can have better marks at school</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4 - Parents interfere in the relationships with my  friends</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5 - Parents don’t like the music I listen to</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6 - Parents try to solve my personal problems without me</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lvl="5" indent="0">
              <a:spcBef>
                <a:spcPts val="0"/>
              </a:spcBef>
              <a:buClr>
                <a:schemeClr val="tx2"/>
              </a:buClr>
              <a:buSzPct val="73000"/>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7 - Parents don’t like my hair cut</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tx2">
                    <a:lumMod val="75000"/>
                  </a:schemeClr>
                </a:solidFill>
                <a:latin typeface="Times New Roman" panose="02020603050405020304" pitchFamily="18" charset="0"/>
                <a:cs typeface="Times New Roman" panose="02020603050405020304" pitchFamily="18" charset="0"/>
              </a:rPr>
              <a:t>8 - Parents break their promises</a:t>
            </a:r>
          </a:p>
          <a:p>
            <a:pPr marL="0" indent="0">
              <a:spcBef>
                <a:spcPts val="0"/>
              </a:spcBef>
              <a:buNone/>
            </a:pPr>
            <a:endParaRPr lang="en-US" sz="2000" b="1" dirty="0">
              <a:solidFill>
                <a:schemeClr val="tx2">
                  <a:lumMod val="75000"/>
                </a:schemeClr>
              </a:solidFill>
              <a:latin typeface="Times New Roman" panose="02020603050405020304" pitchFamily="18" charset="0"/>
              <a:cs typeface="Times New Roman" panose="02020603050405020304" pitchFamily="18" charset="0"/>
            </a:endParaRPr>
          </a:p>
          <a:p>
            <a:pPr marL="0" indent="0">
              <a:spcBef>
                <a:spcPts val="0"/>
              </a:spcBef>
              <a:buNone/>
            </a:pPr>
            <a:r>
              <a:rPr lang="en-US" sz="2000" b="1" dirty="0">
                <a:solidFill>
                  <a:schemeClr val="bg2">
                    <a:lumMod val="25000"/>
                  </a:schemeClr>
                </a:solidFill>
                <a:latin typeface="Times New Roman" panose="02020603050405020304" pitchFamily="18" charset="0"/>
                <a:cs typeface="Times New Roman" panose="02020603050405020304" pitchFamily="18" charset="0"/>
              </a:rPr>
              <a:t>Make up a  sentence “…per cent of children consider that their parents…” </a:t>
            </a:r>
            <a:endParaRPr lang="ru-RU" sz="2000" dirty="0">
              <a:solidFill>
                <a:schemeClr val="bg2">
                  <a:lumMod val="25000"/>
                </a:schemeClr>
              </a:solidFill>
              <a:latin typeface="Times New Roman" panose="02020603050405020304" pitchFamily="18" charset="0"/>
              <a:cs typeface="Times New Roman" panose="02020603050405020304" pitchFamily="18" charset="0"/>
            </a:endParaRPr>
          </a:p>
          <a:p>
            <a:endParaRPr lang="ru-RU" sz="2000" dirty="0"/>
          </a:p>
        </p:txBody>
      </p:sp>
      <p:graphicFrame>
        <p:nvGraphicFramePr>
          <p:cNvPr id="6" name="Диаграмма 5"/>
          <p:cNvGraphicFramePr>
            <a:graphicFrameLocks/>
          </p:cNvGraphicFramePr>
          <p:nvPr/>
        </p:nvGraphicFramePr>
        <p:xfrm>
          <a:off x="152400" y="29497"/>
          <a:ext cx="7391400" cy="37313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11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571500"/>
            <a:ext cx="7239000" cy="1143000"/>
          </a:xfrm>
        </p:spPr>
        <p:txBody>
          <a:bodyPr>
            <a:normAutofit/>
          </a:bodyPr>
          <a:lstStyle/>
          <a:p>
            <a:endParaRPr lang="ru-RU" sz="28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050" y="0"/>
            <a:ext cx="7620000" cy="3108961"/>
          </a:xfrm>
        </p:spPr>
        <p:txBody>
          <a:bodyPr>
            <a:normAutofit/>
          </a:bodyPr>
          <a:lstStyle/>
          <a:p>
            <a:pPr marL="0" indent="0">
              <a:buNone/>
            </a:pPr>
            <a:endParaRPr lang="en-US" sz="2800" b="1" i="1"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en-US" sz="3200" b="1" i="1" dirty="0">
                <a:solidFill>
                  <a:schemeClr val="bg2">
                    <a:lumMod val="25000"/>
                  </a:schemeClr>
                </a:solidFill>
                <a:latin typeface="Times New Roman" panose="02020603050405020304" pitchFamily="18" charset="0"/>
                <a:cs typeface="Times New Roman" panose="02020603050405020304" pitchFamily="18" charset="0"/>
              </a:rPr>
              <a:t>Suggest how to </a:t>
            </a:r>
            <a:r>
              <a:rPr lang="en-US" sz="3200" b="1" i="1">
                <a:solidFill>
                  <a:schemeClr val="bg2">
                    <a:lumMod val="25000"/>
                  </a:schemeClr>
                </a:solidFill>
                <a:latin typeface="Times New Roman" panose="02020603050405020304" pitchFamily="18" charset="0"/>
                <a:cs typeface="Times New Roman" panose="02020603050405020304" pitchFamily="18" charset="0"/>
              </a:rPr>
              <a:t>prevent family </a:t>
            </a:r>
            <a:r>
              <a:rPr lang="en-US" sz="3200" b="1" i="1" dirty="0">
                <a:solidFill>
                  <a:schemeClr val="bg2">
                    <a:lumMod val="25000"/>
                  </a:schemeClr>
                </a:solidFill>
                <a:latin typeface="Times New Roman" panose="02020603050405020304" pitchFamily="18" charset="0"/>
                <a:cs typeface="Times New Roman" panose="02020603050405020304" pitchFamily="18" charset="0"/>
              </a:rPr>
              <a:t>conflicts. </a:t>
            </a:r>
          </a:p>
          <a:p>
            <a:pPr marL="0" indent="0">
              <a:buNone/>
            </a:pPr>
            <a:r>
              <a:rPr lang="en-US" sz="3200" b="1" i="1" dirty="0">
                <a:solidFill>
                  <a:schemeClr val="bg2">
                    <a:lumMod val="25000"/>
                  </a:schemeClr>
                </a:solidFill>
                <a:latin typeface="Times New Roman" panose="02020603050405020304" pitchFamily="18" charset="0"/>
                <a:cs typeface="Times New Roman" panose="02020603050405020304" pitchFamily="18" charset="0"/>
              </a:rPr>
              <a:t>Begin with: </a:t>
            </a:r>
          </a:p>
          <a:p>
            <a:pPr marL="0" indent="0">
              <a:buNone/>
            </a:pPr>
            <a:r>
              <a:rPr lang="en-US" sz="3200" b="1" i="1" dirty="0">
                <a:solidFill>
                  <a:schemeClr val="accent6">
                    <a:lumMod val="75000"/>
                  </a:schemeClr>
                </a:solidFill>
                <a:latin typeface="Times New Roman" panose="02020603050405020304" pitchFamily="18" charset="0"/>
                <a:cs typeface="Times New Roman" panose="02020603050405020304" pitchFamily="18" charset="0"/>
              </a:rPr>
              <a:t>People should… </a:t>
            </a:r>
          </a:p>
          <a:p>
            <a:pPr marL="0" indent="0">
              <a:buNone/>
            </a:pPr>
            <a:r>
              <a:rPr lang="en-US" sz="3200" b="1" i="1" dirty="0">
                <a:solidFill>
                  <a:schemeClr val="accent6">
                    <a:lumMod val="75000"/>
                  </a:schemeClr>
                </a:solidFill>
                <a:latin typeface="Times New Roman" panose="02020603050405020304" pitchFamily="18" charset="0"/>
                <a:cs typeface="Times New Roman" panose="02020603050405020304" pitchFamily="18" charset="0"/>
              </a:rPr>
              <a:t>People shouldn’t…</a:t>
            </a:r>
            <a:endParaRPr lang="ru-RU" sz="3200" b="1" i="1" dirty="0">
              <a:solidFill>
                <a:schemeClr val="accent6">
                  <a:lumMod val="75000"/>
                </a:schemeClr>
              </a:solidFill>
              <a:latin typeface="Times New Roman" panose="02020603050405020304" pitchFamily="18" charset="0"/>
              <a:cs typeface="Times New Roman" panose="02020603050405020304" pitchFamily="18" charset="0"/>
            </a:endParaRPr>
          </a:p>
          <a:p>
            <a:endParaRPr lang="ru-RU" sz="3200" dirty="0"/>
          </a:p>
        </p:txBody>
      </p:sp>
      <p:pic>
        <p:nvPicPr>
          <p:cNvPr id="4" name="Рисунок 3" descr="89714386_sovetyi.gif"/>
          <p:cNvPicPr>
            <a:picLocks noChangeAspect="1"/>
          </p:cNvPicPr>
          <p:nvPr/>
        </p:nvPicPr>
        <p:blipFill>
          <a:blip r:embed="rId2"/>
          <a:stretch>
            <a:fillRect/>
          </a:stretch>
        </p:blipFill>
        <p:spPr>
          <a:xfrm>
            <a:off x="1905000" y="3007280"/>
            <a:ext cx="4648200" cy="3572473"/>
          </a:xfrm>
          <a:prstGeom prst="rect">
            <a:avLst/>
          </a:prstGeom>
        </p:spPr>
      </p:pic>
    </p:spTree>
    <p:extLst>
      <p:ext uri="{BB962C8B-B14F-4D97-AF65-F5344CB8AC3E}">
        <p14:creationId xmlns:p14="http://schemas.microsoft.com/office/powerpoint/2010/main" val="210903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7924800" cy="1143000"/>
          </a:xfrm>
        </p:spPr>
        <p:txBody>
          <a:bodyPr>
            <a:normAutofit/>
          </a:bodyPr>
          <a:lstStyle/>
          <a:p>
            <a:pPr algn="ctr"/>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How to avoid the conflicts</a:t>
            </a:r>
            <a:b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br>
            <a:r>
              <a:rPr lang="en-US" sz="2800" dirty="0">
                <a:solidFill>
                  <a:schemeClr val="tx2">
                    <a:lumMod val="40000"/>
                    <a:lumOff val="60000"/>
                  </a:schemeClr>
                </a:solidFill>
                <a:latin typeface="Times New Roman" panose="02020603050405020304" pitchFamily="18" charset="0"/>
                <a:cs typeface="Times New Roman" panose="02020603050405020304" pitchFamily="18" charset="0"/>
              </a:rPr>
              <a:t> in The Family?</a:t>
            </a:r>
            <a:endParaRPr lang="ru-RU" sz="2800"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76199" y="1483688"/>
          <a:ext cx="8001000" cy="536448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People should</a:t>
                      </a:r>
                      <a:endParaRPr lang="ru-RU" sz="2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bg1"/>
                          </a:solidFill>
                          <a:latin typeface="Times New Roman" panose="02020603050405020304" pitchFamily="18" charset="0"/>
                          <a:cs typeface="Times New Roman" panose="02020603050405020304" pitchFamily="18" charset="0"/>
                        </a:rPr>
                        <a:t>People shouldn’t</a:t>
                      </a:r>
                      <a:endParaRPr lang="ru-RU" sz="2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400" b="1" dirty="0">
                          <a:solidFill>
                            <a:schemeClr val="tx2">
                              <a:lumMod val="75000"/>
                            </a:schemeClr>
                          </a:solidFill>
                          <a:latin typeface="Times New Roman" pitchFamily="18" charset="0"/>
                        </a:rPr>
                        <a:t> Be able to listen to each other, to quarrel without children,  calm down and talk very calmly, find any compromise, give some pieces of advice (to ask for advice), respect smb’s opinion, work out a list of rules, get along with, try to forgive and approve, understand the younger (older) generation, rely on own family, cheer smb up …  </a:t>
                      </a:r>
                      <a:endParaRPr lang="ru-RU" sz="2400" b="1" dirty="0">
                        <a:solidFill>
                          <a:schemeClr val="tx2">
                            <a:lumMod val="75000"/>
                          </a:schemeClr>
                        </a:solidFill>
                        <a:latin typeface="Times New Roman" pitchFamily="18" charset="0"/>
                      </a:endParaRPr>
                    </a:p>
                  </a:txBody>
                  <a:tcPr/>
                </a:tc>
                <a:tc>
                  <a:txBody>
                    <a:bodyPr/>
                    <a:lstStyle/>
                    <a:p>
                      <a:pPr>
                        <a:lnSpc>
                          <a:spcPct val="90000"/>
                        </a:lnSpc>
                      </a:pPr>
                      <a:r>
                        <a:rPr lang="en-US" sz="2400" b="1" dirty="0">
                          <a:solidFill>
                            <a:schemeClr val="tx2">
                              <a:lumMod val="75000"/>
                            </a:schemeClr>
                          </a:solidFill>
                          <a:latin typeface="Times New Roman" pitchFamily="18" charset="0"/>
                        </a:rPr>
                        <a:t>Tell day and night to keep the room tidy, spoil the mood, threaten or frighten (bully), make fun of smb., make smb feel uncomfortable, make smb suffer from…, envy smb’s success(to feel jealous), betray our friends, criticize smb, shout and quarrel in a loud voice, irritate smb, trouble with some boring or unpleasant things…</a:t>
                      </a:r>
                      <a:endParaRPr lang="ru-RU" sz="2400" b="1" dirty="0">
                        <a:solidFill>
                          <a:schemeClr val="tx2">
                            <a:lumMod val="75000"/>
                          </a:schemeClr>
                        </a:solidFill>
                        <a:latin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406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9234" y="-381000"/>
            <a:ext cx="7239000" cy="1143000"/>
          </a:xfrm>
        </p:spPr>
        <p:txBody>
          <a:bodyPr/>
          <a:lstStyle/>
          <a:p>
            <a:r>
              <a:rPr lang="en-US" dirty="0"/>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04800" y="457200"/>
            <a:ext cx="7924800" cy="6324600"/>
          </a:xfrm>
        </p:spPr>
        <p:txBody>
          <a:bodyPr>
            <a:normAutofit/>
          </a:bodyPr>
          <a:lstStyle/>
          <a:p>
            <a:pPr marL="0" indent="0" algn="ctr">
              <a:buNone/>
            </a:pPr>
            <a:endParaRPr lang="en-US" sz="4000" b="1" i="1" dirty="0">
              <a:solidFill>
                <a:srgbClr val="C00000"/>
              </a:solidFill>
              <a:latin typeface="Times New Roman" panose="02020603050405020304" pitchFamily="18" charset="0"/>
              <a:cs typeface="Times New Roman" panose="02020603050405020304" pitchFamily="18" charset="0"/>
            </a:endParaRPr>
          </a:p>
          <a:p>
            <a:pPr marL="0" indent="0" algn="ctr">
              <a:buNone/>
            </a:pPr>
            <a:endParaRPr lang="en-US" sz="4000" b="1" i="1" dirty="0">
              <a:solidFill>
                <a:srgbClr val="C00000"/>
              </a:solidFill>
              <a:latin typeface="Times New Roman" panose="02020603050405020304" pitchFamily="18" charset="0"/>
              <a:cs typeface="Times New Roman" panose="02020603050405020304" pitchFamily="18" charset="0"/>
            </a:endParaRPr>
          </a:p>
          <a:p>
            <a:pPr marL="0" indent="0" algn="ctr">
              <a:buNone/>
            </a:pPr>
            <a:endParaRPr lang="en-US" sz="4000" b="1" i="1" dirty="0">
              <a:solidFill>
                <a:srgbClr val="C00000"/>
              </a:solidFill>
              <a:latin typeface="Times New Roman" panose="02020603050405020304" pitchFamily="18" charset="0"/>
              <a:cs typeface="Times New Roman" panose="02020603050405020304" pitchFamily="18" charset="0"/>
            </a:endParaRPr>
          </a:p>
          <a:p>
            <a:pPr marL="0" indent="0" algn="ctr">
              <a:buNone/>
            </a:pPr>
            <a:r>
              <a:rPr lang="en-US" sz="4000" b="1" i="1" u="sng" dirty="0">
                <a:solidFill>
                  <a:srgbClr val="C00000"/>
                </a:solidFill>
                <a:latin typeface="Times New Roman" panose="02020603050405020304" pitchFamily="18" charset="0"/>
                <a:cs typeface="Times New Roman" panose="02020603050405020304" pitchFamily="18" charset="0"/>
              </a:rPr>
              <a:t>Assess your work at the lesson</a:t>
            </a:r>
          </a:p>
          <a:p>
            <a:pPr marL="0" indent="0" algn="ctr">
              <a:buNone/>
            </a:pPr>
            <a:r>
              <a:rPr lang="en-US" sz="3200" b="1" i="1" dirty="0">
                <a:solidFill>
                  <a:srgbClr val="C00000"/>
                </a:solidFill>
                <a:latin typeface="Times New Roman" panose="02020603050405020304" pitchFamily="18" charset="0"/>
                <a:cs typeface="Times New Roman" panose="02020603050405020304" pitchFamily="18" charset="0"/>
              </a:rPr>
              <a:t>(from 3 to 5)</a:t>
            </a:r>
          </a:p>
          <a:p>
            <a:r>
              <a:rPr lang="en-US" b="1" i="1" dirty="0">
                <a:solidFill>
                  <a:srgbClr val="C00000"/>
                </a:solidFill>
                <a:latin typeface="Times New Roman" panose="02020603050405020304" pitchFamily="18" charset="0"/>
                <a:cs typeface="Times New Roman" panose="02020603050405020304" pitchFamily="18" charset="0"/>
              </a:rPr>
              <a:t>I took part in the speaking activities </a:t>
            </a:r>
          </a:p>
          <a:p>
            <a:r>
              <a:rPr lang="en-US" b="1" i="1" dirty="0">
                <a:solidFill>
                  <a:srgbClr val="C00000"/>
                </a:solidFill>
                <a:latin typeface="Times New Roman" panose="02020603050405020304" pitchFamily="18" charset="0"/>
                <a:cs typeface="Times New Roman" panose="02020603050405020304" pitchFamily="18" charset="0"/>
              </a:rPr>
              <a:t>I listened attentively </a:t>
            </a:r>
          </a:p>
          <a:p>
            <a:r>
              <a:rPr lang="en-US" b="1" i="1" dirty="0">
                <a:solidFill>
                  <a:srgbClr val="C00000"/>
                </a:solidFill>
                <a:latin typeface="Times New Roman" panose="02020603050405020304" pitchFamily="18" charset="0"/>
                <a:cs typeface="Times New Roman" panose="02020603050405020304" pitchFamily="18" charset="0"/>
              </a:rPr>
              <a:t>I did grammar exercise</a:t>
            </a:r>
          </a:p>
          <a:p>
            <a:r>
              <a:rPr lang="en-US" b="1" i="1" dirty="0">
                <a:solidFill>
                  <a:srgbClr val="C00000"/>
                </a:solidFill>
                <a:latin typeface="Times New Roman" panose="02020603050405020304" pitchFamily="18" charset="0"/>
                <a:cs typeface="Times New Roman" panose="02020603050405020304" pitchFamily="18" charset="0"/>
              </a:rPr>
              <a:t>I worked hard</a:t>
            </a:r>
          </a:p>
          <a:p>
            <a:pPr marL="0" indent="0">
              <a:buNone/>
            </a:pPr>
            <a:r>
              <a:rPr lang="en-US" b="1" i="1" dirty="0">
                <a:solidFill>
                  <a:srgbClr val="C00000"/>
                </a:solidFill>
                <a:latin typeface="Times New Roman" panose="02020603050405020304" pitchFamily="18" charset="0"/>
                <a:cs typeface="Times New Roman" panose="02020603050405020304" pitchFamily="18" charset="0"/>
              </a:rPr>
              <a:t>  </a:t>
            </a:r>
          </a:p>
          <a:p>
            <a:pPr marL="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620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6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400" y="304800"/>
            <a:ext cx="7848600" cy="5943600"/>
          </a:xfrm>
        </p:spPr>
        <p:txBody>
          <a:bodyPr>
            <a:normAutofit/>
          </a:bodyPr>
          <a:lstStyle/>
          <a:p>
            <a:pPr marL="0" indent="0">
              <a:buNone/>
            </a:pPr>
            <a:r>
              <a:rPr lang="en-US" sz="4800" b="1" i="1" dirty="0">
                <a:solidFill>
                  <a:schemeClr val="bg2">
                    <a:lumMod val="50000"/>
                  </a:schemeClr>
                </a:solidFill>
                <a:latin typeface="Times New Roman" panose="02020603050405020304" pitchFamily="18" charset="0"/>
                <a:cs typeface="Times New Roman" panose="02020603050405020304" pitchFamily="18" charset="0"/>
              </a:rPr>
              <a:t>        Thank you for the lesson</a:t>
            </a:r>
            <a:endParaRPr lang="ru-RU" sz="4800" b="1" i="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40282"/>
            <a:ext cx="6705496" cy="4023664"/>
          </a:xfrm>
          <a:prstGeom prst="rect">
            <a:avLst/>
          </a:prstGeom>
          <a:noFill/>
          <a:ln>
            <a:noFill/>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524000" y="5257800"/>
            <a:ext cx="6019800" cy="1384995"/>
          </a:xfrm>
          <a:prstGeom prst="rect">
            <a:avLst/>
          </a:prstGeom>
        </p:spPr>
        <p:txBody>
          <a:bodyPr wrap="square">
            <a:spAutoFit/>
          </a:bodyPr>
          <a:lstStyle/>
          <a:p>
            <a:r>
              <a:rPr lang="en-US" sz="2800" b="1" i="1" dirty="0">
                <a:solidFill>
                  <a:schemeClr val="tx2">
                    <a:lumMod val="75000"/>
                  </a:schemeClr>
                </a:solidFill>
                <a:latin typeface="Times New Roman" panose="02020603050405020304" pitchFamily="18" charset="0"/>
                <a:cs typeface="Times New Roman" panose="02020603050405020304" pitchFamily="18" charset="0"/>
              </a:rPr>
              <a:t>We can do not great things, only small things with great love.</a:t>
            </a:r>
          </a:p>
          <a:p>
            <a:r>
              <a:rPr lang="en-US" sz="2800" b="1" i="1" dirty="0">
                <a:solidFill>
                  <a:schemeClr val="tx2">
                    <a:lumMod val="75000"/>
                  </a:schemeClr>
                </a:solidFill>
                <a:latin typeface="Times New Roman" panose="02020603050405020304" pitchFamily="18" charset="0"/>
                <a:cs typeface="Times New Roman" panose="02020603050405020304" pitchFamily="18" charset="0"/>
              </a:rPr>
              <a:t>                                        Mother Teresa</a:t>
            </a:r>
            <a:endParaRPr lang="ru-RU" sz="2800" b="1" i="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13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71500"/>
            <a:ext cx="7239000" cy="1143000"/>
          </a:xfrm>
        </p:spPr>
        <p:txBody>
          <a:bodyPr>
            <a:normAutofit/>
          </a:bodyPr>
          <a:lstStyle/>
          <a:p>
            <a:pPr algn="ctr"/>
            <a:r>
              <a:rPr lang="en-US" sz="2800" dirty="0">
                <a:solidFill>
                  <a:schemeClr val="bg2">
                    <a:lumMod val="50000"/>
                  </a:schemeClr>
                </a:solidFill>
                <a:latin typeface="Times New Roman" panose="02020603050405020304" pitchFamily="18" charset="0"/>
                <a:cs typeface="Times New Roman" panose="02020603050405020304" pitchFamily="18" charset="0"/>
              </a:rPr>
              <a:t>Family  Types</a:t>
            </a:r>
            <a:endParaRPr lang="ru-RU" sz="2800" dirty="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27773530"/>
              </p:ext>
            </p:extLst>
          </p:nvPr>
        </p:nvGraphicFramePr>
        <p:xfrm>
          <a:off x="457200" y="762000"/>
          <a:ext cx="7239000" cy="49377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pPr algn="ctr"/>
                      <a:r>
                        <a:rPr lang="en-US" sz="2800" b="1" dirty="0">
                          <a:latin typeface="Times New Roman" panose="02020603050405020304" pitchFamily="18" charset="0"/>
                          <a:cs typeface="Times New Roman" panose="02020603050405020304" pitchFamily="18" charset="0"/>
                        </a:rPr>
                        <a:t>Word</a:t>
                      </a:r>
                      <a:endParaRPr lang="ru-RU"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Definition</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Nuclear family</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2">
                              <a:lumMod val="50000"/>
                            </a:schemeClr>
                          </a:solidFill>
                        </a:rPr>
                        <a:t>A family where couples either cannot or choose not to have children. </a:t>
                      </a:r>
                      <a:endParaRPr lang="ru-RU" sz="2000" b="1" i="1" dirty="0">
                        <a:solidFill>
                          <a:schemeClr val="tx2">
                            <a:lumMod val="50000"/>
                          </a:schemeClr>
                        </a:solidFill>
                      </a:endParaRPr>
                    </a:p>
                  </a:txBody>
                  <a:tcPr/>
                </a:tc>
                <a:extLst>
                  <a:ext uri="{0D108BD9-81ED-4DB2-BD59-A6C34878D82A}">
                    <a16:rowId xmlns:a16="http://schemas.microsoft.com/office/drawing/2014/main" val="10001"/>
                  </a:ext>
                </a:extLst>
              </a:tr>
              <a:tr h="370840">
                <a:tc>
                  <a:txBody>
                    <a:bodyPr/>
                    <a:lstStyle/>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Extended family</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2">
                              <a:lumMod val="50000"/>
                            </a:schemeClr>
                          </a:solidFill>
                        </a:rPr>
                        <a:t>A family that consists only of one parent who lives with the children</a:t>
                      </a:r>
                      <a:r>
                        <a:rPr lang="ru-RU" sz="2000" b="1" i="1" dirty="0">
                          <a:solidFill>
                            <a:schemeClr val="tx2">
                              <a:lumMod val="50000"/>
                            </a:schemeClr>
                          </a:solidFill>
                        </a:rPr>
                        <a:t>.</a:t>
                      </a:r>
                    </a:p>
                  </a:txBody>
                  <a:tcPr/>
                </a:tc>
                <a:extLst>
                  <a:ext uri="{0D108BD9-81ED-4DB2-BD59-A6C34878D82A}">
                    <a16:rowId xmlns:a16="http://schemas.microsoft.com/office/drawing/2014/main" val="10002"/>
                  </a:ext>
                </a:extLst>
              </a:tr>
              <a:tr h="370840">
                <a:tc>
                  <a:txBody>
                    <a:bodyPr/>
                    <a:lstStyle/>
                    <a:p>
                      <a:pPr algn="l"/>
                      <a:r>
                        <a:rPr lang="en-US" sz="2000" b="1" baseline="0" dirty="0">
                          <a:solidFill>
                            <a:schemeClr val="tx2">
                              <a:lumMod val="50000"/>
                            </a:schemeClr>
                          </a:solidFill>
                          <a:latin typeface="Times New Roman" panose="02020603050405020304" pitchFamily="18" charset="0"/>
                          <a:cs typeface="Times New Roman" panose="02020603050405020304" pitchFamily="18" charset="0"/>
                        </a:rPr>
                        <a:t>One-parent family</a:t>
                      </a:r>
                    </a:p>
                    <a:p>
                      <a:pPr algn="l"/>
                      <a:r>
                        <a:rPr lang="en-US" sz="2000" b="1" baseline="0" dirty="0">
                          <a:solidFill>
                            <a:schemeClr val="tx2">
                              <a:lumMod val="50000"/>
                            </a:schemeClr>
                          </a:solidFill>
                          <a:latin typeface="Times New Roman" panose="02020603050405020304" pitchFamily="18" charset="0"/>
                          <a:cs typeface="Times New Roman" panose="02020603050405020304" pitchFamily="18" charset="0"/>
                        </a:rPr>
                        <a:t>(single parent)</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2">
                              <a:lumMod val="50000"/>
                            </a:schemeClr>
                          </a:solidFill>
                        </a:rPr>
                        <a:t>A family that consists not only of parents and children but also of grandparents and other family members</a:t>
                      </a:r>
                      <a:r>
                        <a:rPr lang="ru-RU" sz="2000" b="1" i="1" dirty="0">
                          <a:solidFill>
                            <a:schemeClr val="tx2">
                              <a:lumMod val="50000"/>
                            </a:schemeClr>
                          </a:solidFill>
                        </a:rPr>
                        <a:t>.</a:t>
                      </a:r>
                    </a:p>
                  </a:txBody>
                  <a:tcPr/>
                </a:tc>
                <a:extLst>
                  <a:ext uri="{0D108BD9-81ED-4DB2-BD59-A6C34878D82A}">
                    <a16:rowId xmlns:a16="http://schemas.microsoft.com/office/drawing/2014/main" val="10003"/>
                  </a:ext>
                </a:extLst>
              </a:tr>
              <a:tr h="370840">
                <a:tc>
                  <a:txBody>
                    <a:bodyPr/>
                    <a:lstStyle/>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Blended family</a:t>
                      </a:r>
                    </a:p>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(Step family)</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2">
                              <a:lumMod val="50000"/>
                            </a:schemeClr>
                          </a:solidFill>
                        </a:rPr>
                        <a:t>A family that consists only of a husband,</a:t>
                      </a:r>
                      <a:r>
                        <a:rPr lang="en-US" sz="2000" b="1" i="1" baseline="0" dirty="0">
                          <a:solidFill>
                            <a:schemeClr val="tx2">
                              <a:lumMod val="50000"/>
                            </a:schemeClr>
                          </a:solidFill>
                        </a:rPr>
                        <a:t> wife and their children</a:t>
                      </a:r>
                      <a:r>
                        <a:rPr lang="ru-RU" sz="2000" b="1" i="1" baseline="0" dirty="0">
                          <a:solidFill>
                            <a:schemeClr val="tx2">
                              <a:lumMod val="50000"/>
                            </a:schemeClr>
                          </a:solidFill>
                        </a:rPr>
                        <a:t>.</a:t>
                      </a:r>
                      <a:endParaRPr lang="ru-RU" sz="2000" b="1" i="1" dirty="0">
                        <a:solidFill>
                          <a:schemeClr val="tx2">
                            <a:lumMod val="50000"/>
                          </a:schemeClr>
                        </a:solidFill>
                      </a:endParaRPr>
                    </a:p>
                  </a:txBody>
                  <a:tcPr/>
                </a:tc>
                <a:extLst>
                  <a:ext uri="{0D108BD9-81ED-4DB2-BD59-A6C34878D82A}">
                    <a16:rowId xmlns:a16="http://schemas.microsoft.com/office/drawing/2014/main" val="10004"/>
                  </a:ext>
                </a:extLst>
              </a:tr>
              <a:tr h="370840">
                <a:tc>
                  <a:txBody>
                    <a:bodyPr/>
                    <a:lstStyle/>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Childless family</a:t>
                      </a:r>
                    </a:p>
                    <a:p>
                      <a:pPr algn="l"/>
                      <a:r>
                        <a:rPr lang="en-US" sz="2000" b="1" dirty="0">
                          <a:solidFill>
                            <a:schemeClr val="tx2">
                              <a:lumMod val="50000"/>
                            </a:schemeClr>
                          </a:solidFill>
                          <a:latin typeface="Times New Roman" panose="02020603050405020304" pitchFamily="18" charset="0"/>
                          <a:cs typeface="Times New Roman" panose="02020603050405020304" pitchFamily="18" charset="0"/>
                        </a:rPr>
                        <a:t>(Married couple)</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2">
                              <a:lumMod val="50000"/>
                            </a:schemeClr>
                          </a:solidFill>
                        </a:rPr>
                        <a:t>A family where one parent has children that are not related to the other parent</a:t>
                      </a:r>
                      <a:r>
                        <a:rPr lang="ru-RU" sz="2000" b="1" i="1" dirty="0">
                          <a:solidFill>
                            <a:schemeClr val="tx2">
                              <a:lumMod val="50000"/>
                            </a:schemeClr>
                          </a:solidFill>
                        </a:rPr>
                        <a: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153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5029199" y="5024110"/>
            <a:ext cx="2819399"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533400" y="5024110"/>
            <a:ext cx="2895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4787897" y="2398841"/>
            <a:ext cx="3047999" cy="1487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381000" y="2209800"/>
            <a:ext cx="3124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964324" y="228600"/>
            <a:ext cx="647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sz="2800" i="1" dirty="0">
                <a:solidFill>
                  <a:schemeClr val="tx2">
                    <a:lumMod val="50000"/>
                  </a:schemeClr>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Harry Webber-Mary Webber</a:t>
            </a:r>
            <a:br>
              <a:rPr lang="en-US" sz="2800" i="1" dirty="0">
                <a:solidFill>
                  <a:schemeClr val="tx1"/>
                </a:solidFill>
                <a:latin typeface="Times New Roman" panose="02020603050405020304" pitchFamily="18" charset="0"/>
                <a:cs typeface="Times New Roman" panose="02020603050405020304" pitchFamily="18" charset="0"/>
              </a:rPr>
            </a:br>
            <a:endParaRPr lang="ru-RU" sz="2800"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a:t>  </a:t>
            </a:r>
          </a:p>
          <a:p>
            <a:pPr marL="0" indent="0">
              <a:buNone/>
            </a:pPr>
            <a:endParaRPr lang="ru-RU" dirty="0"/>
          </a:p>
          <a:p>
            <a:pPr marL="0" indent="0">
              <a:buNone/>
            </a:pPr>
            <a:r>
              <a:rPr lang="ru-RU" dirty="0"/>
              <a:t>     </a:t>
            </a:r>
            <a:r>
              <a:rPr lang="en-US" sz="2800" b="1" i="1" dirty="0">
                <a:latin typeface="Times New Roman" panose="02020603050405020304" pitchFamily="18" charset="0"/>
                <a:cs typeface="Times New Roman" panose="02020603050405020304" pitchFamily="18" charset="0"/>
              </a:rPr>
              <a:t>Ann Webber</a:t>
            </a:r>
            <a:endParaRPr lang="ru-RU" sz="2800" b="1" i="1" dirty="0">
              <a:latin typeface="Times New Roman" panose="02020603050405020304" pitchFamily="18" charset="0"/>
              <a:cs typeface="Times New Roman" panose="02020603050405020304" pitchFamily="18" charset="0"/>
            </a:endParaRPr>
          </a:p>
          <a:p>
            <a:pPr marL="0" indent="0">
              <a:buNone/>
            </a:pPr>
            <a:r>
              <a:rPr lang="ru-RU"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Ronald Hunter</a:t>
            </a:r>
          </a:p>
          <a:p>
            <a:endParaRPr lang="en-US" dirty="0"/>
          </a:p>
          <a:p>
            <a:endParaRPr lang="ru-RU" dirty="0"/>
          </a:p>
        </p:txBody>
      </p:sp>
      <p:sp>
        <p:nvSpPr>
          <p:cNvPr id="6" name="Прямоугольник 5"/>
          <p:cNvSpPr/>
          <p:nvPr/>
        </p:nvSpPr>
        <p:spPr>
          <a:xfrm>
            <a:off x="5029200" y="2570946"/>
            <a:ext cx="2706190" cy="1384995"/>
          </a:xfrm>
          <a:prstGeom prst="rect">
            <a:avLst/>
          </a:prstGeom>
        </p:spPr>
        <p:txBody>
          <a:bodyPr wrap="none">
            <a:spAutoFit/>
          </a:bodyPr>
          <a:lstStyle/>
          <a:p>
            <a:r>
              <a:rPr lang="ru-RU"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Joseph Webber</a:t>
            </a:r>
          </a:p>
          <a:p>
            <a:r>
              <a:rPr lang="en-US" sz="2800" b="1" i="1" dirty="0">
                <a:latin typeface="Times New Roman" panose="02020603050405020304" pitchFamily="18" charset="0"/>
                <a:cs typeface="Times New Roman" panose="02020603050405020304" pitchFamily="18" charset="0"/>
              </a:rPr>
              <a:t> Catherine Cook </a:t>
            </a:r>
            <a:endParaRPr lang="ru-RU" sz="2800" b="1" i="1" dirty="0">
              <a:latin typeface="Times New Roman" panose="02020603050405020304" pitchFamily="18" charset="0"/>
              <a:cs typeface="Times New Roman" panose="02020603050405020304" pitchFamily="18" charset="0"/>
            </a:endParaRPr>
          </a:p>
          <a:p>
            <a:r>
              <a:rPr lang="ru-RU" sz="2800" b="1" i="1" dirty="0">
                <a:latin typeface="Times New Roman" panose="02020603050405020304" pitchFamily="18" charset="0"/>
                <a:cs typeface="Times New Roman" panose="02020603050405020304" pitchFamily="18" charset="0"/>
              </a:rPr>
              <a:t> </a:t>
            </a:r>
            <a:endParaRPr lang="en-US" sz="2800" b="1" i="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64324" y="5410200"/>
            <a:ext cx="2127505" cy="523220"/>
          </a:xfrm>
          <a:prstGeom prst="rect">
            <a:avLst/>
          </a:prstGeom>
        </p:spPr>
        <p:txBody>
          <a:bodyPr wrap="none">
            <a:spAutoFit/>
          </a:bodyPr>
          <a:lstStyle/>
          <a:p>
            <a:r>
              <a:rPr lang="en-US" sz="2800" b="1" i="1" dirty="0">
                <a:latin typeface="Times New Roman" panose="02020603050405020304" pitchFamily="18" charset="0"/>
                <a:cs typeface="Times New Roman" panose="02020603050405020304" pitchFamily="18" charset="0"/>
              </a:rPr>
              <a:t>Peter Hunter</a:t>
            </a:r>
            <a:endParaRPr lang="ru-RU" sz="2800" b="1" i="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143570" y="5410200"/>
            <a:ext cx="2541593" cy="523220"/>
          </a:xfrm>
          <a:prstGeom prst="rect">
            <a:avLst/>
          </a:prstGeom>
        </p:spPr>
        <p:txBody>
          <a:bodyPr wrap="none">
            <a:spAutoFit/>
          </a:bodyPr>
          <a:lstStyle/>
          <a:p>
            <a:r>
              <a:rPr lang="ru-RU"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Helen Webber </a:t>
            </a:r>
            <a:endParaRPr lang="ru-RU" sz="2800" b="1" i="1" dirty="0">
              <a:latin typeface="Times New Roman" panose="02020603050405020304" pitchFamily="18" charset="0"/>
              <a:cs typeface="Times New Roman" panose="02020603050405020304" pitchFamily="18" charset="0"/>
            </a:endParaRPr>
          </a:p>
        </p:txBody>
      </p:sp>
      <p:cxnSp>
        <p:nvCxnSpPr>
          <p:cNvPr id="13" name="Прямая со стрелкой 12"/>
          <p:cNvCxnSpPr>
            <a:stCxn id="4" idx="4"/>
          </p:cNvCxnSpPr>
          <p:nvPr/>
        </p:nvCxnSpPr>
        <p:spPr>
          <a:xfrm flipH="1">
            <a:off x="2028076" y="1524000"/>
            <a:ext cx="2174748"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 idx="4"/>
          </p:cNvCxnSpPr>
          <p:nvPr/>
        </p:nvCxnSpPr>
        <p:spPr>
          <a:xfrm>
            <a:off x="4202824" y="1524000"/>
            <a:ext cx="1969376" cy="86637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4"/>
          </p:cNvCxnSpPr>
          <p:nvPr/>
        </p:nvCxnSpPr>
        <p:spPr>
          <a:xfrm flipH="1">
            <a:off x="6311896" y="3886201"/>
            <a:ext cx="1" cy="113790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943100" y="3886201"/>
            <a:ext cx="0" cy="113790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77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arhivurokov.ru/multiurok/7/2/5/725b5b09869515078efa4fb7e82037baa53556e2/razrabotka-chasa-obshchieniia-v-11-klassie-siem-ia_1.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osiaicBubbles/>
                    </a14:imgEffect>
                    <a14:imgEffect>
                      <a14:saturation sat="200000"/>
                    </a14:imgEffect>
                  </a14:imgLayer>
                </a14:imgProps>
              </a:ext>
              <a:ext uri="{28A0092B-C50C-407E-A947-70E740481C1C}">
                <a14:useLocalDpi xmlns:a14="http://schemas.microsoft.com/office/drawing/2010/main" val="0"/>
              </a:ext>
            </a:extLst>
          </a:blip>
          <a:srcRect t="20558" b="31428"/>
          <a:stretch/>
        </p:blipFill>
        <p:spPr bwMode="auto">
          <a:xfrm>
            <a:off x="990600" y="5105400"/>
            <a:ext cx="6918158" cy="1752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idx="1"/>
          </p:nvPr>
        </p:nvSpPr>
        <p:spPr>
          <a:xfrm>
            <a:off x="304800" y="304800"/>
            <a:ext cx="4191000" cy="4846320"/>
          </a:xfrm>
        </p:spPr>
        <p:txBody>
          <a:bodyPr>
            <a:normAutofit fontScale="85000" lnSpcReduction="20000"/>
          </a:bodyPr>
          <a:lstStyle/>
          <a:p>
            <a:r>
              <a:rPr lang="en-US" b="1" dirty="0">
                <a:solidFill>
                  <a:schemeClr val="tx2">
                    <a:lumMod val="75000"/>
                  </a:schemeClr>
                </a:solidFill>
              </a:rPr>
              <a:t>1. Harry is Ann’s</a:t>
            </a:r>
          </a:p>
          <a:p>
            <a:r>
              <a:rPr lang="en-US" b="1" dirty="0">
                <a:solidFill>
                  <a:schemeClr val="tx2">
                    <a:lumMod val="75000"/>
                  </a:schemeClr>
                </a:solidFill>
              </a:rPr>
              <a:t>2. Mary is Joseph’s</a:t>
            </a:r>
          </a:p>
          <a:p>
            <a:r>
              <a:rPr lang="en-US" b="1" dirty="0">
                <a:solidFill>
                  <a:schemeClr val="tx2">
                    <a:lumMod val="75000"/>
                  </a:schemeClr>
                </a:solidFill>
              </a:rPr>
              <a:t>3. Harry is Mary’s</a:t>
            </a:r>
          </a:p>
          <a:p>
            <a:r>
              <a:rPr lang="en-US" b="1" dirty="0">
                <a:solidFill>
                  <a:schemeClr val="tx2">
                    <a:lumMod val="75000"/>
                  </a:schemeClr>
                </a:solidFill>
              </a:rPr>
              <a:t>4. Ann is Ronald’s</a:t>
            </a:r>
          </a:p>
          <a:p>
            <a:r>
              <a:rPr lang="en-US" b="1" dirty="0">
                <a:solidFill>
                  <a:schemeClr val="tx2">
                    <a:lumMod val="75000"/>
                  </a:schemeClr>
                </a:solidFill>
              </a:rPr>
              <a:t>5. Helen is Catherine’s</a:t>
            </a:r>
          </a:p>
          <a:p>
            <a:r>
              <a:rPr lang="en-US" b="1" dirty="0">
                <a:solidFill>
                  <a:schemeClr val="tx2">
                    <a:lumMod val="75000"/>
                  </a:schemeClr>
                </a:solidFill>
              </a:rPr>
              <a:t>6. Peter is Mary’s</a:t>
            </a:r>
          </a:p>
          <a:p>
            <a:r>
              <a:rPr lang="en-US" b="1" dirty="0">
                <a:solidFill>
                  <a:schemeClr val="tx2">
                    <a:lumMod val="75000"/>
                  </a:schemeClr>
                </a:solidFill>
              </a:rPr>
              <a:t>7. Joseph is Ann’s</a:t>
            </a:r>
          </a:p>
          <a:p>
            <a:r>
              <a:rPr lang="en-US" b="1" dirty="0">
                <a:solidFill>
                  <a:schemeClr val="tx2">
                    <a:lumMod val="75000"/>
                  </a:schemeClr>
                </a:solidFill>
              </a:rPr>
              <a:t>8. Helen is Harry’s</a:t>
            </a:r>
          </a:p>
          <a:p>
            <a:r>
              <a:rPr lang="en-US" b="1" dirty="0">
                <a:solidFill>
                  <a:schemeClr val="tx2">
                    <a:lumMod val="75000"/>
                  </a:schemeClr>
                </a:solidFill>
              </a:rPr>
              <a:t>9. Catherine is Harry’s</a:t>
            </a:r>
          </a:p>
          <a:p>
            <a:r>
              <a:rPr lang="en-US" b="1" dirty="0">
                <a:solidFill>
                  <a:schemeClr val="tx2">
                    <a:lumMod val="75000"/>
                  </a:schemeClr>
                </a:solidFill>
              </a:rPr>
              <a:t>10. Peter is Helen’s</a:t>
            </a:r>
          </a:p>
          <a:p>
            <a:r>
              <a:rPr lang="en-US" b="1" dirty="0">
                <a:solidFill>
                  <a:schemeClr val="tx2">
                    <a:lumMod val="75000"/>
                  </a:schemeClr>
                </a:solidFill>
              </a:rPr>
              <a:t>11. Catherine is Peter’s</a:t>
            </a:r>
          </a:p>
          <a:p>
            <a:r>
              <a:rPr lang="en-US" b="1" dirty="0">
                <a:solidFill>
                  <a:schemeClr val="tx2">
                    <a:lumMod val="75000"/>
                  </a:schemeClr>
                </a:solidFill>
              </a:rPr>
              <a:t>12. Mary is Ronald’s</a:t>
            </a:r>
          </a:p>
          <a:p>
            <a:r>
              <a:rPr lang="en-US" b="1" dirty="0">
                <a:solidFill>
                  <a:schemeClr val="tx2">
                    <a:lumMod val="75000"/>
                  </a:schemeClr>
                </a:solidFill>
              </a:rPr>
              <a:t>13. Peter is Joseph’s</a:t>
            </a:r>
          </a:p>
          <a:p>
            <a:r>
              <a:rPr lang="en-US" b="1" dirty="0">
                <a:solidFill>
                  <a:schemeClr val="tx2">
                    <a:lumMod val="75000"/>
                  </a:schemeClr>
                </a:solidFill>
              </a:rPr>
              <a:t>14. Helen is Ann’s </a:t>
            </a:r>
            <a:endParaRPr lang="ru-RU" dirty="0"/>
          </a:p>
        </p:txBody>
      </p:sp>
      <p:sp>
        <p:nvSpPr>
          <p:cNvPr id="6" name="Объект 4"/>
          <p:cNvSpPr txBox="1">
            <a:spLocks/>
          </p:cNvSpPr>
          <p:nvPr/>
        </p:nvSpPr>
        <p:spPr>
          <a:xfrm>
            <a:off x="4953000" y="259080"/>
            <a:ext cx="3505200" cy="4846320"/>
          </a:xfrm>
          <a:prstGeom prst="rect">
            <a:avLst/>
          </a:prstGeom>
        </p:spPr>
        <p:txBody>
          <a:bodyPr vert="horz">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b="1" dirty="0">
                <a:solidFill>
                  <a:schemeClr val="tx2">
                    <a:lumMod val="75000"/>
                  </a:schemeClr>
                </a:solidFill>
              </a:rPr>
              <a:t>father</a:t>
            </a:r>
          </a:p>
          <a:p>
            <a:r>
              <a:rPr lang="en-US" b="1" dirty="0">
                <a:solidFill>
                  <a:schemeClr val="tx2">
                    <a:lumMod val="75000"/>
                  </a:schemeClr>
                </a:solidFill>
              </a:rPr>
              <a:t>mother</a:t>
            </a:r>
          </a:p>
          <a:p>
            <a:r>
              <a:rPr lang="en-US" b="1" dirty="0">
                <a:solidFill>
                  <a:schemeClr val="tx2">
                    <a:lumMod val="75000"/>
                  </a:schemeClr>
                </a:solidFill>
              </a:rPr>
              <a:t>husband</a:t>
            </a:r>
          </a:p>
          <a:p>
            <a:r>
              <a:rPr lang="en-US" b="1" dirty="0">
                <a:solidFill>
                  <a:schemeClr val="tx2">
                    <a:lumMod val="75000"/>
                  </a:schemeClr>
                </a:solidFill>
              </a:rPr>
              <a:t>wife</a:t>
            </a:r>
          </a:p>
          <a:p>
            <a:r>
              <a:rPr lang="en-US" b="1" dirty="0">
                <a:solidFill>
                  <a:schemeClr val="tx2">
                    <a:lumMod val="75000"/>
                  </a:schemeClr>
                </a:solidFill>
              </a:rPr>
              <a:t>daughter</a:t>
            </a:r>
          </a:p>
          <a:p>
            <a:r>
              <a:rPr lang="en-US" b="1" dirty="0">
                <a:solidFill>
                  <a:schemeClr val="tx2">
                    <a:lumMod val="75000"/>
                  </a:schemeClr>
                </a:solidFill>
              </a:rPr>
              <a:t>grandson</a:t>
            </a:r>
          </a:p>
          <a:p>
            <a:r>
              <a:rPr lang="en-US" b="1" dirty="0">
                <a:solidFill>
                  <a:schemeClr val="tx2">
                    <a:lumMod val="75000"/>
                  </a:schemeClr>
                </a:solidFill>
              </a:rPr>
              <a:t>brother</a:t>
            </a:r>
          </a:p>
          <a:p>
            <a:r>
              <a:rPr lang="en-US" b="1" dirty="0">
                <a:solidFill>
                  <a:schemeClr val="tx2">
                    <a:lumMod val="75000"/>
                  </a:schemeClr>
                </a:solidFill>
              </a:rPr>
              <a:t>granddaughter</a:t>
            </a:r>
          </a:p>
          <a:p>
            <a:r>
              <a:rPr lang="en-US" b="1" dirty="0">
                <a:solidFill>
                  <a:schemeClr val="tx2">
                    <a:lumMod val="75000"/>
                  </a:schemeClr>
                </a:solidFill>
              </a:rPr>
              <a:t>daughter-in-law</a:t>
            </a:r>
          </a:p>
          <a:p>
            <a:r>
              <a:rPr lang="en-US" b="1" dirty="0">
                <a:solidFill>
                  <a:schemeClr val="tx2">
                    <a:lumMod val="75000"/>
                  </a:schemeClr>
                </a:solidFill>
              </a:rPr>
              <a:t>cousin</a:t>
            </a:r>
          </a:p>
          <a:p>
            <a:r>
              <a:rPr lang="en-US" b="1" dirty="0">
                <a:solidFill>
                  <a:schemeClr val="tx2">
                    <a:lumMod val="75000"/>
                  </a:schemeClr>
                </a:solidFill>
              </a:rPr>
              <a:t>aunt</a:t>
            </a:r>
          </a:p>
          <a:p>
            <a:r>
              <a:rPr lang="en-US" b="1" dirty="0">
                <a:solidFill>
                  <a:schemeClr val="tx2">
                    <a:lumMod val="75000"/>
                  </a:schemeClr>
                </a:solidFill>
              </a:rPr>
              <a:t>mother-in-law</a:t>
            </a:r>
          </a:p>
          <a:p>
            <a:r>
              <a:rPr lang="en-US" b="1" dirty="0">
                <a:solidFill>
                  <a:schemeClr val="tx2">
                    <a:lumMod val="75000"/>
                  </a:schemeClr>
                </a:solidFill>
              </a:rPr>
              <a:t>nephew</a:t>
            </a:r>
          </a:p>
          <a:p>
            <a:r>
              <a:rPr lang="en-US" b="1" dirty="0">
                <a:solidFill>
                  <a:schemeClr val="tx2">
                    <a:lumMod val="75000"/>
                  </a:schemeClr>
                </a:solidFill>
              </a:rPr>
              <a:t>niece</a:t>
            </a:r>
          </a:p>
          <a:p>
            <a:endParaRPr lang="ru-RU" b="1" dirty="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p:txBody>
      </p:sp>
    </p:spTree>
    <p:extLst>
      <p:ext uri="{BB962C8B-B14F-4D97-AF65-F5344CB8AC3E}">
        <p14:creationId xmlns:p14="http://schemas.microsoft.com/office/powerpoint/2010/main" val="15959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wipe(dow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wipe(down)">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wipe(down)">
                                      <p:cBhvr>
                                        <p:cTn id="7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33400"/>
            <a:ext cx="7239000" cy="5913120"/>
          </a:xfrm>
        </p:spPr>
        <p:txBody>
          <a:bodyPr>
            <a:normAutofit/>
          </a:bodyPr>
          <a:lstStyle/>
          <a:p>
            <a:pPr marL="0" indent="0">
              <a:buNone/>
            </a:pPr>
            <a:r>
              <a:rPr lang="en-US" sz="3600" b="1" i="1" u="sng" dirty="0">
                <a:solidFill>
                  <a:schemeClr val="accent5">
                    <a:lumMod val="75000"/>
                  </a:schemeClr>
                </a:solidFill>
                <a:latin typeface="Times New Roman" panose="02020603050405020304" pitchFamily="18" charset="0"/>
                <a:cs typeface="Times New Roman" panose="02020603050405020304" pitchFamily="18" charset="0"/>
              </a:rPr>
              <a:t>Say the male/female equivalent:</a:t>
            </a:r>
          </a:p>
          <a:p>
            <a:r>
              <a:rPr lang="en-US" b="1" i="1" dirty="0">
                <a:solidFill>
                  <a:schemeClr val="tx2">
                    <a:lumMod val="75000"/>
                  </a:schemeClr>
                </a:solidFill>
              </a:rPr>
              <a:t>stepfather…………………</a:t>
            </a:r>
          </a:p>
          <a:p>
            <a:r>
              <a:rPr lang="en-US" b="1" i="1" dirty="0">
                <a:solidFill>
                  <a:schemeClr val="tx2">
                    <a:lumMod val="75000"/>
                  </a:schemeClr>
                </a:solidFill>
              </a:rPr>
              <a:t>brother-in-law………….</a:t>
            </a:r>
          </a:p>
          <a:p>
            <a:r>
              <a:rPr lang="en-US" b="1" i="1" dirty="0">
                <a:solidFill>
                  <a:schemeClr val="tx2">
                    <a:lumMod val="75000"/>
                  </a:schemeClr>
                </a:solidFill>
              </a:rPr>
              <a:t>nephew …………………….</a:t>
            </a:r>
          </a:p>
          <a:p>
            <a:r>
              <a:rPr lang="en-US" b="1" i="1" dirty="0">
                <a:solidFill>
                  <a:schemeClr val="tx2">
                    <a:lumMod val="75000"/>
                  </a:schemeClr>
                </a:solidFill>
              </a:rPr>
              <a:t>half-sister………………….</a:t>
            </a:r>
          </a:p>
          <a:p>
            <a:r>
              <a:rPr lang="en-US" b="1" i="1" dirty="0">
                <a:solidFill>
                  <a:schemeClr val="tx2">
                    <a:lumMod val="75000"/>
                  </a:schemeClr>
                </a:solidFill>
              </a:rPr>
              <a:t>mother-in-law……………</a:t>
            </a:r>
          </a:p>
          <a:p>
            <a:r>
              <a:rPr lang="en-US" b="1" i="1" dirty="0">
                <a:solidFill>
                  <a:schemeClr val="tx2">
                    <a:lumMod val="75000"/>
                  </a:schemeClr>
                </a:solidFill>
              </a:rPr>
              <a:t>grandson……………………</a:t>
            </a:r>
          </a:p>
          <a:p>
            <a:r>
              <a:rPr lang="en-US" b="1" i="1" dirty="0">
                <a:solidFill>
                  <a:schemeClr val="tx2">
                    <a:lumMod val="75000"/>
                  </a:schemeClr>
                </a:solidFill>
              </a:rPr>
              <a:t>great-grandfather…...</a:t>
            </a:r>
          </a:p>
          <a:p>
            <a:r>
              <a:rPr lang="en-US" b="1" i="1" dirty="0">
                <a:solidFill>
                  <a:schemeClr val="tx2">
                    <a:lumMod val="75000"/>
                  </a:schemeClr>
                </a:solidFill>
              </a:rPr>
              <a:t>ex-husband…………………</a:t>
            </a:r>
          </a:p>
          <a:p>
            <a:r>
              <a:rPr lang="en-US" b="1" i="1" dirty="0">
                <a:solidFill>
                  <a:schemeClr val="tx2">
                    <a:lumMod val="75000"/>
                  </a:schemeClr>
                </a:solidFill>
              </a:rPr>
              <a:t>widow…………………………</a:t>
            </a:r>
          </a:p>
          <a:p>
            <a:r>
              <a:rPr lang="en-US" b="1" i="1" dirty="0">
                <a:solidFill>
                  <a:schemeClr val="tx2">
                    <a:lumMod val="75000"/>
                  </a:schemeClr>
                </a:solidFill>
              </a:rPr>
              <a:t>twin-sister…………………</a:t>
            </a:r>
          </a:p>
        </p:txBody>
      </p:sp>
      <p:pic>
        <p:nvPicPr>
          <p:cNvPr id="5" name="Picture 2" descr="C:\Users\Olga\AppData\Local\Microsoft\Windows\INetCache\IE\YWD0RF3F\fam2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861560"/>
            <a:ext cx="3352800" cy="199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3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7787608" cy="1143000"/>
          </a:xfrm>
        </p:spPr>
        <p:txBody>
          <a:bodyPr>
            <a:normAutofit/>
          </a:bodyPr>
          <a:lstStyle/>
          <a:p>
            <a:pPr algn="just"/>
            <a:r>
              <a:rPr lang="en-US" sz="2400" dirty="0">
                <a:solidFill>
                  <a:schemeClr val="bg2">
                    <a:lumMod val="50000"/>
                  </a:schemeClr>
                </a:solidFill>
                <a:latin typeface="Times New Roman" panose="02020603050405020304" pitchFamily="18" charset="0"/>
                <a:cs typeface="Times New Roman" panose="02020603050405020304" pitchFamily="18" charset="0"/>
              </a:rPr>
              <a:t>Which of the Following are  relatives by birth and which are relatives by marriage?</a:t>
            </a:r>
            <a:endParaRPr lang="ru-RU" sz="2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en-US" dirty="0"/>
          </a:p>
          <a:p>
            <a:r>
              <a:rPr lang="en-US" b="1" dirty="0">
                <a:solidFill>
                  <a:schemeClr val="tx2">
                    <a:lumMod val="50000"/>
                  </a:schemeClr>
                </a:solidFill>
              </a:rPr>
              <a:t>Brother-in-law</a:t>
            </a:r>
          </a:p>
          <a:p>
            <a:r>
              <a:rPr lang="en-US" b="1" dirty="0">
                <a:solidFill>
                  <a:schemeClr val="tx2">
                    <a:lumMod val="50000"/>
                  </a:schemeClr>
                </a:solidFill>
              </a:rPr>
              <a:t>Uncle</a:t>
            </a:r>
          </a:p>
          <a:p>
            <a:r>
              <a:rPr lang="en-US" b="1" dirty="0">
                <a:solidFill>
                  <a:schemeClr val="tx2">
                    <a:lumMod val="50000"/>
                  </a:schemeClr>
                </a:solidFill>
              </a:rPr>
              <a:t>Niece</a:t>
            </a:r>
          </a:p>
          <a:p>
            <a:r>
              <a:rPr lang="en-US" b="1" dirty="0">
                <a:solidFill>
                  <a:schemeClr val="tx2">
                    <a:lumMod val="50000"/>
                  </a:schemeClr>
                </a:solidFill>
              </a:rPr>
              <a:t>Stepmother </a:t>
            </a:r>
          </a:p>
          <a:p>
            <a:r>
              <a:rPr lang="en-US" b="1" dirty="0">
                <a:solidFill>
                  <a:schemeClr val="tx2">
                    <a:lumMod val="50000"/>
                  </a:schemeClr>
                </a:solidFill>
              </a:rPr>
              <a:t>Half-brother</a:t>
            </a:r>
          </a:p>
          <a:p>
            <a:r>
              <a:rPr lang="en-US" b="1" dirty="0">
                <a:solidFill>
                  <a:schemeClr val="tx2">
                    <a:lumMod val="50000"/>
                  </a:schemeClr>
                </a:solidFill>
              </a:rPr>
              <a:t>Great grandparents</a:t>
            </a:r>
          </a:p>
          <a:p>
            <a:r>
              <a:rPr lang="en-US" b="1" dirty="0">
                <a:solidFill>
                  <a:schemeClr val="tx2">
                    <a:lumMod val="50000"/>
                  </a:schemeClr>
                </a:solidFill>
              </a:rPr>
              <a:t>Siblings</a:t>
            </a:r>
          </a:p>
          <a:p>
            <a:r>
              <a:rPr lang="en-US" b="1" dirty="0">
                <a:solidFill>
                  <a:schemeClr val="tx2">
                    <a:lumMod val="50000"/>
                  </a:schemeClr>
                </a:solidFill>
              </a:rPr>
              <a:t>Cousins</a:t>
            </a:r>
            <a:endParaRPr lang="ru-RU" b="1" dirty="0">
              <a:solidFill>
                <a:schemeClr val="tx2">
                  <a:lumMod val="50000"/>
                </a:schemeClr>
              </a:solidFill>
            </a:endParaRPr>
          </a:p>
        </p:txBody>
      </p:sp>
      <p:pic>
        <p:nvPicPr>
          <p:cNvPr id="5" name="Содержимое 3" descr="90717_conflict.jpg"/>
          <p:cNvPicPr>
            <a:picLocks noChangeAspect="1"/>
          </p:cNvPicPr>
          <p:nvPr/>
        </p:nvPicPr>
        <p:blipFill>
          <a:blip r:embed="rId2"/>
          <a:stretch>
            <a:fillRect/>
          </a:stretch>
        </p:blipFill>
        <p:spPr>
          <a:xfrm>
            <a:off x="3610896" y="1295400"/>
            <a:ext cx="4405311" cy="3303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267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8600"/>
            <a:ext cx="7239000" cy="6096000"/>
          </a:xfrm>
        </p:spPr>
        <p:txBody>
          <a:bodyPr>
            <a:normAutofit lnSpcReduction="10000"/>
          </a:bodyPr>
          <a:lstStyle/>
          <a:p>
            <a:pPr marL="0" indent="0">
              <a:buNone/>
            </a:pPr>
            <a:r>
              <a:rPr lang="en-US" b="1" i="1" u="sng" dirty="0">
                <a:solidFill>
                  <a:schemeClr val="accent1">
                    <a:lumMod val="75000"/>
                  </a:schemeClr>
                </a:solidFill>
                <a:latin typeface="Times New Roman" panose="02020603050405020304" pitchFamily="18" charset="0"/>
                <a:cs typeface="Times New Roman" panose="02020603050405020304" pitchFamily="18" charset="0"/>
              </a:rPr>
              <a:t>Complete the sentences with the words in brackets:</a:t>
            </a:r>
          </a:p>
          <a:p>
            <a:pPr marL="0" indent="0">
              <a:buNone/>
            </a:pPr>
            <a:r>
              <a:rPr lang="en-US" b="1" i="1" dirty="0">
                <a:solidFill>
                  <a:schemeClr val="accent1">
                    <a:lumMod val="75000"/>
                  </a:schemeClr>
                </a:solidFill>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 Weren’t  the ……….vows beautiful at Anna and Nick’s ……..(wedding/marriage)</a:t>
            </a:r>
          </a:p>
          <a:p>
            <a:pPr marL="0" indent="0">
              <a:buNone/>
            </a:pPr>
            <a:r>
              <a:rPr lang="en-US" b="1" i="1" dirty="0">
                <a:latin typeface="Times New Roman" panose="02020603050405020304" pitchFamily="18" charset="0"/>
                <a:cs typeface="Times New Roman" panose="02020603050405020304" pitchFamily="18" charset="0"/>
              </a:rPr>
              <a:t>2. There are just four people in my ………family? But more than twenty in my ……….family. (extended/immediate)</a:t>
            </a:r>
          </a:p>
          <a:p>
            <a:pPr marL="0" indent="0">
              <a:buNone/>
            </a:pPr>
            <a:r>
              <a:rPr lang="en-US" b="1" i="1" dirty="0">
                <a:latin typeface="Times New Roman" panose="02020603050405020304" pitchFamily="18" charset="0"/>
                <a:cs typeface="Times New Roman" panose="02020603050405020304" pitchFamily="18" charset="0"/>
              </a:rPr>
              <a:t>3. My …. who came to the family celebration spanned three ….(generations/relations)</a:t>
            </a:r>
          </a:p>
          <a:p>
            <a:pPr marL="0" indent="0">
              <a:buNone/>
            </a:pPr>
            <a:r>
              <a:rPr lang="en-US" b="1" i="1" dirty="0">
                <a:latin typeface="Times New Roman" panose="02020603050405020304" pitchFamily="18" charset="0"/>
                <a:cs typeface="Times New Roman" panose="02020603050405020304" pitchFamily="18" charset="0"/>
              </a:rPr>
              <a:t>4. Some …..of  ours recently gave us a photo album full of pictures of our ……(ancestors/relatives)</a:t>
            </a:r>
          </a:p>
          <a:p>
            <a:pPr marL="0" indent="0">
              <a:buNone/>
            </a:pPr>
            <a:r>
              <a:rPr lang="en-US" b="1" i="1" dirty="0">
                <a:latin typeface="Times New Roman" panose="02020603050405020304" pitchFamily="18" charset="0"/>
                <a:cs typeface="Times New Roman" panose="02020603050405020304" pitchFamily="18" charset="0"/>
              </a:rPr>
              <a:t>5. My …….grandmother lives in a little …….cottage.(old/elderly)</a:t>
            </a:r>
          </a:p>
          <a:p>
            <a:pPr marL="0" indent="0">
              <a:buNone/>
            </a:pPr>
            <a:r>
              <a:rPr lang="en-US" b="1" i="1" dirty="0">
                <a:latin typeface="Times New Roman" panose="02020603050405020304" pitchFamily="18" charset="0"/>
                <a:cs typeface="Times New Roman" panose="02020603050405020304" pitchFamily="18" charset="0"/>
              </a:rPr>
              <a:t>6. A …….family consists of father, mother and children whereas a ….. family consists of one parent and children. (single parent, nuclear)</a:t>
            </a:r>
          </a:p>
          <a:p>
            <a:pPr marL="0" indent="0">
              <a:buNone/>
            </a:pPr>
            <a:endParaRPr lang="ru-RU"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7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81000"/>
            <a:ext cx="7772400" cy="6074736"/>
          </a:xfrm>
        </p:spPr>
        <p:txBody>
          <a:bodyPr/>
          <a:lstStyle/>
          <a:p>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i="1" u="sng" dirty="0">
                <a:solidFill>
                  <a:schemeClr val="tx2">
                    <a:lumMod val="50000"/>
                  </a:schemeClr>
                </a:solidFill>
                <a:latin typeface="Times New Roman" panose="02020603050405020304" pitchFamily="18" charset="0"/>
                <a:cs typeface="Times New Roman" panose="02020603050405020304" pitchFamily="18" charset="0"/>
              </a:rPr>
              <a:t>Fill in</a:t>
            </a:r>
            <a:r>
              <a:rPr lang="en-US" b="1" dirty="0">
                <a:solidFill>
                  <a:schemeClr val="tx2">
                    <a:lumMod val="50000"/>
                  </a:schemeClr>
                </a:solidFill>
              </a:rPr>
              <a:t>: </a:t>
            </a:r>
            <a:r>
              <a:rPr lang="en-US" b="1" i="1" dirty="0">
                <a:solidFill>
                  <a:schemeClr val="accent4">
                    <a:lumMod val="75000"/>
                  </a:schemeClr>
                </a:solidFill>
                <a:latin typeface="Times New Roman" panose="02020603050405020304" pitchFamily="18" charset="0"/>
                <a:cs typeface="Times New Roman" panose="02020603050405020304" pitchFamily="18" charset="0"/>
              </a:rPr>
              <a:t>engaged, married, divorced, separated, single, get, widow, stepmother, in-laws.</a:t>
            </a:r>
          </a:p>
          <a:p>
            <a:r>
              <a:rPr lang="en-US" b="1" i="1" dirty="0">
                <a:latin typeface="Times New Roman" panose="02020603050405020304" pitchFamily="18" charset="0"/>
                <a:cs typeface="Times New Roman" panose="02020603050405020304" pitchFamily="18" charset="0"/>
              </a:rPr>
              <a:t>1. My sister is ……to be …….to a wonderful man.</a:t>
            </a:r>
          </a:p>
          <a:p>
            <a:r>
              <a:rPr lang="en-US" b="1" i="1" dirty="0">
                <a:latin typeface="Times New Roman" panose="02020603050405020304" pitchFamily="18" charset="0"/>
                <a:cs typeface="Times New Roman" panose="02020603050405020304" pitchFamily="18" charset="0"/>
              </a:rPr>
              <a:t>2. When she ……from her husband, she moved to her parents’ house.</a:t>
            </a:r>
          </a:p>
          <a:p>
            <a:r>
              <a:rPr lang="en-US" b="1" i="1" dirty="0">
                <a:latin typeface="Times New Roman" panose="02020603050405020304" pitchFamily="18" charset="0"/>
                <a:cs typeface="Times New Roman" panose="02020603050405020304" pitchFamily="18" charset="0"/>
              </a:rPr>
              <a:t>3. It’s difficult to be a ……parent.</a:t>
            </a:r>
          </a:p>
          <a:p>
            <a:r>
              <a:rPr lang="en-US" b="1" i="1" dirty="0">
                <a:latin typeface="Times New Roman" panose="02020603050405020304" pitchFamily="18" charset="0"/>
                <a:cs typeface="Times New Roman" panose="02020603050405020304" pitchFamily="18" charset="0"/>
              </a:rPr>
              <a:t>4. Her parents didn’t …..on well so they decided to get….</a:t>
            </a:r>
          </a:p>
          <a:p>
            <a:r>
              <a:rPr lang="en-US" b="1" i="1" dirty="0">
                <a:latin typeface="Times New Roman" panose="02020603050405020304" pitchFamily="18" charset="0"/>
                <a:cs typeface="Times New Roman" panose="02020603050405020304" pitchFamily="18" charset="0"/>
              </a:rPr>
              <a:t>5. Mrs. Hams’ husband died four years ago and she hasn’t married again. She is a ……….</a:t>
            </a:r>
          </a:p>
          <a:p>
            <a:r>
              <a:rPr lang="en-US" b="1" i="1" dirty="0">
                <a:latin typeface="Times New Roman" panose="02020603050405020304" pitchFamily="18" charset="0"/>
                <a:cs typeface="Times New Roman" panose="02020603050405020304" pitchFamily="18" charset="0"/>
              </a:rPr>
              <a:t>6. These are my husband’s parents. They are my …..</a:t>
            </a:r>
          </a:p>
          <a:p>
            <a:r>
              <a:rPr lang="en-US" b="1" i="1" dirty="0">
                <a:latin typeface="Times New Roman" panose="02020603050405020304" pitchFamily="18" charset="0"/>
                <a:cs typeface="Times New Roman" panose="02020603050405020304" pitchFamily="18" charset="0"/>
              </a:rPr>
              <a:t>7. When her mother died, her father got married to another woman. Her………..looked after her well.</a:t>
            </a:r>
          </a:p>
          <a:p>
            <a:endParaRPr lang="ru-RU" b="1" i="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2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472410"/>
            <a:ext cx="7239000" cy="1143000"/>
          </a:xfrm>
        </p:spPr>
        <p:txBody>
          <a:bodyPr>
            <a:normAutofit/>
          </a:bodyPr>
          <a:lstStyle/>
          <a:p>
            <a:r>
              <a:rPr lang="en-US" sz="2800" i="1" dirty="0">
                <a:solidFill>
                  <a:schemeClr val="bg2">
                    <a:lumMod val="25000"/>
                  </a:schemeClr>
                </a:solidFill>
                <a:latin typeface="Times New Roman" panose="02020603050405020304" pitchFamily="18" charset="0"/>
                <a:cs typeface="Times New Roman" panose="02020603050405020304" pitchFamily="18" charset="0"/>
              </a:rPr>
              <a:t>Explain the following words</a:t>
            </a:r>
            <a:endParaRPr lang="ru-RU" sz="28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066800"/>
            <a:ext cx="7239000" cy="4846320"/>
          </a:xfrm>
        </p:spPr>
        <p:txBody>
          <a:bodyPr/>
          <a:lstStyle/>
          <a:p>
            <a:r>
              <a:rPr lang="en-US" sz="3200" b="1" i="1" dirty="0">
                <a:solidFill>
                  <a:schemeClr val="bg2">
                    <a:lumMod val="25000"/>
                  </a:schemeClr>
                </a:solidFill>
                <a:latin typeface="Times New Roman" panose="02020603050405020304" pitchFamily="18" charset="0"/>
                <a:cs typeface="Times New Roman" panose="02020603050405020304" pitchFamily="18" charset="0"/>
              </a:rPr>
              <a:t>Sister-in-law</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To date</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Engaged</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Bride </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Divorce</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Custody</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Ancestor</a:t>
            </a:r>
          </a:p>
          <a:p>
            <a:r>
              <a:rPr lang="en-US" sz="3200" b="1" i="1" dirty="0">
                <a:solidFill>
                  <a:schemeClr val="bg2">
                    <a:lumMod val="25000"/>
                  </a:schemeClr>
                </a:solidFill>
                <a:latin typeface="Times New Roman" panose="02020603050405020304" pitchFamily="18" charset="0"/>
                <a:cs typeface="Times New Roman" panose="02020603050405020304" pitchFamily="18" charset="0"/>
              </a:rPr>
              <a:t>Generation Gap</a:t>
            </a:r>
          </a:p>
          <a:p>
            <a:endParaRPr lang="en-US" dirty="0"/>
          </a:p>
          <a:p>
            <a:endParaRPr lang="en-US"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3114941" cy="460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897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10454</TotalTime>
  <Words>1027</Words>
  <Application>Microsoft Office PowerPoint</Application>
  <PresentationFormat>Экран (4:3)</PresentationFormat>
  <Paragraphs>159</Paragraphs>
  <Slides>16</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Times New Roman</vt:lpstr>
      <vt:lpstr>Trebuchet MS</vt:lpstr>
      <vt:lpstr>Wingdings</vt:lpstr>
      <vt:lpstr>Wingdings 2</vt:lpstr>
      <vt:lpstr>Изящная</vt:lpstr>
      <vt:lpstr>  FAMILY MATTERS  </vt:lpstr>
      <vt:lpstr>Family  Types</vt:lpstr>
      <vt:lpstr>         Harry Webber-Mary Webber </vt:lpstr>
      <vt:lpstr>Презентация PowerPoint</vt:lpstr>
      <vt:lpstr>Презентация PowerPoint</vt:lpstr>
      <vt:lpstr>Which of the Following are  relatives by birth and which are relatives by marriage?</vt:lpstr>
      <vt:lpstr>Презентация PowerPoint</vt:lpstr>
      <vt:lpstr>Презентация PowerPoint</vt:lpstr>
      <vt:lpstr>Explain the following words</vt:lpstr>
      <vt:lpstr>Grammar Task</vt:lpstr>
      <vt:lpstr>Generation Gap</vt:lpstr>
      <vt:lpstr>Презентация PowerPoint</vt:lpstr>
      <vt:lpstr>Презентация PowerPoint</vt:lpstr>
      <vt:lpstr>How to avoid the conflicts  in The Family?</vt:lpstr>
      <vt:lpstr>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Matters</dc:title>
  <dc:creator>Olga</dc:creator>
  <cp:lastModifiedBy>Olga Dogadova</cp:lastModifiedBy>
  <cp:revision>119</cp:revision>
  <dcterms:created xsi:type="dcterms:W3CDTF">2006-08-16T00:00:00Z</dcterms:created>
  <dcterms:modified xsi:type="dcterms:W3CDTF">2021-06-29T08:27:07Z</dcterms:modified>
</cp:coreProperties>
</file>