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02D11DB-8D77-4B62-A69C-2B8918A0DF39}">
  <a:tblStyle styleId="{502D11DB-8D77-4B62-A69C-2B8918A0DF3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5ED76C5-98B0-4872-BDD8-F81EAA25FEB2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90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936225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5e25a2e9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5e25a2e9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85e25a2e96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85e25a2e96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85e25a2e96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85e25a2e96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85e25a2e96_0_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85e25a2e96_0_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85e25a2e96_0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85e25a2e96_0_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85e25a2e96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85e25a2e96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85e25a2e96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85e25a2e96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85e25a2e96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85e25a2e96_0_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in.ru/animalia/coleoptera/rus/paustnas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in.ru/animalia/coleoptera/rus/paustnas.ht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in.ru/animalia/coleoptera/rus/paustnas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oW7NhkbLSClTbYeOIQOpExOyXOiMhWXU/view?usp=shari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in.ru/animalia/coleoptera/rus/paustnas.ht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jpg"/><Relationship Id="rId4" Type="http://schemas.openxmlformats.org/officeDocument/2006/relationships/hyperlink" Target="https://docs.google.com/presentation/d/1oVHYacobs2RE_IQRQ1RaEJZe0_6826P57wpcHNdapWw/edit#slide=id.p2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Маршрут путешествия  по сказке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«Похождения жука-носорога».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0" y="991575"/>
            <a:ext cx="9144000" cy="4179000"/>
          </a:xfrm>
          <a:prstGeom prst="rect">
            <a:avLst/>
          </a:prstGeom>
          <a:solidFill>
            <a:srgbClr val="C9DAF8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0050" y="3252451"/>
            <a:ext cx="1503559" cy="165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2725" y="1528788"/>
            <a:ext cx="1572150" cy="1572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4275" y="964400"/>
            <a:ext cx="1572150" cy="2043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317937" y="3362588"/>
            <a:ext cx="1996675" cy="1433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163634" y="1353525"/>
            <a:ext cx="1996665" cy="165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 rotWithShape="1">
          <a:blip r:embed="rId8">
            <a:alphaModFix/>
          </a:blip>
          <a:srcRect r="6480" b="56499"/>
          <a:stretch/>
        </p:blipFill>
        <p:spPr>
          <a:xfrm>
            <a:off x="3023987" y="3727450"/>
            <a:ext cx="2231600" cy="1314626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/>
          <p:nvPr/>
        </p:nvSpPr>
        <p:spPr>
          <a:xfrm rot="-1128027">
            <a:off x="1877391" y="1954674"/>
            <a:ext cx="1234357" cy="61703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3"/>
          <p:cNvSpPr/>
          <p:nvPr/>
        </p:nvSpPr>
        <p:spPr>
          <a:xfrm rot="846429">
            <a:off x="4847753" y="1772327"/>
            <a:ext cx="1234532" cy="617084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7909500" y="2668100"/>
            <a:ext cx="1234500" cy="12345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3"/>
          <p:cNvSpPr/>
          <p:nvPr/>
        </p:nvSpPr>
        <p:spPr>
          <a:xfrm rot="-516513">
            <a:off x="5182072" y="3937808"/>
            <a:ext cx="1234609" cy="617156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3"/>
          <p:cNvSpPr/>
          <p:nvPr/>
        </p:nvSpPr>
        <p:spPr>
          <a:xfrm rot="868922">
            <a:off x="1782562" y="4076167"/>
            <a:ext cx="1234422" cy="617249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3"/>
          <p:cNvSpPr txBox="1"/>
          <p:nvPr/>
        </p:nvSpPr>
        <p:spPr>
          <a:xfrm>
            <a:off x="0" y="1462100"/>
            <a:ext cx="385800" cy="361800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1</a:t>
            </a:r>
            <a:endParaRPr b="1"/>
          </a:p>
        </p:txBody>
      </p:sp>
      <p:sp>
        <p:nvSpPr>
          <p:cNvPr id="68" name="Google Shape;68;p13"/>
          <p:cNvSpPr txBox="1"/>
          <p:nvPr/>
        </p:nvSpPr>
        <p:spPr>
          <a:xfrm>
            <a:off x="2808475" y="991575"/>
            <a:ext cx="385800" cy="361800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2</a:t>
            </a:r>
            <a:endParaRPr b="1"/>
          </a:p>
        </p:txBody>
      </p:sp>
      <p:sp>
        <p:nvSpPr>
          <p:cNvPr id="69" name="Google Shape;69;p13"/>
          <p:cNvSpPr txBox="1"/>
          <p:nvPr/>
        </p:nvSpPr>
        <p:spPr>
          <a:xfrm>
            <a:off x="5932125" y="1353375"/>
            <a:ext cx="385800" cy="361800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3</a:t>
            </a:r>
            <a:endParaRPr b="1"/>
          </a:p>
        </p:txBody>
      </p:sp>
      <p:sp>
        <p:nvSpPr>
          <p:cNvPr id="70" name="Google Shape;70;p13"/>
          <p:cNvSpPr txBox="1"/>
          <p:nvPr/>
        </p:nvSpPr>
        <p:spPr>
          <a:xfrm>
            <a:off x="6248988" y="3247250"/>
            <a:ext cx="385800" cy="361800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4</a:t>
            </a:r>
            <a:endParaRPr b="1"/>
          </a:p>
        </p:txBody>
      </p:sp>
      <p:sp>
        <p:nvSpPr>
          <p:cNvPr id="71" name="Google Shape;71;p13"/>
          <p:cNvSpPr txBox="1"/>
          <p:nvPr/>
        </p:nvSpPr>
        <p:spPr>
          <a:xfrm>
            <a:off x="3946875" y="3362600"/>
            <a:ext cx="385800" cy="361800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5</a:t>
            </a:r>
            <a:endParaRPr b="1"/>
          </a:p>
        </p:txBody>
      </p:sp>
      <p:sp>
        <p:nvSpPr>
          <p:cNvPr id="72" name="Google Shape;72;p13"/>
          <p:cNvSpPr txBox="1"/>
          <p:nvPr/>
        </p:nvSpPr>
        <p:spPr>
          <a:xfrm>
            <a:off x="-15750" y="3162975"/>
            <a:ext cx="385800" cy="361800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6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 txBox="1">
            <a:spLocks noGrp="1"/>
          </p:cNvSpPr>
          <p:nvPr>
            <p:ph type="title"/>
          </p:nvPr>
        </p:nvSpPr>
        <p:spPr>
          <a:xfrm>
            <a:off x="392275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Станция “Подарок для отца”</a:t>
            </a:r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body" idx="1"/>
          </p:nvPr>
        </p:nvSpPr>
        <p:spPr>
          <a:xfrm>
            <a:off x="311700" y="628250"/>
            <a:ext cx="8520600" cy="44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1.Найдите в тексте слова, которые показывают отношение Петра к подарку сына. Копируйте их и вставьте на слайд.  Ссылка на текст - </a:t>
            </a:r>
            <a:r>
              <a:rPr lang="ru" sz="1100" u="sng">
                <a:solidFill>
                  <a:schemeClr val="hlink"/>
                </a:solidFill>
                <a:hlinkClick r:id="rId3"/>
              </a:rPr>
              <a:t>https://www.zin.ru/animalia/coleoptera/rus/paustnas.htm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2. Ответьте письменно на вопрос:                                                                                                                 Почему Петру дорог этот бесполезный, на первый взгляд, подарок?</a:t>
            </a:r>
            <a:endParaRPr/>
          </a:p>
        </p:txBody>
      </p:sp>
      <p:sp>
        <p:nvSpPr>
          <p:cNvPr id="79" name="Google Shape;79;p14"/>
          <p:cNvSpPr txBox="1"/>
          <p:nvPr/>
        </p:nvSpPr>
        <p:spPr>
          <a:xfrm>
            <a:off x="392275" y="1248950"/>
            <a:ext cx="8520600" cy="15309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Дело не в пользе, - возразил Петр, - а в памяти. Сынишка мне его подарил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напоследок. Тут, брат, не насекомое дорого, дорога память. Нешто можно такие гостинцы терять, уж как-нибудь сберегу...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392275" y="3308350"/>
            <a:ext cx="8520600" cy="15309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Потому что подарок сына помог отцу пережить войну, пройти через все ужасы и лишения, с мыслью,что его ждут дома, живым и невредимым.</a:t>
            </a:r>
            <a:endParaRPr sz="2000"/>
          </a:p>
        </p:txBody>
      </p:sp>
      <p:sp>
        <p:nvSpPr>
          <p:cNvPr id="81" name="Google Shape;81;p14"/>
          <p:cNvSpPr txBox="1"/>
          <p:nvPr/>
        </p:nvSpPr>
        <p:spPr>
          <a:xfrm>
            <a:off x="983575" y="4839250"/>
            <a:ext cx="7338000" cy="3042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ФИ:</a:t>
            </a:r>
            <a:endParaRPr dirty="0"/>
          </a:p>
        </p:txBody>
      </p:sp>
      <p:pic>
        <p:nvPicPr>
          <p:cNvPr id="82" name="Google Shape;8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2275" y="156041"/>
            <a:ext cx="472225" cy="47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 txBox="1">
            <a:spLocks noGrp="1"/>
          </p:cNvSpPr>
          <p:nvPr>
            <p:ph type="title"/>
          </p:nvPr>
        </p:nvSpPr>
        <p:spPr>
          <a:xfrm>
            <a:off x="392275" y="555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Станция “Жук и бойцы”</a:t>
            </a:r>
            <a:endParaRPr/>
          </a:p>
        </p:txBody>
      </p:sp>
      <p:pic>
        <p:nvPicPr>
          <p:cNvPr id="89" name="Google Shape;8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100" y="105025"/>
            <a:ext cx="364550" cy="4737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5"/>
          <p:cNvSpPr txBox="1">
            <a:spLocks noGrp="1"/>
          </p:cNvSpPr>
          <p:nvPr>
            <p:ph type="body" idx="1"/>
          </p:nvPr>
        </p:nvSpPr>
        <p:spPr>
          <a:xfrm>
            <a:off x="3710900" y="1243075"/>
            <a:ext cx="5398800" cy="3629100"/>
          </a:xfrm>
          <a:prstGeom prst="rect">
            <a:avLst/>
          </a:prstGeom>
          <a:solidFill>
            <a:srgbClr val="C9DAF8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graphicFrame>
        <p:nvGraphicFramePr>
          <p:cNvPr id="91" name="Google Shape;91;p15"/>
          <p:cNvGraphicFramePr/>
          <p:nvPr/>
        </p:nvGraphicFramePr>
        <p:xfrm>
          <a:off x="325113" y="1434963"/>
          <a:ext cx="3266525" cy="3776270"/>
        </p:xfrm>
        <a:graphic>
          <a:graphicData uri="http://schemas.openxmlformats.org/drawingml/2006/table">
            <a:tbl>
              <a:tblPr>
                <a:noFill/>
                <a:tableStyleId>{502D11DB-8D77-4B62-A69C-2B8918A0DF39}</a:tableStyleId>
              </a:tblPr>
              <a:tblGrid>
                <a:gridCol w="1121400"/>
                <a:gridCol w="2145125"/>
              </a:tblGrid>
              <a:tr h="500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dirty="0"/>
                        <a:t>Противогаз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5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</a:rPr>
                        <a:t>средство защиты органов дыхания, зрения и кожи лица человека от опасных веществ</a:t>
                      </a:r>
                      <a:endParaRPr sz="1100"/>
                    </a:p>
                  </a:txBody>
                  <a:tcPr marL="91425" marR="91425" marT="91425" marB="91425"/>
                </a:tc>
              </a:tr>
              <a:tr h="5219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Шинель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15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</a:rPr>
                        <a:t>элемент обмундирования лиц, проходящих государственную службу</a:t>
                      </a:r>
                      <a:endParaRPr sz="1200"/>
                    </a:p>
                  </a:txBody>
                  <a:tcPr marL="91425" marR="91425" marT="91425" marB="91425"/>
                </a:tc>
              </a:tr>
              <a:tr h="5269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Фронт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15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</a:rPr>
                        <a:t>сторона строя, в которую военнослужащие обращены лицом</a:t>
                      </a:r>
                      <a:endParaRPr sz="1200"/>
                    </a:p>
                  </a:txBody>
                  <a:tcPr marL="91425" marR="91425" marT="91425" marB="91425"/>
                </a:tc>
              </a:tr>
              <a:tr h="616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Ефрейтор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воинское звание</a:t>
                      </a:r>
                      <a:endParaRPr sz="1700"/>
                    </a:p>
                  </a:txBody>
                  <a:tcPr marL="91425" marR="91425" marT="91425" marB="91425"/>
                </a:tc>
              </a:tr>
              <a:tr h="1079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Пищевое довольствие.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 dirty="0">
                          <a:solidFill>
                            <a:srgbClr val="333333"/>
                          </a:solidFill>
                          <a:highlight>
                            <a:srgbClr val="FFFFFF"/>
                          </a:highlight>
                        </a:rPr>
                        <a:t> продукты, добавляемые к пайку</a:t>
                      </a:r>
                      <a:endParaRPr sz="1600" dirty="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92" name="Google Shape;92;p15"/>
          <p:cNvSpPr txBox="1"/>
          <p:nvPr/>
        </p:nvSpPr>
        <p:spPr>
          <a:xfrm>
            <a:off x="350525" y="578775"/>
            <a:ext cx="3215700" cy="8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1.Объясните, воспользовавшись интернетом, слова. Запишите их значение на слайд.</a:t>
            </a:r>
            <a:endParaRPr/>
          </a:p>
        </p:txBody>
      </p:sp>
      <p:sp>
        <p:nvSpPr>
          <p:cNvPr id="93" name="Google Shape;93;p15"/>
          <p:cNvSpPr txBox="1"/>
          <p:nvPr/>
        </p:nvSpPr>
        <p:spPr>
          <a:xfrm>
            <a:off x="3652825" y="578775"/>
            <a:ext cx="5210700" cy="8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2. Составьте ассоциограмму «Жук глазами Петра». Перечислите, чем и кем являлся жук для Петра.</a:t>
            </a: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5"/>
          <p:cNvSpPr/>
          <p:nvPr/>
        </p:nvSpPr>
        <p:spPr>
          <a:xfrm>
            <a:off x="5878688" y="2386575"/>
            <a:ext cx="866100" cy="8562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ЖУК</a:t>
            </a:r>
            <a:endParaRPr/>
          </a:p>
        </p:txBody>
      </p:sp>
      <p:sp>
        <p:nvSpPr>
          <p:cNvPr id="95" name="Google Shape;95;p15"/>
          <p:cNvSpPr/>
          <p:nvPr/>
        </p:nvSpPr>
        <p:spPr>
          <a:xfrm>
            <a:off x="3710900" y="1434975"/>
            <a:ext cx="1947300" cy="75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защитник</a:t>
            </a:r>
            <a:endParaRPr/>
          </a:p>
        </p:txBody>
      </p:sp>
      <p:sp>
        <p:nvSpPr>
          <p:cNvPr id="96" name="Google Shape;96;p15"/>
          <p:cNvSpPr/>
          <p:nvPr/>
        </p:nvSpPr>
        <p:spPr>
          <a:xfrm>
            <a:off x="3759938" y="2491275"/>
            <a:ext cx="1947300" cy="75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товарищ</a:t>
            </a:r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3759950" y="3616013"/>
            <a:ext cx="1947300" cy="75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друг</a:t>
            </a:r>
            <a:endParaRPr/>
          </a:p>
        </p:txBody>
      </p:sp>
      <p:sp>
        <p:nvSpPr>
          <p:cNvPr id="98" name="Google Shape;98;p15"/>
          <p:cNvSpPr/>
          <p:nvPr/>
        </p:nvSpPr>
        <p:spPr>
          <a:xfrm>
            <a:off x="6951750" y="3547575"/>
            <a:ext cx="1947300" cy="75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спаситель</a:t>
            </a:r>
            <a:endParaRPr/>
          </a:p>
        </p:txBody>
      </p:sp>
      <p:sp>
        <p:nvSpPr>
          <p:cNvPr id="99" name="Google Shape;99;p15"/>
          <p:cNvSpPr/>
          <p:nvPr/>
        </p:nvSpPr>
        <p:spPr>
          <a:xfrm>
            <a:off x="6965575" y="2491275"/>
            <a:ext cx="1947300" cy="75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оберег</a:t>
            </a:r>
            <a:endParaRPr/>
          </a:p>
        </p:txBody>
      </p:sp>
      <p:sp>
        <p:nvSpPr>
          <p:cNvPr id="100" name="Google Shape;100;p15"/>
          <p:cNvSpPr/>
          <p:nvPr/>
        </p:nvSpPr>
        <p:spPr>
          <a:xfrm>
            <a:off x="6965575" y="1434975"/>
            <a:ext cx="1947300" cy="751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памятный подарок от сына</a:t>
            </a:r>
            <a:endParaRPr/>
          </a:p>
        </p:txBody>
      </p:sp>
      <p:cxnSp>
        <p:nvCxnSpPr>
          <p:cNvPr id="101" name="Google Shape;101;p15"/>
          <p:cNvCxnSpPr>
            <a:stCxn id="95" idx="3"/>
            <a:endCxn id="94" idx="1"/>
          </p:cNvCxnSpPr>
          <p:nvPr/>
        </p:nvCxnSpPr>
        <p:spPr>
          <a:xfrm>
            <a:off x="5658200" y="1810725"/>
            <a:ext cx="347400" cy="701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2" name="Google Shape;102;p15"/>
          <p:cNvCxnSpPr>
            <a:stCxn id="94" idx="7"/>
            <a:endCxn id="100" idx="1"/>
          </p:cNvCxnSpPr>
          <p:nvPr/>
        </p:nvCxnSpPr>
        <p:spPr>
          <a:xfrm rot="10800000" flipH="1">
            <a:off x="6617950" y="1810863"/>
            <a:ext cx="347700" cy="701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3" name="Google Shape;103;p15"/>
          <p:cNvCxnSpPr>
            <a:endCxn id="96" idx="3"/>
          </p:cNvCxnSpPr>
          <p:nvPr/>
        </p:nvCxnSpPr>
        <p:spPr>
          <a:xfrm flipH="1">
            <a:off x="5707238" y="2820225"/>
            <a:ext cx="188400" cy="46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4" name="Google Shape;104;p15"/>
          <p:cNvCxnSpPr>
            <a:stCxn id="94" idx="6"/>
            <a:endCxn id="99" idx="1"/>
          </p:cNvCxnSpPr>
          <p:nvPr/>
        </p:nvCxnSpPr>
        <p:spPr>
          <a:xfrm>
            <a:off x="6744788" y="2814675"/>
            <a:ext cx="220800" cy="52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5" name="Google Shape;105;p15"/>
          <p:cNvCxnSpPr>
            <a:stCxn id="94" idx="3"/>
            <a:endCxn id="97" idx="3"/>
          </p:cNvCxnSpPr>
          <p:nvPr/>
        </p:nvCxnSpPr>
        <p:spPr>
          <a:xfrm flipH="1">
            <a:off x="5707325" y="3117387"/>
            <a:ext cx="298200" cy="874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6" name="Google Shape;106;p15"/>
          <p:cNvCxnSpPr>
            <a:stCxn id="94" idx="5"/>
            <a:endCxn id="98" idx="1"/>
          </p:cNvCxnSpPr>
          <p:nvPr/>
        </p:nvCxnSpPr>
        <p:spPr>
          <a:xfrm>
            <a:off x="6617950" y="3117387"/>
            <a:ext cx="333900" cy="805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8" name="Google Shape;88;p15"/>
          <p:cNvSpPr txBox="1"/>
          <p:nvPr/>
        </p:nvSpPr>
        <p:spPr>
          <a:xfrm>
            <a:off x="1475230" y="4740900"/>
            <a:ext cx="7274100" cy="4026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ФИ: </a:t>
            </a:r>
            <a:r>
              <a:rPr lang="ru" dirty="0" smtClean="0"/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392275" y="555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Станция “Бой глазами жука”</a:t>
            </a:r>
            <a:endParaRPr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311700" y="470025"/>
            <a:ext cx="8520600" cy="436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1.Найдите в тексте эпизод «Бой глазами жука». Найдите слова, которые называют, что именно увидел жук. Выпишите их в таблицу в первый столбик. 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Ссылка на текст - </a:t>
            </a:r>
            <a:r>
              <a:rPr lang="ru" sz="1100" u="sng">
                <a:solidFill>
                  <a:schemeClr val="hlink"/>
                </a:solidFill>
                <a:hlinkClick r:id="rId3"/>
              </a:rPr>
              <a:t>https://www.zin.ru/animalia/coleoptera/rus/paustnas.htm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2. Заполните таблицу.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13" name="Google Shape;113;p16"/>
          <p:cNvSpPr txBox="1"/>
          <p:nvPr/>
        </p:nvSpPr>
        <p:spPr>
          <a:xfrm>
            <a:off x="983575" y="4839250"/>
            <a:ext cx="7338000" cy="3042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ФИ:</a:t>
            </a:r>
            <a:endParaRPr/>
          </a:p>
        </p:txBody>
      </p:sp>
      <p:pic>
        <p:nvPicPr>
          <p:cNvPr id="114" name="Google Shape;11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2281" y="0"/>
            <a:ext cx="691394" cy="57270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5" name="Google Shape;115;p16"/>
          <p:cNvGraphicFramePr/>
          <p:nvPr/>
        </p:nvGraphicFramePr>
        <p:xfrm>
          <a:off x="392275" y="1482475"/>
          <a:ext cx="8520600" cy="3391245"/>
        </p:xfrm>
        <a:graphic>
          <a:graphicData uri="http://schemas.openxmlformats.org/drawingml/2006/table">
            <a:tbl>
              <a:tblPr>
                <a:noFill/>
                <a:tableStyleId>{502D11DB-8D77-4B62-A69C-2B8918A0DF39}</a:tableStyleId>
              </a:tblPr>
              <a:tblGrid>
                <a:gridCol w="2840200"/>
                <a:gridCol w="2840200"/>
                <a:gridCol w="2840200"/>
              </a:tblGrid>
              <a:tr h="56957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Бой глазами жука</a:t>
                      </a:r>
                      <a:endParaRPr b="1"/>
                    </a:p>
                  </a:txBody>
                  <a:tcPr marL="91425" marR="91425" marT="91425" marB="91425">
                    <a:solidFill>
                      <a:srgbClr val="D0E0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30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Что видит жук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A2C4C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Как жук это видит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A2C4C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Что это на самом деле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A2C4C9"/>
                    </a:solidFill>
                  </a:tcPr>
                </a:tc>
              </a:tr>
              <a:tr h="575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1.Звезды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взлетали с земли, освещали всё вокруг ярким светом.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Ракеты</a:t>
                      </a:r>
                      <a:endParaRPr/>
                    </a:p>
                  </a:txBody>
                  <a:tcPr marL="91425" marR="91425" marT="91425" marB="91425"/>
                </a:tc>
              </a:tr>
              <a:tr h="553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2. жуков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со свистом пролетали мимо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пули</a:t>
                      </a:r>
                      <a:endParaRPr/>
                    </a:p>
                  </a:txBody>
                  <a:tcPr marL="91425" marR="91425" marT="91425" marB="91425"/>
                </a:tc>
              </a:tr>
              <a:tr h="553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3.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  <a:tr h="553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4.птицы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с воем падали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/>
                        <a:t>самолёты</a:t>
                      </a:r>
                      <a:endParaRPr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>
            <a:spLocks noGrp="1"/>
          </p:cNvSpPr>
          <p:nvPr>
            <p:ph type="title"/>
          </p:nvPr>
        </p:nvSpPr>
        <p:spPr>
          <a:xfrm>
            <a:off x="392275" y="555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Станция “Отважный спаситель”</a:t>
            </a:r>
            <a:endParaRPr/>
          </a:p>
        </p:txBody>
      </p:sp>
      <p:sp>
        <p:nvSpPr>
          <p:cNvPr id="121" name="Google Shape;121;p17"/>
          <p:cNvSpPr txBox="1">
            <a:spLocks noGrp="1"/>
          </p:cNvSpPr>
          <p:nvPr>
            <p:ph type="body" idx="1"/>
          </p:nvPr>
        </p:nvSpPr>
        <p:spPr>
          <a:xfrm>
            <a:off x="311700" y="628250"/>
            <a:ext cx="8520600" cy="44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1.Ответьте на вопрос, о каком подвиге жука-носорога, идет речь в сказке? Кратко перескажите этот эпизод. Ссылка на текст - </a:t>
            </a:r>
            <a:r>
              <a:rPr lang="ru" sz="1100" u="sng">
                <a:solidFill>
                  <a:schemeClr val="hlink"/>
                </a:solidFill>
                <a:hlinkClick r:id="rId3"/>
              </a:rPr>
              <a:t>https://www.zin.ru/animalia/coleoptera/rus/paustnas.htm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2.Разверните заданное предложение в рассказ из 3-4 предложений. Запишите свой рассказ на слайде.</a:t>
            </a:r>
            <a:endParaRPr/>
          </a:p>
        </p:txBody>
      </p:sp>
      <p:sp>
        <p:nvSpPr>
          <p:cNvPr id="122" name="Google Shape;122;p17"/>
          <p:cNvSpPr txBox="1"/>
          <p:nvPr/>
        </p:nvSpPr>
        <p:spPr>
          <a:xfrm>
            <a:off x="392275" y="2180275"/>
            <a:ext cx="8520600" cy="26589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Человек от удара жука пошатнулся, промахнулся и упал. Таким образом жук-носорог спас своего хозяина от смерти. Он совершил подвиг, как настоящий “солдат”.</a:t>
            </a:r>
            <a:endParaRPr/>
          </a:p>
        </p:txBody>
      </p:sp>
      <p:sp>
        <p:nvSpPr>
          <p:cNvPr id="123" name="Google Shape;123;p17"/>
          <p:cNvSpPr txBox="1"/>
          <p:nvPr/>
        </p:nvSpPr>
        <p:spPr>
          <a:xfrm>
            <a:off x="983575" y="4839250"/>
            <a:ext cx="7338000" cy="3042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ФИ: </a:t>
            </a:r>
            <a:r>
              <a:rPr lang="ru" dirty="0" smtClean="0"/>
              <a:t>.</a:t>
            </a:r>
            <a:endParaRPr dirty="0"/>
          </a:p>
        </p:txBody>
      </p:sp>
      <p:pic>
        <p:nvPicPr>
          <p:cNvPr id="124" name="Google Shape;12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2283" y="55543"/>
            <a:ext cx="797639" cy="572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7"/>
          <p:cNvSpPr txBox="1"/>
          <p:nvPr/>
        </p:nvSpPr>
        <p:spPr>
          <a:xfrm>
            <a:off x="392275" y="1540200"/>
            <a:ext cx="8520600" cy="5727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Какой-то человек в грязном зелёном мундире прицелился в Петра из винтовки, но жук с налёта ударил этого человека в глаз.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8"/>
          <p:cNvSpPr txBox="1">
            <a:spLocks noGrp="1"/>
          </p:cNvSpPr>
          <p:nvPr>
            <p:ph type="title"/>
          </p:nvPr>
        </p:nvSpPr>
        <p:spPr>
          <a:xfrm>
            <a:off x="392275" y="555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Станция “Победа”</a:t>
            </a:r>
            <a:endParaRPr/>
          </a:p>
        </p:txBody>
      </p:sp>
      <p:sp>
        <p:nvSpPr>
          <p:cNvPr id="131" name="Google Shape;131;p18"/>
          <p:cNvSpPr txBox="1">
            <a:spLocks noGrp="1"/>
          </p:cNvSpPr>
          <p:nvPr>
            <p:ph type="body" idx="1"/>
          </p:nvPr>
        </p:nvSpPr>
        <p:spPr>
          <a:xfrm>
            <a:off x="311700" y="628250"/>
            <a:ext cx="8520600" cy="421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1.Какой боевой путь прошел Петр с жуком-носорогом и его товарищи? Найдите эпизод, в котором перечисляются реки и запишите их в таблицу в первый столбик. Рассмотрите карту, перейдя по </a:t>
            </a:r>
            <a:r>
              <a:rPr lang="ru" sz="1400" u="sng">
                <a:solidFill>
                  <a:schemeClr val="hlink"/>
                </a:solidFill>
                <a:hlinkClick r:id="rId3"/>
              </a:rPr>
              <a:t>ссылке</a:t>
            </a:r>
            <a:r>
              <a:rPr lang="ru" sz="1400">
                <a:solidFill>
                  <a:srgbClr val="000000"/>
                </a:solidFill>
              </a:rPr>
              <a:t>, и по названиям рек проследите боевой путь и запишите названия стран в таблицу, во второй столбик.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32" name="Google Shape;132;p18"/>
          <p:cNvSpPr txBox="1"/>
          <p:nvPr/>
        </p:nvSpPr>
        <p:spPr>
          <a:xfrm>
            <a:off x="983575" y="4839250"/>
            <a:ext cx="7338000" cy="3042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ФИ: </a:t>
            </a:r>
            <a:r>
              <a:rPr lang="ru" dirty="0" smtClean="0"/>
              <a:t> </a:t>
            </a:r>
            <a:endParaRPr dirty="0"/>
          </a:p>
        </p:txBody>
      </p:sp>
      <p:graphicFrame>
        <p:nvGraphicFramePr>
          <p:cNvPr id="133" name="Google Shape;133;p18"/>
          <p:cNvGraphicFramePr/>
          <p:nvPr/>
        </p:nvGraphicFramePr>
        <p:xfrm>
          <a:off x="449350" y="1643350"/>
          <a:ext cx="8245300" cy="2658750"/>
        </p:xfrm>
        <a:graphic>
          <a:graphicData uri="http://schemas.openxmlformats.org/drawingml/2006/table">
            <a:tbl>
              <a:tblPr>
                <a:noFill/>
                <a:tableStyleId>{05ED76C5-98B0-4872-BDD8-F81EAA25FEB2}</a:tableStyleId>
              </a:tblPr>
              <a:tblGrid>
                <a:gridCol w="4122650"/>
                <a:gridCol w="4122650"/>
              </a:tblGrid>
              <a:tr h="443125">
                <a:tc gridSpan="2"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b="1">
                          <a:solidFill>
                            <a:srgbClr val="0D0D0D"/>
                          </a:solidFill>
                        </a:rPr>
                        <a:t>Боевой путь Петра и жука-носорога</a:t>
                      </a:r>
                      <a:endParaRPr b="1">
                        <a:solidFill>
                          <a:srgbClr val="0D0D0D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3125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b="1">
                          <a:solidFill>
                            <a:srgbClr val="0D0D0D"/>
                          </a:solidFill>
                        </a:rPr>
                        <a:t>Река</a:t>
                      </a:r>
                      <a:endParaRPr b="1">
                        <a:solidFill>
                          <a:srgbClr val="0D0D0D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b="1">
                          <a:solidFill>
                            <a:srgbClr val="0D0D0D"/>
                          </a:solidFill>
                        </a:rPr>
                        <a:t>Страна</a:t>
                      </a:r>
                      <a:endParaRPr b="1">
                        <a:solidFill>
                          <a:srgbClr val="0D0D0D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F81BD"/>
                    </a:solidFill>
                  </a:tcPr>
                </a:tc>
              </a:tr>
              <a:tr h="443125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solidFill>
                            <a:srgbClr val="0D0D0D"/>
                          </a:solidFill>
                        </a:rPr>
                        <a:t>1.Дон </a:t>
                      </a:r>
                      <a:endParaRPr>
                        <a:solidFill>
                          <a:srgbClr val="0D0D0D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solidFill>
                            <a:srgbClr val="0D0D0D"/>
                          </a:solidFill>
                        </a:rPr>
                        <a:t>1.Россия</a:t>
                      </a:r>
                      <a:endParaRPr>
                        <a:solidFill>
                          <a:srgbClr val="0D0D0D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43125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solidFill>
                            <a:srgbClr val="0D0D0D"/>
                          </a:solidFill>
                        </a:rPr>
                        <a:t>2. Днепр</a:t>
                      </a:r>
                      <a:endParaRPr>
                        <a:solidFill>
                          <a:srgbClr val="0D0D0D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solidFill>
                            <a:srgbClr val="0D0D0D"/>
                          </a:solidFill>
                        </a:rPr>
                        <a:t>2.Украина</a:t>
                      </a:r>
                      <a:endParaRPr>
                        <a:solidFill>
                          <a:srgbClr val="0D0D0D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43125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solidFill>
                            <a:srgbClr val="0D0D0D"/>
                          </a:solidFill>
                        </a:rPr>
                        <a:t>3.Буг</a:t>
                      </a:r>
                      <a:endParaRPr>
                        <a:solidFill>
                          <a:srgbClr val="0D0D0D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solidFill>
                            <a:srgbClr val="0D0D0D"/>
                          </a:solidFill>
                        </a:rPr>
                        <a:t>3.Белоруссия</a:t>
                      </a:r>
                      <a:endParaRPr>
                        <a:solidFill>
                          <a:srgbClr val="0D0D0D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43125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solidFill>
                            <a:srgbClr val="0D0D0D"/>
                          </a:solidFill>
                        </a:rPr>
                        <a:t>4.Висла</a:t>
                      </a:r>
                      <a:endParaRPr>
                        <a:solidFill>
                          <a:srgbClr val="0D0D0D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>
                          <a:solidFill>
                            <a:srgbClr val="0D0D0D"/>
                          </a:solidFill>
                        </a:rPr>
                        <a:t>4.Польша</a:t>
                      </a:r>
                      <a:endParaRPr>
                        <a:solidFill>
                          <a:srgbClr val="0D0D0D"/>
                        </a:solidFill>
                      </a:endParaRPr>
                    </a:p>
                  </a:txBody>
                  <a:tcPr marL="68575" marR="68575" marT="91425" marB="91425">
                    <a:lnL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34" name="Google Shape;134;p18"/>
          <p:cNvSpPr txBox="1"/>
          <p:nvPr/>
        </p:nvSpPr>
        <p:spPr>
          <a:xfrm>
            <a:off x="449400" y="4373725"/>
            <a:ext cx="54327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2. Ответьте письменно на вопрос: Где встретил Петр победу?</a:t>
            </a:r>
            <a:endParaRPr/>
          </a:p>
        </p:txBody>
      </p:sp>
      <p:sp>
        <p:nvSpPr>
          <p:cNvPr id="135" name="Google Shape;135;p18"/>
          <p:cNvSpPr txBox="1"/>
          <p:nvPr/>
        </p:nvSpPr>
        <p:spPr>
          <a:xfrm>
            <a:off x="5745800" y="4373725"/>
            <a:ext cx="2812500" cy="3939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 Германии</a:t>
            </a:r>
            <a:endParaRPr/>
          </a:p>
        </p:txBody>
      </p:sp>
      <p:pic>
        <p:nvPicPr>
          <p:cNvPr id="136" name="Google Shape;136;p18"/>
          <p:cNvPicPr preferRelativeResize="0"/>
          <p:nvPr/>
        </p:nvPicPr>
        <p:blipFill rotWithShape="1">
          <a:blip r:embed="rId4">
            <a:alphaModFix/>
          </a:blip>
          <a:srcRect r="6480" b="56499"/>
          <a:stretch/>
        </p:blipFill>
        <p:spPr>
          <a:xfrm>
            <a:off x="392283" y="144950"/>
            <a:ext cx="668653" cy="39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 txBox="1">
            <a:spLocks noGrp="1"/>
          </p:cNvSpPr>
          <p:nvPr>
            <p:ph type="title"/>
          </p:nvPr>
        </p:nvSpPr>
        <p:spPr>
          <a:xfrm>
            <a:off x="392275" y="555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Станция “Возвращение домой”</a:t>
            </a:r>
            <a:endParaRPr/>
          </a:p>
        </p:txBody>
      </p:sp>
      <p:sp>
        <p:nvSpPr>
          <p:cNvPr id="142" name="Google Shape;142;p19"/>
          <p:cNvSpPr txBox="1">
            <a:spLocks noGrp="1"/>
          </p:cNvSpPr>
          <p:nvPr>
            <p:ph type="body" idx="1"/>
          </p:nvPr>
        </p:nvSpPr>
        <p:spPr>
          <a:xfrm>
            <a:off x="311700" y="628250"/>
            <a:ext cx="8520600" cy="44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1.Вспомните, что ответил Петр на вопрос сына, жив ли жук? Найдите в тексте слова, копируйте их и вставьте на слайд.  Ссылка на текст сказки - </a:t>
            </a:r>
            <a:r>
              <a:rPr lang="ru" sz="1100" u="sng">
                <a:solidFill>
                  <a:schemeClr val="hlink"/>
                </a:solidFill>
                <a:hlinkClick r:id="rId3"/>
              </a:rPr>
              <a:t>https://www.zin.ru/animalia/coleoptera/rus/paustnas.htm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2. Вернемся к нашим пословицам - </a:t>
            </a:r>
            <a:r>
              <a:rPr lang="ru" sz="1400" u="sng">
                <a:solidFill>
                  <a:schemeClr val="hlink"/>
                </a:solidFill>
                <a:hlinkClick r:id="rId4"/>
              </a:rPr>
              <a:t>ссылка</a:t>
            </a:r>
            <a:r>
              <a:rPr lang="ru"/>
              <a:t>. </a:t>
            </a:r>
            <a:r>
              <a:rPr lang="ru" sz="1400">
                <a:solidFill>
                  <a:srgbClr val="000000"/>
                </a:solidFill>
              </a:rPr>
              <a:t>Как вы считаете, какая пословица могла бы быть заголовком к последней части сказки?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43" name="Google Shape;143;p19"/>
          <p:cNvSpPr txBox="1"/>
          <p:nvPr/>
        </p:nvSpPr>
        <p:spPr>
          <a:xfrm>
            <a:off x="392275" y="1248950"/>
            <a:ext cx="8520600" cy="15309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Живой  он, мой товарищ, - ответил Петр. - Не тронула его пуля. Воротился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он в родные места с победителями. И мы его выпустим с тобой, Степа.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4" name="Google Shape;144;p19"/>
          <p:cNvSpPr txBox="1"/>
          <p:nvPr/>
        </p:nvSpPr>
        <p:spPr>
          <a:xfrm>
            <a:off x="392275" y="3308350"/>
            <a:ext cx="8520600" cy="4653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Родная земля и в горсти мила.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5" name="Google Shape;145;p19"/>
          <p:cNvSpPr txBox="1"/>
          <p:nvPr/>
        </p:nvSpPr>
        <p:spPr>
          <a:xfrm>
            <a:off x="983575" y="4839250"/>
            <a:ext cx="7338000" cy="3042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ФИ</a:t>
            </a:r>
            <a:r>
              <a:rPr lang="ru" dirty="0" smtClean="0"/>
              <a:t>:</a:t>
            </a:r>
            <a:endParaRPr dirty="0"/>
          </a:p>
        </p:txBody>
      </p:sp>
      <p:pic>
        <p:nvPicPr>
          <p:cNvPr id="146" name="Google Shape;146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2925" y="55550"/>
            <a:ext cx="520638" cy="572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19"/>
          <p:cNvSpPr txBox="1"/>
          <p:nvPr/>
        </p:nvSpPr>
        <p:spPr>
          <a:xfrm>
            <a:off x="462925" y="4302150"/>
            <a:ext cx="8520600" cy="4653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Родина - мать, умей за нее постоять.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Google Shape;148;p19"/>
          <p:cNvSpPr txBox="1"/>
          <p:nvPr/>
        </p:nvSpPr>
        <p:spPr>
          <a:xfrm>
            <a:off x="462925" y="3773650"/>
            <a:ext cx="8369400" cy="38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Как вы считаете, какая пословица могла бы быть заголовком этой удивительной  сказки? Обоснуйте ваши ответы устно.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Спасибо за дружную работу!</a:t>
            </a:r>
            <a:endParaRPr/>
          </a:p>
        </p:txBody>
      </p:sp>
      <p:pic>
        <p:nvPicPr>
          <p:cNvPr id="154" name="Google Shape;154;p20"/>
          <p:cNvPicPr preferRelativeResize="0"/>
          <p:nvPr/>
        </p:nvPicPr>
        <p:blipFill rotWithShape="1">
          <a:blip r:embed="rId3">
            <a:alphaModFix/>
          </a:blip>
          <a:srcRect r="1419" b="6314"/>
          <a:stretch/>
        </p:blipFill>
        <p:spPr>
          <a:xfrm>
            <a:off x="2500400" y="860375"/>
            <a:ext cx="4375500" cy="428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645</Words>
  <Application>Microsoft Office PowerPoint</Application>
  <PresentationFormat>Экран (16:9)</PresentationFormat>
  <Paragraphs>104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Simple Light</vt:lpstr>
      <vt:lpstr>Маршрут путешествия  по сказке  «Похождения жука-носорога».</vt:lpstr>
      <vt:lpstr>Станция “Подарок для отца”</vt:lpstr>
      <vt:lpstr>Станция “Жук и бойцы”</vt:lpstr>
      <vt:lpstr>Станция “Бой глазами жука”</vt:lpstr>
      <vt:lpstr>Станция “Отважный спаситель”</vt:lpstr>
      <vt:lpstr>Станция “Победа”</vt:lpstr>
      <vt:lpstr>Станция “Возвращение домой”</vt:lpstr>
      <vt:lpstr>Спасибо за дружную работу!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Маршрут путешествия  по сказке  «Похождения жука-носорога».</dc:title>
  <cp:lastModifiedBy>Пользователь Windows</cp:lastModifiedBy>
  <cp:revision>1</cp:revision>
  <dcterms:modified xsi:type="dcterms:W3CDTF">2021-06-07T08:02:12Z</dcterms:modified>
</cp:coreProperties>
</file>