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CB5A7E-99D3-4572-A649-8394CFAD9C94}">
  <a:tblStyle styleId="{BACB5A7E-99D3-4572-A649-8394CFAD9C9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FF0"/>
          </a:solidFill>
        </a:fill>
      </a:tcStyle>
    </a:wholeTbl>
    <a:band1H>
      <a:tcTxStyle/>
      <a:tcStyle>
        <a:fill>
          <a:solidFill>
            <a:srgbClr val="CADDE1"/>
          </a:solidFill>
        </a:fill>
      </a:tcStyle>
    </a:band1H>
    <a:band2H>
      <a:tcTxStyle/>
    </a:band2H>
    <a:band1V>
      <a:tcTxStyle/>
      <a:tcStyle>
        <a:fill>
          <a:solidFill>
            <a:srgbClr val="CADDE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  <a:tblStyle styleId="{0F7C35B0-0219-4CC0-B590-CE70E19888B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7834fbce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7834fbce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7834fbce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7834fbce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presentation/d/1uHEMTW0kp_2jyH-om0tzT3xeS5kcp3_QOg95lja3TrM/edit#slide=id.g85e25a2e96_0_0" TargetMode="External"/><Relationship Id="rId4" Type="http://schemas.openxmlformats.org/officeDocument/2006/relationships/image" Target="../media/image12.jpg"/><Relationship Id="rId9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9.jpg"/><Relationship Id="rId7" Type="http://schemas.openxmlformats.org/officeDocument/2006/relationships/image" Target="../media/image4.png"/><Relationship Id="rId8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9.stc.all.kpcdn.net/share/i/12/11137505/inx960x640.jpg%C2%AB%D0%A0%D0%BE%D0%B4%D0%B8%D0%BD%D0%B0-%D0%BC%D0%B0%D1%82%D1%8C%C2%BB" TargetMode="External"/><Relationship Id="rId4" Type="http://schemas.openxmlformats.org/officeDocument/2006/relationships/hyperlink" Target="https://s9.stc.all.kpcdn.net/share/i/12/11137505/inx960x640.jpg%C2%AB%D0%A0%D0%BE%D0%B4%D0%B8%D0%BD%D0%B0-%D0%BC%D0%B0%D1%82%D1%8C%C2%BB" TargetMode="External"/><Relationship Id="rId5" Type="http://schemas.openxmlformats.org/officeDocument/2006/relationships/hyperlink" Target="https://ktonanovenkogo.ru/image/rodina-naha.jpg" TargetMode="External"/><Relationship Id="rId6" Type="http://schemas.openxmlformats.org/officeDocument/2006/relationships/hyperlink" Target="https://www.laplandiya.org/uploads/pages/4367/img/news-20200110-1578641349-qnzcsl.jpg" TargetMode="External"/><Relationship Id="rId7" Type="http://schemas.openxmlformats.org/officeDocument/2006/relationships/hyperlink" Target="https://fishki.net/picsw/052012/10/post/velikaya/tn.jpg" TargetMode="External"/><Relationship Id="rId8" Type="http://schemas.openxmlformats.org/officeDocument/2006/relationships/hyperlink" Target="https://i.ytimg.com/vi/Oott5UuwFYU/hqdefault.jp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313" y="243244"/>
            <a:ext cx="8507372" cy="490024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718875" y="2182350"/>
            <a:ext cx="362700" cy="3894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FFFFF"/>
                </a:solidFill>
              </a:rPr>
              <a:t>1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039800" y="1342975"/>
            <a:ext cx="250500" cy="3090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FFFFF"/>
                </a:solidFill>
              </a:rPr>
              <a:t>2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899125" y="953575"/>
            <a:ext cx="250500" cy="3894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FFFFF"/>
                </a:solidFill>
              </a:rPr>
              <a:t>3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289675" y="2667250"/>
            <a:ext cx="362700" cy="3894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FFFFF"/>
                </a:solidFill>
              </a:rPr>
              <a:t>4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532025" y="1597750"/>
            <a:ext cx="250500" cy="3090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FFFFF"/>
                </a:solidFill>
              </a:rPr>
              <a:t>5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728800" y="1146075"/>
            <a:ext cx="250500" cy="30900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FFFFFF"/>
                </a:solidFill>
              </a:rPr>
              <a:t>6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396675" y="1463500"/>
            <a:ext cx="6849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</a:t>
            </a:r>
            <a:r>
              <a:rPr lang="ru-RU"/>
              <a:t>аршрут путешествия  по сказке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«Похождения жука-носорога» -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ссылка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0" y="991575"/>
            <a:ext cx="9144000" cy="41790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50" y="3252451"/>
            <a:ext cx="1503559" cy="16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725" y="1528788"/>
            <a:ext cx="1572150" cy="15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4275" y="964400"/>
            <a:ext cx="1572150" cy="204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7937" y="3362588"/>
            <a:ext cx="1996675" cy="143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3634" y="1353525"/>
            <a:ext cx="1996665" cy="16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9">
            <a:alphaModFix/>
          </a:blip>
          <a:srcRect b="56499" l="0" r="6480" t="0"/>
          <a:stretch/>
        </p:blipFill>
        <p:spPr>
          <a:xfrm>
            <a:off x="3023987" y="3727450"/>
            <a:ext cx="2231600" cy="131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/>
          <p:nvPr/>
        </p:nvSpPr>
        <p:spPr>
          <a:xfrm rot="-1128027">
            <a:off x="1877391" y="1954674"/>
            <a:ext cx="1234357" cy="6170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/>
          <p:nvPr/>
        </p:nvSpPr>
        <p:spPr>
          <a:xfrm rot="846429">
            <a:off x="4847753" y="1772327"/>
            <a:ext cx="1234532" cy="6170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7909500" y="2668100"/>
            <a:ext cx="1234500" cy="12345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 rot="-516513">
            <a:off x="5182072" y="3937808"/>
            <a:ext cx="1234609" cy="61715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 rot="868922">
            <a:off x="1782562" y="4076167"/>
            <a:ext cx="1234422" cy="61724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0" y="1462100"/>
            <a:ext cx="385800" cy="3618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1</a:t>
            </a:r>
            <a:endParaRPr b="1"/>
          </a:p>
        </p:txBody>
      </p:sp>
      <p:sp>
        <p:nvSpPr>
          <p:cNvPr id="152" name="Google Shape;152;p22"/>
          <p:cNvSpPr txBox="1"/>
          <p:nvPr/>
        </p:nvSpPr>
        <p:spPr>
          <a:xfrm>
            <a:off x="2808475" y="991575"/>
            <a:ext cx="385800" cy="3618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2</a:t>
            </a:r>
            <a:endParaRPr b="1"/>
          </a:p>
        </p:txBody>
      </p:sp>
      <p:sp>
        <p:nvSpPr>
          <p:cNvPr id="153" name="Google Shape;153;p22"/>
          <p:cNvSpPr txBox="1"/>
          <p:nvPr/>
        </p:nvSpPr>
        <p:spPr>
          <a:xfrm>
            <a:off x="5932125" y="1353375"/>
            <a:ext cx="385800" cy="3618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3</a:t>
            </a:r>
            <a:endParaRPr b="1"/>
          </a:p>
        </p:txBody>
      </p:sp>
      <p:sp>
        <p:nvSpPr>
          <p:cNvPr id="154" name="Google Shape;154;p22"/>
          <p:cNvSpPr txBox="1"/>
          <p:nvPr/>
        </p:nvSpPr>
        <p:spPr>
          <a:xfrm>
            <a:off x="6248988" y="3247250"/>
            <a:ext cx="385800" cy="3618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4</a:t>
            </a:r>
            <a:endParaRPr b="1"/>
          </a:p>
        </p:txBody>
      </p:sp>
      <p:sp>
        <p:nvSpPr>
          <p:cNvPr id="155" name="Google Shape;155;p22"/>
          <p:cNvSpPr txBox="1"/>
          <p:nvPr/>
        </p:nvSpPr>
        <p:spPr>
          <a:xfrm>
            <a:off x="3946875" y="3362600"/>
            <a:ext cx="385800" cy="3618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5</a:t>
            </a:r>
            <a:endParaRPr b="1"/>
          </a:p>
        </p:txBody>
      </p:sp>
      <p:sp>
        <p:nvSpPr>
          <p:cNvPr id="156" name="Google Shape;156;p22"/>
          <p:cNvSpPr txBox="1"/>
          <p:nvPr/>
        </p:nvSpPr>
        <p:spPr>
          <a:xfrm>
            <a:off x="-15750" y="3162975"/>
            <a:ext cx="385800" cy="3618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6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388850" y="72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Инструкция для групп.</a:t>
            </a:r>
            <a:endParaRPr/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102875" y="475775"/>
            <a:ext cx="8962500" cy="45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0D0D0D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Вспомните правила совместной работы.</a:t>
            </a:r>
            <a:endParaRPr>
              <a:solidFill>
                <a:srgbClr val="0D0D0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0D0D0D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Отключите звук микрофона и созвонитесь между собой.</a:t>
            </a:r>
            <a:endParaRPr>
              <a:solidFill>
                <a:srgbClr val="0D0D0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0D0D0D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Пройдите по ссылке в чате в презентацию.</a:t>
            </a:r>
            <a:endParaRPr>
              <a:solidFill>
                <a:srgbClr val="0D0D0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0D0D0D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Выберите одну из шести станций маршрута.</a:t>
            </a:r>
            <a:endParaRPr>
              <a:solidFill>
                <a:srgbClr val="0D0D0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0D0D0D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Напишите свои имена на слайде.</a:t>
            </a:r>
            <a:endParaRPr>
              <a:solidFill>
                <a:srgbClr val="0D0D0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0D0D0D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Прочитайте и выполните задание.</a:t>
            </a:r>
            <a:endParaRPr>
              <a:solidFill>
                <a:srgbClr val="0D0D0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0D0D0D"/>
                </a:solidFill>
                <a:latin typeface="Comic Sans MS"/>
                <a:ea typeface="Comic Sans MS"/>
                <a:cs typeface="Comic Sans MS"/>
                <a:sym typeface="Comic Sans MS"/>
              </a:rPr>
              <a:t>7.Приготовьтесь защищать свою работу (договоритесь, как вы это сделаете).</a:t>
            </a:r>
            <a:endParaRPr>
              <a:solidFill>
                <a:srgbClr val="0D0D0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D0D0D"/>
                </a:solidFill>
                <a:latin typeface="Comic Sans MS"/>
                <a:ea typeface="Comic Sans MS"/>
                <a:cs typeface="Comic Sans MS"/>
                <a:sym typeface="Comic Sans MS"/>
              </a:rPr>
              <a:t>8. Если не сможете справиться с каким-либо заданием, обращайтесь ко мне за помощью.</a:t>
            </a:r>
            <a:endParaRPr>
              <a:solidFill>
                <a:srgbClr val="0D0D0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rgbClr val="0D0D0D"/>
                </a:solidFill>
                <a:latin typeface="Comic Sans MS"/>
                <a:ea typeface="Comic Sans MS"/>
                <a:cs typeface="Comic Sans MS"/>
                <a:sym typeface="Comic Sans MS"/>
              </a:rPr>
              <a:t>9.Возвращаемся в наш виртуальный класс через 7 мин. и включаем свой звук.</a:t>
            </a:r>
            <a:endParaRPr>
              <a:solidFill>
                <a:srgbClr val="0D0D0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214050" y="38625"/>
            <a:ext cx="87159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400">
                <a:latin typeface="Comic Sans MS"/>
                <a:ea typeface="Comic Sans MS"/>
                <a:cs typeface="Comic Sans MS"/>
                <a:sym typeface="Comic Sans MS"/>
              </a:rPr>
              <a:t>Игра “Пять кадров”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3600">
                <a:solidFill>
                  <a:srgbClr val="333333"/>
                </a:solidFill>
                <a:highlight>
                  <a:srgbClr val="FFFFFF"/>
                </a:highlight>
              </a:rPr>
              <a:t>📸</a:t>
            </a:r>
            <a:r>
              <a:rPr lang="ru-RU" sz="2400">
                <a:latin typeface="Comic Sans MS"/>
                <a:ea typeface="Comic Sans MS"/>
                <a:cs typeface="Comic Sans MS"/>
                <a:sym typeface="Comic Sans MS"/>
              </a:rPr>
              <a:t>📚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400">
                <a:latin typeface="Comic Sans MS"/>
                <a:ea typeface="Comic Sans MS"/>
                <a:cs typeface="Comic Sans MS"/>
                <a:sym typeface="Comic Sans MS"/>
              </a:rPr>
              <a:t>Запиши пять слов, чему научило тебя это произведение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 b="18876" l="0" r="0" t="54584"/>
          <a:stretch/>
        </p:blipFill>
        <p:spPr>
          <a:xfrm>
            <a:off x="6238575" y="0"/>
            <a:ext cx="2691375" cy="991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9" name="Google Shape;169;p24"/>
          <p:cNvGraphicFramePr/>
          <p:nvPr/>
        </p:nvGraphicFramePr>
        <p:xfrm>
          <a:off x="214800" y="160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{0F7C35B0-0219-4CC0-B590-CE70E19888B3}</a:tableStyleId>
              </a:tblPr>
              <a:tblGrid>
                <a:gridCol w="1452650"/>
                <a:gridCol w="1452650"/>
                <a:gridCol w="1452650"/>
                <a:gridCol w="1452650"/>
                <a:gridCol w="1452650"/>
                <a:gridCol w="1452650"/>
              </a:tblGrid>
              <a:tr h="163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163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/>
              <a:t>Ссылки на используемые изображения</a:t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r>
              <a:t/>
            </a:r>
            <a:endParaRPr sz="8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ru-RU"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Родина-мать - </a:t>
            </a:r>
            <a:r>
              <a:rPr lang="ru-RU" sz="10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https://s9.stc.all.kpcdn.net/share/i/12/11137505/inx960x640.jpg«Родина-мать»</a:t>
            </a:r>
            <a:endParaRPr sz="1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ru-RU"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Родина - </a:t>
            </a:r>
            <a:r>
              <a:rPr lang="ru-RU" sz="10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https://ktonanovenkogo.ru/image/rodina-naha.jpg</a:t>
            </a:r>
            <a:endParaRPr sz="1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ru-RU"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Отечество - </a:t>
            </a:r>
            <a:r>
              <a:rPr lang="ru-RU" sz="10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https://www.laplandiya.org/uploads/pages/4367/img/news-20200110-1578641349-qnzcsl.jpg</a:t>
            </a:r>
            <a:endParaRPr sz="1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ru-RU"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Великая Отечественная война - </a:t>
            </a:r>
            <a:r>
              <a:rPr lang="ru-RU" sz="10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https://fishki.net/picsw/052012/10/post/velikaya/tn.jpg</a:t>
            </a:r>
            <a:endParaRPr sz="1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ru-RU" sz="1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Книга - </a:t>
            </a:r>
            <a:r>
              <a:rPr lang="ru-RU" sz="10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https://i.ytimg.com/vi/Oott5UuwFYU/hqdefault.jpg</a:t>
            </a:r>
            <a:endParaRPr sz="1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t/>
            </a:r>
            <a:endParaRPr sz="1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t/>
            </a:r>
            <a:endParaRPr sz="1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264195" y="1107199"/>
            <a:ext cx="8730300" cy="3843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Родина - мать, умей за нее постоять.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Береги землю родимую, как мать любимую.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 Родину, за честь – хоть голову снесть.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Родины своей ни сил, ни жизни не жалей.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Родная земля и в горсти мила.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чужой сторонушке рад своей воронушке.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/>
              <a:t>Прочитайте пословицы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280825" y="1090670"/>
            <a:ext cx="8730300" cy="35623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«Отечество»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«Родина» </a:t>
            </a:r>
            <a:endParaRPr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«Родина-мать»</a:t>
            </a:r>
            <a:endParaRPr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/>
              <a:t>Слова- синонимы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9956" y="3095740"/>
            <a:ext cx="1992038" cy="13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1649" y="1784495"/>
            <a:ext cx="2375300" cy="1666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тоги регионального этапа Всероссийского конкурса ..." id="76" name="Google Shape;7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811" y="1795591"/>
            <a:ext cx="1718790" cy="171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29657" y="275625"/>
            <a:ext cx="8494005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/>
              <a:t>Великая Отечественная война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681" y="815249"/>
            <a:ext cx="6047623" cy="4138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3485641" y="2278190"/>
            <a:ext cx="2192400" cy="12339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Можно ли войну описать в сказке?</a:t>
            </a:r>
            <a:r>
              <a:rPr b="0" i="0" lang="ru-RU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46925" y="1341750"/>
            <a:ext cx="2587500" cy="15516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-9125" y="2861475"/>
            <a:ext cx="2811600" cy="1410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6361225" y="2632050"/>
            <a:ext cx="2811600" cy="15516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6377925" y="1018550"/>
            <a:ext cx="2811600" cy="15882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7"/>
          <p:cNvCxnSpPr/>
          <p:nvPr/>
        </p:nvCxnSpPr>
        <p:spPr>
          <a:xfrm flipH="1" rot="10800000">
            <a:off x="5593550" y="2054650"/>
            <a:ext cx="919800" cy="581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3" name="Google Shape;93;p17"/>
          <p:cNvCxnSpPr>
            <a:endCxn id="90" idx="2"/>
          </p:cNvCxnSpPr>
          <p:nvPr/>
        </p:nvCxnSpPr>
        <p:spPr>
          <a:xfrm>
            <a:off x="5473825" y="3206550"/>
            <a:ext cx="887400" cy="201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4" name="Google Shape;94;p17"/>
          <p:cNvCxnSpPr>
            <a:endCxn id="88" idx="6"/>
          </p:cNvCxnSpPr>
          <p:nvPr/>
        </p:nvCxnSpPr>
        <p:spPr>
          <a:xfrm rot="10800000">
            <a:off x="2634425" y="2117550"/>
            <a:ext cx="998100" cy="51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5" name="Google Shape;95;p17"/>
          <p:cNvCxnSpPr>
            <a:stCxn id="87" idx="3"/>
          </p:cNvCxnSpPr>
          <p:nvPr/>
        </p:nvCxnSpPr>
        <p:spPr>
          <a:xfrm flipH="1">
            <a:off x="2785811" y="3331390"/>
            <a:ext cx="1020900" cy="36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96" name="Google Shape;96;p17"/>
          <p:cNvSpPr/>
          <p:nvPr/>
        </p:nvSpPr>
        <p:spPr>
          <a:xfrm>
            <a:off x="791848" y="1408400"/>
            <a:ext cx="100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400" u="none" cap="none" strike="noStrik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7263628" y="1100588"/>
            <a:ext cx="122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400" u="none" cap="none" strike="noStrik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возможно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810615" y="2893351"/>
            <a:ext cx="117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400" u="none" cap="none" strike="noStrik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Вероятно 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7180963" y="2705885"/>
            <a:ext cx="129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400" u="none" cap="none" strike="noStrik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Вероятно нет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17"/>
          <p:cNvCxnSpPr/>
          <p:nvPr/>
        </p:nvCxnSpPr>
        <p:spPr>
          <a:xfrm>
            <a:off x="4856396" y="3361318"/>
            <a:ext cx="557100" cy="44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1" name="Google Shape;101;p17"/>
          <p:cNvCxnSpPr/>
          <p:nvPr/>
        </p:nvCxnSpPr>
        <p:spPr>
          <a:xfrm flipH="1">
            <a:off x="4037746" y="3355180"/>
            <a:ext cx="292800" cy="41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2" name="Google Shape;102;p17"/>
          <p:cNvCxnSpPr>
            <a:endCxn id="103" idx="4"/>
          </p:cNvCxnSpPr>
          <p:nvPr/>
        </p:nvCxnSpPr>
        <p:spPr>
          <a:xfrm rot="10800000">
            <a:off x="3119525" y="1551600"/>
            <a:ext cx="1185300" cy="726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4" name="Google Shape;104;p17"/>
          <p:cNvCxnSpPr>
            <a:endCxn id="105" idx="4"/>
          </p:cNvCxnSpPr>
          <p:nvPr/>
        </p:nvCxnSpPr>
        <p:spPr>
          <a:xfrm flipH="1" rot="10800000">
            <a:off x="4886225" y="1551600"/>
            <a:ext cx="820800" cy="750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3" name="Google Shape;103;p17"/>
          <p:cNvSpPr/>
          <p:nvPr/>
        </p:nvSpPr>
        <p:spPr>
          <a:xfrm>
            <a:off x="1825775" y="0"/>
            <a:ext cx="2587500" cy="15516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4413275" y="0"/>
            <a:ext cx="2587500" cy="15516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268900" y="3693750"/>
            <a:ext cx="2520900" cy="14496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4789925" y="3704500"/>
            <a:ext cx="2473800" cy="14496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23012" r="22530" t="0"/>
          <a:stretch/>
        </p:blipFill>
        <p:spPr>
          <a:xfrm>
            <a:off x="2699133" y="7587"/>
            <a:ext cx="3745734" cy="515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96606" y="302475"/>
            <a:ext cx="8471971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/>
              <a:t>Похождения жука-носорога</a:t>
            </a:r>
            <a:endParaRPr/>
          </a:p>
        </p:txBody>
      </p:sp>
      <p:graphicFrame>
        <p:nvGraphicFramePr>
          <p:cNvPr id="118" name="Google Shape;118;p19"/>
          <p:cNvGraphicFramePr/>
          <p:nvPr/>
        </p:nvGraphicFramePr>
        <p:xfrm>
          <a:off x="903383" y="13440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{BACB5A7E-99D3-4572-A649-8394CFAD9C94}</a:tableStyleId>
              </a:tblPr>
              <a:tblGrid>
                <a:gridCol w="3899975"/>
                <a:gridCol w="3899975"/>
              </a:tblGrid>
              <a:tr h="62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До чтения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После чтения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51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110699"/>
            <a:ext cx="85206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>
                <a:solidFill>
                  <a:srgbClr val="000000"/>
                </a:solidFill>
              </a:rPr>
              <a:t>Словарная работа</a:t>
            </a:r>
            <a:br>
              <a:rPr lang="ru-RU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22438" l="0" r="0" t="0"/>
          <a:stretch/>
        </p:blipFill>
        <p:spPr>
          <a:xfrm>
            <a:off x="819863" y="658700"/>
            <a:ext cx="7504275" cy="436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/>
          <p:nvPr/>
        </p:nvSpPr>
        <p:spPr>
          <a:xfrm>
            <a:off x="1465900" y="3844775"/>
            <a:ext cx="2803200" cy="258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5925975" y="4357200"/>
            <a:ext cx="2803200" cy="258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3170413" y="4856800"/>
            <a:ext cx="2803200" cy="258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289666" y="14757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/>
              <a:t>«Возвращение домой», </a:t>
            </a:r>
            <a:r>
              <a:rPr lang="ru-RU"/>
              <a:t>«Подарок для отца», «Жук и бойцы», </a:t>
            </a:r>
            <a:r>
              <a:rPr lang="ru-RU"/>
              <a:t>«Победа», </a:t>
            </a:r>
            <a:r>
              <a:rPr lang="ru-RU"/>
              <a:t>«Бой глазами жука», «Отважный спаситель» </a:t>
            </a:r>
            <a:endParaRPr/>
          </a:p>
        </p:txBody>
      </p:sp>
      <p:graphicFrame>
        <p:nvGraphicFramePr>
          <p:cNvPr id="133" name="Google Shape;133;p21"/>
          <p:cNvGraphicFramePr/>
          <p:nvPr/>
        </p:nvGraphicFramePr>
        <p:xfrm>
          <a:off x="1006207" y="16855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{BACB5A7E-99D3-4572-A649-8394CFAD9C94}</a:tableStyleId>
              </a:tblPr>
              <a:tblGrid>
                <a:gridCol w="696875"/>
                <a:gridCol w="6107875"/>
              </a:tblGrid>
              <a:tr h="4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План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4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