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9" r:id="rId3"/>
    <p:sldId id="256" r:id="rId4"/>
    <p:sldId id="258" r:id="rId5"/>
    <p:sldId id="259" r:id="rId6"/>
    <p:sldId id="260" r:id="rId7"/>
    <p:sldId id="264" r:id="rId8"/>
    <p:sldId id="263" r:id="rId9"/>
    <p:sldId id="261" r:id="rId10"/>
    <p:sldId id="277" r:id="rId11"/>
    <p:sldId id="266" r:id="rId12"/>
    <p:sldId id="267" r:id="rId13"/>
    <p:sldId id="268" r:id="rId14"/>
    <p:sldId id="269" r:id="rId15"/>
    <p:sldId id="270" r:id="rId16"/>
    <p:sldId id="278" r:id="rId17"/>
    <p:sldId id="272" r:id="rId18"/>
    <p:sldId id="276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4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291E-0969-4A5D-B1BB-4111F9F17EB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BC69-FA72-42E9-9D1B-9B3EAD556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52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291E-0969-4A5D-B1BB-4111F9F17EB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BC69-FA72-42E9-9D1B-9B3EAD556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0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291E-0969-4A5D-B1BB-4111F9F17EB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BC69-FA72-42E9-9D1B-9B3EAD556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71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291E-0969-4A5D-B1BB-4111F9F17EB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BC69-FA72-42E9-9D1B-9B3EAD556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70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291E-0969-4A5D-B1BB-4111F9F17EB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BC69-FA72-42E9-9D1B-9B3EAD556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434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291E-0969-4A5D-B1BB-4111F9F17EB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BC69-FA72-42E9-9D1B-9B3EAD556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2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291E-0969-4A5D-B1BB-4111F9F17EB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BC69-FA72-42E9-9D1B-9B3EAD556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08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291E-0969-4A5D-B1BB-4111F9F17EB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BC69-FA72-42E9-9D1B-9B3EAD556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5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291E-0969-4A5D-B1BB-4111F9F17EB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BC69-FA72-42E9-9D1B-9B3EAD556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8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291E-0969-4A5D-B1BB-4111F9F17EB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BC69-FA72-42E9-9D1B-9B3EAD556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1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291E-0969-4A5D-B1BB-4111F9F17EB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BC69-FA72-42E9-9D1B-9B3EAD556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89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B291E-0969-4A5D-B1BB-4111F9F17EB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9BC69-FA72-42E9-9D1B-9B3EAD556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01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7511" y="2039654"/>
            <a:ext cx="8229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Применение некоторых признаков делимости  при решении задач </a:t>
            </a:r>
            <a:endParaRPr lang="ru-RU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98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1933" y="274802"/>
            <a:ext cx="65890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866900" algn="l"/>
              </a:tabLst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Задача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№ 3: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80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tabLst>
                <a:tab pos="1866900" algn="l"/>
              </a:tabLst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числе 341*163 вместо звездочки поставьте такую цифру, чтобы это число делилось на 99.  </a:t>
            </a:r>
            <a:endParaRPr lang="ru-RU" sz="2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1932" y="2573259"/>
            <a:ext cx="65890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866900" algn="l"/>
              </a:tabLst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Задача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№ 4:</a:t>
            </a:r>
            <a:endParaRPr lang="ru-RU" sz="280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tabLst>
                <a:tab pos="1866900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числе 24*9162   вместо звездочки поставьте такую цифру, чтобы это число делилось на 99.  </a:t>
            </a:r>
            <a:endParaRPr lang="ru-RU" sz="2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1932" y="4871716"/>
            <a:ext cx="65890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866900" algn="l"/>
              </a:tabLst>
            </a:pPr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Задача </a:t>
            </a:r>
            <a:r>
              <a:rPr 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№ 5:</a:t>
            </a:r>
            <a:endParaRPr lang="ru-RU" sz="2800" b="1" i="1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tabLst>
                <a:tab pos="1866900" algn="l"/>
              </a:tabLst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Чему равна звездочка в числе  *2276,  чтобы это число делилось на 99?  </a:t>
            </a:r>
            <a:endParaRPr lang="ru-RU" sz="2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16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6749" y="602214"/>
            <a:ext cx="5681620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ризнак 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делимости на 11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9520" y="2214458"/>
            <a:ext cx="66801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866900" algn="l"/>
              </a:tabLst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Число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делится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11 тогда и только тогда, когда на 11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делится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сумма чисел, образующая группы  по две цифры (начиная с единиц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096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8518" y="2530786"/>
            <a:ext cx="67773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4, на 25   делятся те и только те числа, которые оканчиваются двумя нулями или у которых две последние цифры выражают число, делящееся соответственно на 4, на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25.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7355" y="865833"/>
            <a:ext cx="6659644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Признаки делимости на 4,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25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194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219199" y="634951"/>
                <a:ext cx="6678707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/>
                <a:r>
                  <a:rPr lang="ru-RU" sz="28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Задача № 6:  </a:t>
                </a:r>
                <a:endParaRPr lang="ru-RU" sz="2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28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Запиши все значения </a:t>
                </a:r>
                <a:r>
                  <a:rPr lang="en-US" sz="28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ru-RU" sz="28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 кратные числу 4, при которых верно неравенство </a:t>
                </a:r>
                <a14:m>
                  <m:oMath xmlns:m="http://schemas.openxmlformats.org/officeDocument/2006/math">
                    <m:r>
                      <a:rPr lang="ru-RU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513&lt;</m:t>
                    </m:r>
                    <m:r>
                      <a:rPr lang="ru-RU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ru-RU" sz="28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519 </a:t>
                </a:r>
                <a:endParaRPr lang="ru-RU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99" y="634951"/>
                <a:ext cx="6678707" cy="1815882"/>
              </a:xfrm>
              <a:prstGeom prst="rect">
                <a:avLst/>
              </a:prstGeom>
              <a:blipFill>
                <a:blip r:embed="rId3"/>
                <a:stretch>
                  <a:fillRect l="-1825" t="-3356" r="-1734" b="-8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1219199" y="3252597"/>
            <a:ext cx="66787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Задача № 7: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Вычеркните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числе  87153 две  цифры так, чтобы получившееся число делилось на 25.  </a:t>
            </a:r>
            <a:endParaRPr lang="ru-RU" sz="2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428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109" y="4523393"/>
            <a:ext cx="73382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sz="2800" spc="-5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Число </a:t>
            </a:r>
            <a:r>
              <a:rPr lang="ru-RU" sz="2800" spc="-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делится на 125 в 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том и только в том случае, если его последние три ци</a:t>
            </a:r>
            <a:r>
              <a:rPr lang="ru-RU" sz="2800" spc="-3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фры образуют число, делящееся на 125.</a:t>
            </a:r>
            <a:r>
              <a:rPr lang="ru-RU" sz="2800" b="1" i="1" spc="26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577" y="1459871"/>
            <a:ext cx="70733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sz="2800" spc="-5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Число </a:t>
            </a:r>
            <a:r>
              <a:rPr lang="ru-RU" sz="2800" spc="-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делится на 8 тогда и только тогда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если его последние три ци</a:t>
            </a:r>
            <a:r>
              <a:rPr lang="ru-RU" sz="2800" spc="-3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фры образуют число, делящееся на 8.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5584" y="3642783"/>
            <a:ext cx="5590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Признак делимости на 125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2762" y="391002"/>
            <a:ext cx="5135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Признак делимости на 8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84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4048" y="647145"/>
            <a:ext cx="7377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Задача № 8:</a:t>
            </a:r>
            <a:endParaRPr lang="ru-RU" sz="2800" i="1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Между числами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125100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125108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расположено натуральное  число, которое  делятся на 8. 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Выберите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 число из чисел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125102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125104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125106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344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8164" y="2033445"/>
            <a:ext cx="70014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sz="2800" spc="-2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Число </a:t>
            </a:r>
            <a:r>
              <a:rPr lang="ru-RU" sz="2800" spc="-2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делится на 12 в том и только в том случае, если </a:t>
            </a:r>
            <a:r>
              <a:rPr lang="ru-RU" sz="2800" spc="-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оно делится одновременно и на 3, и на 4.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90592" y="720022"/>
            <a:ext cx="5362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Признак делимости на 12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000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6047" y="488634"/>
            <a:ext cx="545054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Выполнение заданий на компьютере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42" y="2339788"/>
            <a:ext cx="3937133" cy="362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14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4611" y="227736"/>
            <a:ext cx="4921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Рефлексия урока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04867" y="1344142"/>
            <a:ext cx="47482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Я доволен своей работой на уроке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04867" y="3177579"/>
            <a:ext cx="5069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На уроке я работал неплохо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04867" y="4853979"/>
            <a:ext cx="4844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На уроке мне было трудно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80" y="4308167"/>
            <a:ext cx="1657350" cy="1676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80" y="972833"/>
            <a:ext cx="1657350" cy="1676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30" y="2631767"/>
            <a:ext cx="16954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0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9860" y="2674221"/>
            <a:ext cx="60242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Спасибо за внимание!</a:t>
            </a:r>
            <a:endParaRPr lang="ru-RU" sz="4000" b="1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3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890245"/>
            <a:ext cx="77275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Числа не управляют миром, </a:t>
            </a: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они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показывают, как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управляется мир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И.Гете</a:t>
            </a:r>
            <a:endParaRPr lang="ru-RU" sz="2800" b="1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302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9200" y="1031865"/>
            <a:ext cx="65800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Признак делимости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— правило, позволяющее сравнительно быстро определить, является ли число кратным заранее заданному числу без необходимости выполнять фактическое деление.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76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bonacci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20" y="715667"/>
            <a:ext cx="3107578" cy="355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6081" y="4468494"/>
            <a:ext cx="2856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Леонардо Фибоначчи </a:t>
            </a: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(1179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1228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Портрет Паскаля, выполненный Франсуа II Кенелем для Герарда Эделинка в 1691 год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212" y="715667"/>
            <a:ext cx="2983231" cy="355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82491" y="4714715"/>
            <a:ext cx="2759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Блез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Паскаль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(1623 – 1662)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565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7836" y="5165229"/>
            <a:ext cx="664284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sz="2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Домашнее задание:</a:t>
            </a:r>
            <a:r>
              <a:rPr lang="ru-RU" sz="2600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algn="just" fontAlgn="base">
              <a:spcAft>
                <a:spcPts val="0"/>
              </a:spcAft>
            </a:pPr>
            <a:r>
              <a:rPr lang="ru-RU" sz="2600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Проверьте  </a:t>
            </a:r>
            <a:r>
              <a:rPr lang="ru-RU" sz="26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делимость числа 2115 на 9 с помощью признака делимости Паскаля. </a:t>
            </a:r>
            <a:endParaRPr lang="ru-RU" sz="26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11059" y="398023"/>
            <a:ext cx="66675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Признак делимости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Паскаля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Натуральное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число </a:t>
            </a: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разделится на другое натуральное число </a:t>
            </a: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 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только в том случае, если сумма произведений цифр числа </a:t>
            </a: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на соответствующие остатки, получаемые при делении разрядных единиц на число </a:t>
            </a: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делится на это число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507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0259" y="941091"/>
            <a:ext cx="76737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 признаки  можно разбить на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группы:</a:t>
            </a:r>
          </a:p>
          <a:p>
            <a:pPr fontAlgn="base" latinLnBrk="1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80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 latinLnBrk="1">
              <a:buFont typeface="Symbol" panose="05050102010706020507" pitchFamily="18" charset="2"/>
              <a:buChar char="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Делимость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сумме цифр числа: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8775" lvl="0" fontAlgn="base" latinLnBrk="1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9, 11, 99;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fontAlgn="base" latinLnBrk="1"/>
            <a:endParaRPr lang="ru-RU" sz="160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 latinLnBrk="1"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Собственные признаки делимости: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8288" lvl="0" fontAlgn="base" latinLnBrk="1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11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99;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fontAlgn="base" latinLnBrk="1">
              <a:buFont typeface="Symbol" panose="05050102010706020507" pitchFamily="18" charset="2"/>
              <a:buChar char=""/>
            </a:pPr>
            <a:endParaRPr lang="ru-RU" sz="160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 latinLnBrk="1"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Делимость по последним цифрам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числам: 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2, 5, 10, 4,   25,  8, 125 ;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fontAlgn="base" latinLnBrk="1"/>
            <a:endParaRPr lang="ru-RU" sz="160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 latinLnBrk="1"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Делимость составных чисел: 6, 12,  15, 18. </a:t>
            </a:r>
            <a:endParaRPr lang="ru-RU" sz="2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184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39907" y="3907883"/>
                <a:ext cx="6990625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Задача № 1</a:t>
                </a:r>
                <a:r>
                  <a:rPr lang="ru-RU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ru-RU" sz="28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28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Делится </a:t>
                </a:r>
                <a:r>
                  <a:rPr lang="ru-RU" sz="2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ли на 9 число: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2021 </m:t>
                        </m:r>
                      </m:sup>
                    </m:sSup>
                    <m:r>
                      <a:rPr lang="ru-RU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+8? </m:t>
                    </m:r>
                  </m:oMath>
                </a14:m>
                <a:r>
                  <a:rPr lang="ru-RU" sz="2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ru-RU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ru-RU" sz="28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Будет </a:t>
                </a:r>
                <a:r>
                  <a:rPr lang="ru-RU" sz="2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ли это число </a:t>
                </a:r>
                <a:r>
                  <a:rPr lang="ru-RU" sz="28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делиться </a:t>
                </a:r>
                <a:r>
                  <a:rPr lang="ru-RU" sz="2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на 3? </a:t>
                </a:r>
                <a:endParaRPr lang="ru-RU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907" y="3907883"/>
                <a:ext cx="6990625" cy="1384995"/>
              </a:xfrm>
              <a:prstGeom prst="rect">
                <a:avLst/>
              </a:prstGeom>
              <a:blipFill>
                <a:blip r:embed="rId3"/>
                <a:stretch>
                  <a:fillRect l="-1832" t="-4405" b="-11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ttps://i.mycdn.me/i?r=AyH4iRPQ2q0otWIFepML2LxRqMlcsfwCxgv9ow2Pb4uJ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762" y="358027"/>
            <a:ext cx="4247731" cy="339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887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8546" y="674946"/>
            <a:ext cx="3961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2023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год – 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год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математики  и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информатики 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977154" y="3924958"/>
                <a:ext cx="7270376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Задача № 2</a:t>
                </a:r>
                <a:r>
                  <a:rPr lang="ru-RU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ru-RU" sz="28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ru-RU" sz="28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Делится </a:t>
                </a:r>
                <a:r>
                  <a:rPr lang="ru-RU" sz="2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на 3 число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2023</m:t>
                        </m:r>
                      </m:sup>
                    </m:sSup>
                    <m:r>
                      <a:rPr lang="ru-RU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+2021? </m:t>
                    </m:r>
                  </m:oMath>
                </a14:m>
                <a:r>
                  <a:rPr lang="ru-RU" sz="2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endParaRPr lang="ru-RU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ru-RU" sz="28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Объясните </a:t>
                </a:r>
                <a:r>
                  <a:rPr lang="ru-RU" sz="2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почему?</a:t>
                </a:r>
                <a:r>
                  <a:rPr lang="ru-RU" sz="28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endParaRPr lang="ru-RU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ru-RU" sz="28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Будет </a:t>
                </a:r>
                <a:r>
                  <a:rPr lang="ru-RU" sz="28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ли это число делиться на 9? </a:t>
                </a:r>
                <a:endParaRPr lang="ru-RU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54" y="3924958"/>
                <a:ext cx="7270376" cy="1815882"/>
              </a:xfrm>
              <a:prstGeom prst="rect">
                <a:avLst/>
              </a:prstGeom>
              <a:blipFill>
                <a:blip r:embed="rId3"/>
                <a:stretch>
                  <a:fillRect l="-1676" t="-3691" b="-8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s://sites.google.com/site/mo26math/_/rsrc/1447362242562/home/13893362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38" y="608203"/>
            <a:ext cx="2647552" cy="209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423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0159" y="702433"/>
            <a:ext cx="5476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Признак делимости на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99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1220" y="2221073"/>
            <a:ext cx="69159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866900" algn="l"/>
              </a:tabLst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Число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делится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99 тогда и только тогда, когда на 99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делится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сумма чисел, образующая группы  по две цифры (начиная с единиц). </a:t>
            </a:r>
            <a:endParaRPr lang="ru-RU" sz="2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3202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</TotalTime>
  <Words>454</Words>
  <Application>Microsoft Office PowerPoint</Application>
  <PresentationFormat>Экран (4:3)</PresentationFormat>
  <Paragraphs>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nikotat</dc:creator>
  <cp:lastModifiedBy>nikotat</cp:lastModifiedBy>
  <cp:revision>15</cp:revision>
  <dcterms:created xsi:type="dcterms:W3CDTF">2021-03-08T15:27:04Z</dcterms:created>
  <dcterms:modified xsi:type="dcterms:W3CDTF">2021-03-11T15:19:35Z</dcterms:modified>
</cp:coreProperties>
</file>