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4" r:id="rId2"/>
    <p:sldId id="268" r:id="rId3"/>
    <p:sldId id="257" r:id="rId4"/>
    <p:sldId id="256" r:id="rId5"/>
    <p:sldId id="296" r:id="rId6"/>
    <p:sldId id="292" r:id="rId7"/>
    <p:sldId id="258" r:id="rId8"/>
    <p:sldId id="259" r:id="rId9"/>
    <p:sldId id="299" r:id="rId10"/>
    <p:sldId id="298" r:id="rId11"/>
    <p:sldId id="262" r:id="rId12"/>
    <p:sldId id="263" r:id="rId13"/>
    <p:sldId id="283" r:id="rId14"/>
    <p:sldId id="295" r:id="rId15"/>
    <p:sldId id="264" r:id="rId16"/>
    <p:sldId id="265" r:id="rId17"/>
    <p:sldId id="266" r:id="rId18"/>
    <p:sldId id="267" r:id="rId19"/>
    <p:sldId id="269" r:id="rId20"/>
    <p:sldId id="270" r:id="rId21"/>
    <p:sldId id="300" r:id="rId22"/>
    <p:sldId id="301" r:id="rId23"/>
    <p:sldId id="303" r:id="rId24"/>
    <p:sldId id="304" r:id="rId25"/>
    <p:sldId id="305" r:id="rId26"/>
    <p:sldId id="306" r:id="rId27"/>
    <p:sldId id="307" r:id="rId28"/>
    <p:sldId id="308" r:id="rId29"/>
    <p:sldId id="302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7" r:id="rId38"/>
    <p:sldId id="318" r:id="rId39"/>
    <p:sldId id="319" r:id="rId40"/>
    <p:sldId id="320" r:id="rId41"/>
    <p:sldId id="321" r:id="rId42"/>
    <p:sldId id="316" r:id="rId43"/>
    <p:sldId id="281" r:id="rId44"/>
    <p:sldId id="282" r:id="rId45"/>
    <p:sldId id="278" r:id="rId46"/>
    <p:sldId id="293" r:id="rId47"/>
    <p:sldId id="277" r:id="rId48"/>
    <p:sldId id="27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71" autoAdjust="0"/>
  </p:normalViewPr>
  <p:slideViewPr>
    <p:cSldViewPr>
      <p:cViewPr>
        <p:scale>
          <a:sx n="110" d="100"/>
          <a:sy n="110" d="100"/>
        </p:scale>
        <p:origin x="-15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1566497-E5B6-48B3-B0A0-C27AA7A90125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A1105-2CC3-48B1-84E6-547D1B80063F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B3010-40BD-4420-8DC0-6F89C086EB94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37E51-C3D5-44EA-96D3-4D1A17F25934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2863D-13DF-4E60-BFBF-2D0AC41E7FDC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z1.foto.rambler.ru/public/igorrr-64/1/171/1-webbig.jpg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ru.wikipedia.org/wiki/%D0%A4%D0%B0%D0%B9%D0%BB:Medal_for_Combat_Service.jpg" TargetMode="External"/><Relationship Id="rId18" Type="http://schemas.openxmlformats.org/officeDocument/2006/relationships/image" Target="../media/image2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17" Type="http://schemas.openxmlformats.org/officeDocument/2006/relationships/hyperlink" Target="http://ru.wikipedia.org/wiki/%D0%A4%D0%B0%D0%B9%D0%BB:Order_of_the_Patriotic_War_(1st_class).png" TargetMode="External"/><Relationship Id="rId2" Type="http://schemas.openxmlformats.org/officeDocument/2006/relationships/diagramData" Target="../diagrams/data4.xml"/><Relationship Id="rId16" Type="http://schemas.openxmlformats.org/officeDocument/2006/relationships/image" Target="../media/image20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hyperlink" Target="http://ru.wikipedia.org/wiki/%D0%A4%D0%B0%D0%B9%D0%BB:Order_of_Lenin.jpg" TargetMode="External"/><Relationship Id="rId5" Type="http://schemas.openxmlformats.org/officeDocument/2006/relationships/diagramColors" Target="../diagrams/colors4.xml"/><Relationship Id="rId15" Type="http://schemas.openxmlformats.org/officeDocument/2006/relationships/hyperlink" Target="http://ru.wikipedia.org/wiki/%D0%A4%D0%B0%D0%B9%D0%BB:Medal_for_Valor_USSR.jpg" TargetMode="External"/><Relationship Id="rId10" Type="http://schemas.openxmlformats.org/officeDocument/2006/relationships/image" Target="../media/image17.png"/><Relationship Id="rId19" Type="http://schemas.openxmlformats.org/officeDocument/2006/relationships/hyperlink" Target="http://img-2003-05.photosight.ru/06/203629.jpg" TargetMode="Externa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upload.wikimedia.org/wikipedia/commons/e/ef/Hero_of_the_Soviet_Union_medal.png" TargetMode="External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Order_of_Lenin.jpg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e/ef/Hero_of_the_Soviet_Union_medal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Partisan_Medal_1st.jpg" TargetMode="External"/><Relationship Id="rId3" Type="http://schemas.openxmlformats.org/officeDocument/2006/relationships/hyperlink" Target="http://upload.wikimedia.org/wikipedia/commons/e/ef/Hero_of_the_Soviet_Union_medal.png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17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2.jpeg"/><Relationship Id="rId3" Type="http://schemas.openxmlformats.org/officeDocument/2006/relationships/hyperlink" Target="http://ru.wikipedia.org/wiki/%D0%9E%D1%80%D0%B4%D0%B5%D0%BD_%D0%9B%D0%B5%D0%BD%D0%B8%D0%BD%D0%B0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2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e/ef/Hero_of_the_Soviet_Union_medal.png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30.jpeg"/><Relationship Id="rId10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hyperlink" Target="http://ru.wikipedia.org/wiki/%D0%A4%D0%B0%D0%B9%D0%BB:Order_of_Lenin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12" Type="http://schemas.openxmlformats.org/officeDocument/2006/relationships/image" Target="../media/image2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34.gif"/><Relationship Id="rId5" Type="http://schemas.openxmlformats.org/officeDocument/2006/relationships/diagramColors" Target="../diagrams/colors5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ru.wikipedia.org/wiki/%D0%A4%D0%B0%D0%B9%D0%BB:Order_of_Lenin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90.beon.ru/58/50/815058/54/22794254/nadya_bogdanova.jpe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hyperlink" Target="http://ru.wikipedia.org/wiki/16_%D1%84%D0%B5%D0%B2%D1%80%D0%B0%D0%BB%D1%8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88.jpeg"/><Relationship Id="rId3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://i90.beon.ru/58/50/815058/54/22794254/nadya_bogdanova.jpeg" TargetMode="External"/><Relationship Id="rId5" Type="http://schemas.openxmlformats.org/officeDocument/2006/relationships/image" Target="../media/image35.jpeg"/><Relationship Id="rId15" Type="http://schemas.openxmlformats.org/officeDocument/2006/relationships/image" Target="../media/image89.jpeg"/><Relationship Id="rId10" Type="http://schemas.openxmlformats.org/officeDocument/2006/relationships/image" Target="../media/image40.jpeg"/><Relationship Id="rId4" Type="http://schemas.openxmlformats.org/officeDocument/2006/relationships/image" Target="../media/image30.jpeg"/><Relationship Id="rId9" Type="http://schemas.openxmlformats.org/officeDocument/2006/relationships/image" Target="../media/image47.jpeg"/><Relationship Id="rId1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Relationship Id="rId14" Type="http://schemas.openxmlformats.org/officeDocument/2006/relationships/image" Target="../media/image10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pps.ru/fon-dlja-prezentacii/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5" y="-435349"/>
            <a:ext cx="944564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а 1 из 4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570"/>
            <a:ext cx="40751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11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06653"/>
            <a:ext cx="2968625" cy="2450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2230.jpg"/>
          <p:cNvPicPr/>
          <p:nvPr/>
        </p:nvPicPr>
        <p:blipFill>
          <a:blip r:embed="rId6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80750" y="4149080"/>
            <a:ext cx="2928620" cy="2447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149080"/>
            <a:ext cx="2970530" cy="246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2831068"/>
            <a:ext cx="9036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– герои Великой Отечественной войны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3696316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1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13528" r="3667" b="14278"/>
          <a:stretch/>
        </p:blipFill>
        <p:spPr bwMode="auto">
          <a:xfrm>
            <a:off x="440980" y="295720"/>
            <a:ext cx="2990215" cy="288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8751" y="583008"/>
            <a:ext cx="562524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300" dirty="0" smtClean="0"/>
              <a:t>Разведчик </a:t>
            </a:r>
            <a:r>
              <a:rPr lang="ru-RU" sz="2300" dirty="0"/>
              <a:t>в штабе партизанской бригады. Проникал во вражеские гарнизоны и доставлял командованию ценные сведения. </a:t>
            </a:r>
          </a:p>
          <a:p>
            <a:pPr algn="just">
              <a:defRPr/>
            </a:pPr>
            <a:r>
              <a:rPr lang="ru-RU" sz="2300" dirty="0"/>
              <a:t>          Возвращаясь из разведки и окружённый немцами, он сражался до последнего патрона, а когда осталась лишь одна граната, подпустил врагов поближе и взорвал их… и себя.</a:t>
            </a:r>
          </a:p>
        </p:txBody>
      </p:sp>
      <p:pic>
        <p:nvPicPr>
          <p:cNvPr id="6" name="Содержимое 4" descr="Файл:Hero of the Soviet Union medal.png">
            <a:hlinkClick r:id="rId9"/>
          </p:cNvPr>
          <p:cNvPicPr>
            <a:picLocks noGr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55" y="3943135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rder of Lenin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9238" y="3849230"/>
            <a:ext cx="14249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Medal for Combat Servic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1826" y="3858358"/>
            <a:ext cx="1428750" cy="2667000"/>
          </a:xfrm>
          <a:prstGeom prst="rect">
            <a:avLst/>
          </a:prstGeom>
          <a:noFill/>
        </p:spPr>
      </p:pic>
      <p:pic>
        <p:nvPicPr>
          <p:cNvPr id="9" name="Picture 2" descr="Medal for Valor USSR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2926" y="3834994"/>
            <a:ext cx="1428750" cy="2667000"/>
          </a:xfrm>
          <a:prstGeom prst="rect">
            <a:avLst/>
          </a:prstGeom>
          <a:noFill/>
        </p:spPr>
      </p:pic>
      <p:pic>
        <p:nvPicPr>
          <p:cNvPr id="10" name="Рисунок 9" descr="Order of the Patriotic War (1st class).pn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0800000" flipV="1">
            <a:off x="-29523" y="1590044"/>
            <a:ext cx="1965610" cy="18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2926" y="111054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Марат Казей</a:t>
            </a:r>
            <a:endParaRPr lang="ru-RU" sz="3200" dirty="0"/>
          </a:p>
        </p:txBody>
      </p:sp>
      <p:pic>
        <p:nvPicPr>
          <p:cNvPr id="13" name="Picture 2" descr="Картинка 3 из 75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39" y="4221090"/>
            <a:ext cx="2106242" cy="26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012"/>
          <p:cNvPicPr/>
          <p:nvPr/>
        </p:nvPicPr>
        <p:blipFill rotWithShape="1">
          <a:blip r:embed="rId3" cstate="print"/>
          <a:srcRect t="11614" b="13192"/>
          <a:stretch/>
        </p:blipFill>
        <p:spPr bwMode="auto">
          <a:xfrm>
            <a:off x="165813" y="246393"/>
            <a:ext cx="2649220" cy="2452370"/>
          </a:xfrm>
          <a:prstGeom prst="rect">
            <a:avLst/>
          </a:prstGeom>
          <a:ln w="38100" cap="sq" cmpd="sng" algn="ctr">
            <a:solidFill>
              <a:srgbClr val="9900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548680"/>
            <a:ext cx="62281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Работая </a:t>
            </a:r>
            <a:r>
              <a:rPr lang="ru-RU" dirty="0" smtClean="0"/>
              <a:t>в немецкой столовой по указанию подполья отравила пищу. Во время разбирательств, желая доказать немцам свою непричастность, съела отравленный суп. Чудом осталась жива. </a:t>
            </a:r>
          </a:p>
          <a:p>
            <a:pPr algn="just"/>
            <a:r>
              <a:rPr lang="ru-RU" dirty="0" smtClean="0"/>
              <a:t>          С августа 1943 года Зина - разведчик партизанского отряда.</a:t>
            </a:r>
          </a:p>
          <a:p>
            <a:pPr algn="just"/>
            <a:r>
              <a:rPr lang="ru-RU" dirty="0" smtClean="0"/>
              <a:t>          В декабре 1943 года по доносу предателя была арестована. Во время одного из допросов Зина схватила со стола пистолет и в упор выстрелила в гестаповца. Вбежавший на выстрел офицер был также убит наповал. Зина пыталась бежать, но фашисты настигли ее...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3207"/>
            <a:ext cx="2990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Зина Портнова</a:t>
            </a:r>
            <a:endParaRPr lang="ru-RU" sz="3200" dirty="0"/>
          </a:p>
        </p:txBody>
      </p:sp>
      <p:pic>
        <p:nvPicPr>
          <p:cNvPr id="10" name="Содержимое 4" descr="Файл:Hero of the Soviet Union medal.png">
            <a:hlinkClick r:id="rId4"/>
          </p:cNvPr>
          <p:cNvPicPr>
            <a:picLocks noGr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29" y="3940770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Order of Lenin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6900" y="3968117"/>
            <a:ext cx="1424940" cy="264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upload.wikimedia.org/wikipedia/commons/thumb/2/28/Zinaida_Portnov%D0%B0.jpg/260px-Zinaida_Portnov%D0%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6732"/>
            <a:ext cx="4283968" cy="32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805217"/>
            <a:ext cx="57606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/>
              <a:t>С </a:t>
            </a:r>
            <a:r>
              <a:rPr lang="ru-RU" sz="2400" dirty="0"/>
              <a:t>августа 1943 года действовал в партизанском отряде, был дважды ранен. </a:t>
            </a:r>
          </a:p>
          <a:p>
            <a:pPr algn="just">
              <a:defRPr/>
            </a:pPr>
            <a:r>
              <a:rPr lang="ru-RU" sz="2400" dirty="0" smtClean="0"/>
              <a:t>           29 октября 1943 года, будучи в дозоре, заметил карателей, собиравшихся устроить облаву на отряд. Убив офицера, он поднял тревогу, а партизаны успели дать отпор врагу.</a:t>
            </a:r>
            <a:r>
              <a:rPr lang="ru-RU" sz="2400" dirty="0"/>
              <a:t> Участвовал в подрыве 6 железнодорожных эшелонов и склада.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12" name="Содержимое 4" descr="Файл:Hero of the Soviet Union medal.png">
            <a:hlinkClick r:id="rId3"/>
          </p:cNvPr>
          <p:cNvPicPr>
            <a:picLocks noGr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6441" y="3808047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5511" y="3858411"/>
            <a:ext cx="122413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718703"/>
            <a:ext cx="1907975" cy="18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13920" y="187563"/>
            <a:ext cx="2480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Валя Котик.</a:t>
            </a:r>
          </a:p>
        </p:txBody>
      </p:sp>
      <p:pic>
        <p:nvPicPr>
          <p:cNvPr id="16" name="Объект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6375" y="254270"/>
            <a:ext cx="295534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artisan Medal 1st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4914" y="3871628"/>
            <a:ext cx="1424940" cy="271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img-fotki.yandex.ru/get/9230/674039.5b9/0_ae8d4_88e24164_X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40" y="3884069"/>
            <a:ext cx="1965412" cy="29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390445"/>
            <a:ext cx="2614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hlinkClick r:id="rId2" tooltip="Герой Советского Союза"/>
              </a:rPr>
              <a:t>Герой Советского </a:t>
            </a:r>
            <a:r>
              <a:rPr lang="ru-RU" dirty="0" smtClean="0">
                <a:hlinkClick r:id="rId2" tooltip="Герой Советского Союза"/>
              </a:rPr>
              <a:t>Союза</a:t>
            </a:r>
            <a:endParaRPr lang="ru-RU" dirty="0" smtClean="0"/>
          </a:p>
          <a:p>
            <a:pPr lvl="0"/>
            <a:r>
              <a:rPr lang="ru-RU" b="1" dirty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Посмертно)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0963" y="1481490"/>
            <a:ext cx="174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hlinkClick r:id="rId3" tooltip="Орден Ленина"/>
              </a:rPr>
              <a:t>Орден Ленина</a:t>
            </a:r>
            <a:r>
              <a:rPr lang="ru-RU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Родина посмертно отметила ее подвиг высшим своим званием - </a:t>
            </a:r>
            <a:r>
              <a:rPr lang="ru-RU" dirty="0">
                <a:solidFill>
                  <a:srgbClr val="FF0000"/>
                </a:solidFill>
              </a:rPr>
              <a:t>званием Героя Советского Союза.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00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r="1079" b="14001"/>
          <a:stretch/>
        </p:blipFill>
        <p:spPr bwMode="auto">
          <a:xfrm>
            <a:off x="288181" y="187563"/>
            <a:ext cx="2987675" cy="2872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4008" y="0"/>
            <a:ext cx="2631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Леня Голиков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90266" y="572109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 </a:t>
            </a:r>
            <a:r>
              <a:rPr lang="ru-RU" sz="2000" dirty="0" smtClean="0"/>
              <a:t>С </a:t>
            </a:r>
            <a:r>
              <a:rPr lang="ru-RU" sz="2000" dirty="0"/>
              <a:t>августа 1943 года действовал в партизанском отряде, был дважды ранен. </a:t>
            </a:r>
          </a:p>
          <a:p>
            <a:pPr algn="just">
              <a:defRPr/>
            </a:pPr>
            <a:r>
              <a:rPr lang="ru-RU" sz="2000" dirty="0" smtClean="0"/>
              <a:t>           29 октября 1943 года, будучи в дозоре, заметил карателей, собиравшихся устроить облаву на отряд. Убив офицера, он поднял тревогу, а парти</a:t>
            </a:r>
          </a:p>
          <a:p>
            <a:pPr algn="just" eaLnBrk="0" hangingPunct="0">
              <a:defRPr/>
            </a:pPr>
            <a:r>
              <a:rPr lang="ru-RU" sz="2000" dirty="0"/>
              <a:t>Участвовал в 27 боевых операциях. </a:t>
            </a:r>
          </a:p>
          <a:p>
            <a:pPr algn="just" eaLnBrk="0" hangingPunct="0">
              <a:defRPr/>
            </a:pPr>
            <a:r>
              <a:rPr lang="ru-RU" sz="2000" dirty="0"/>
              <a:t>          Всего им уничтожено: 78 немцев, два железнодорожных и 12 шоссейных мостов, два фуражных склада и 10 автомашин с боеприпасами. </a:t>
            </a:r>
          </a:p>
          <a:p>
            <a:pPr algn="just" eaLnBrk="0" hangingPunct="0">
              <a:defRPr/>
            </a:pPr>
            <a:r>
              <a:rPr lang="ru-RU" sz="2000" dirty="0"/>
              <a:t>          Сопровождал обоз с продовольствием (250 подвод) в блокадный Ленинград. </a:t>
            </a:r>
          </a:p>
          <a:p>
            <a:pPr algn="just">
              <a:defRPr/>
            </a:pPr>
            <a:endParaRPr lang="ru-RU" sz="2000" dirty="0"/>
          </a:p>
        </p:txBody>
      </p:sp>
      <p:pic>
        <p:nvPicPr>
          <p:cNvPr id="13" name="Содержимое 4" descr="Файл:Hero of the Soviet Union medal.png">
            <a:hlinkClick r:id="rId6"/>
          </p:cNvPr>
          <p:cNvPicPr>
            <a:picLocks noGr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3358" y="4725143"/>
            <a:ext cx="1362075" cy="21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36" y="1988840"/>
            <a:ext cx="1508806" cy="17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Order of Lenin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6023" y="4725143"/>
            <a:ext cx="1424940" cy="213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2008" y="4725144"/>
            <a:ext cx="1224136" cy="218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9909" y="4725144"/>
            <a:ext cx="1224283" cy="210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Памятник партизану пионеру-герою Лене Голикову перед зданием администрации Новгородской области. Великий Новгород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76" y="4725142"/>
            <a:ext cx="1681338" cy="206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7714341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3509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olodj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10963" r="4428" b="17907"/>
          <a:stretch/>
        </p:blipFill>
        <p:spPr bwMode="auto">
          <a:xfrm>
            <a:off x="63455" y="77715"/>
            <a:ext cx="2204289" cy="2484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Order of Lenin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181" y="3832256"/>
            <a:ext cx="1424940" cy="27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4" descr="МЕДАЛЬ «ПАРТИЗАНУ ОТЕЧЕСТВЕННОЙ ВОЙНЫ» 2 СТЕПЕНИ"/>
          <p:cNvPicPr>
            <a:picLocks noGr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9626" y="4581128"/>
            <a:ext cx="1424763" cy="202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86229" y="260648"/>
            <a:ext cx="3416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Володя Казначеев</a:t>
            </a:r>
            <a:endParaRPr lang="ru-RU" sz="3200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5982" y="4672985"/>
            <a:ext cx="2104284" cy="211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411760" y="823532"/>
            <a:ext cx="6336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dirty="0" smtClean="0"/>
              <a:t>С </a:t>
            </a:r>
            <a:r>
              <a:rPr lang="ru-RU" sz="2000" dirty="0"/>
              <a:t>первых дней войны Володя был зачислен в группу подрывников - минеров партизанского соединения. При его участии было пущено под откос 15 вражеских эшелонов с военной техникой и солдатами.</a:t>
            </a:r>
          </a:p>
          <a:p>
            <a:pPr indent="449263" algn="just"/>
            <a:r>
              <a:rPr lang="ru-RU" sz="2000" dirty="0"/>
              <a:t>          Один раз на волосок от смерти прошёл и Володя: выпущенная заметившим его охранником пуля попала в руку. Отрывочная информация об опытном подрывнике Казначееве дошла и до немецкого командования. За его голову оккупационные власти назначили награду, даже не подозревая, что их опасному противнику всего пятнадцать лет.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4581128"/>
            <a:ext cx="209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Остался жив!</a:t>
            </a:r>
          </a:p>
        </p:txBody>
      </p:sp>
    </p:spTree>
    <p:extLst>
      <p:ext uri="{BB962C8B-B14F-4D97-AF65-F5344CB8AC3E}">
        <p14:creationId xmlns:p14="http://schemas.microsoft.com/office/powerpoint/2010/main" val="508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8181" y="3551612"/>
            <a:ext cx="860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1901" r="3490" b="15658"/>
          <a:stretch/>
        </p:blipFill>
        <p:spPr bwMode="auto">
          <a:xfrm>
            <a:off x="262461" y="228481"/>
            <a:ext cx="2667635" cy="2624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1" y="1320756"/>
            <a:ext cx="58326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hangingPunct="0"/>
            <a:r>
              <a:rPr lang="ru-RU" sz="2000" dirty="0" smtClean="0">
                <a:solidFill>
                  <a:srgbClr val="000000"/>
                </a:solidFill>
              </a:rPr>
              <a:t>Фашисты </a:t>
            </a:r>
            <a:r>
              <a:rPr lang="ru-RU" sz="2000" dirty="0">
                <a:solidFill>
                  <a:srgbClr val="000000"/>
                </a:solidFill>
              </a:rPr>
              <a:t>заставили Валю пробраться в Брестскую крепость, чтобы передать её защитникам требование сдаться в плен. Валя в крепость пробралась, рассказала о зверствах фашистов, объяснила, какие у них орудия и места их расположения и осталась помогать нашим бойцам. </a:t>
            </a:r>
          </a:p>
          <a:p>
            <a:pPr indent="449263" algn="just" eaLnBrk="0" hangingPunct="0"/>
            <a:r>
              <a:rPr lang="ru-RU" sz="2000" dirty="0">
                <a:solidFill>
                  <a:srgbClr val="000000"/>
                </a:solidFill>
              </a:rPr>
              <a:t>          Днем она перевязывала раненых, а ночью собирала на поле недавнего боя оружие и перетаскивала в крепость.</a:t>
            </a:r>
            <a:endParaRPr lang="ru-RU" sz="2000" dirty="0"/>
          </a:p>
          <a:p>
            <a:pPr indent="449263" algn="just" eaLnBrk="0" hangingPunct="0"/>
            <a:r>
              <a:rPr lang="ru-RU" sz="2000" dirty="0">
                <a:solidFill>
                  <a:srgbClr val="000000"/>
                </a:solidFill>
              </a:rPr>
              <a:t>          После эвакуации женщин и детей из осажденной крепости продолжила борьбу в партизанском отряде. Воевала смело, наравне со взрослыми.        </a:t>
            </a:r>
            <a:r>
              <a:rPr lang="ru-RU" sz="1400" dirty="0">
                <a:solidFill>
                  <a:srgbClr val="000000"/>
                </a:solidFill>
              </a:rPr>
              <a:t>   </a:t>
            </a:r>
            <a:endParaRPr lang="ru-RU" sz="1400" dirty="0"/>
          </a:p>
        </p:txBody>
      </p:sp>
      <p:pic>
        <p:nvPicPr>
          <p:cNvPr id="13" name="Picture 12" descr="Орд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" y="3920944"/>
            <a:ext cx="2365323" cy="27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8257" y="5517232"/>
            <a:ext cx="3137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Осталась жива!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9082" y="548680"/>
            <a:ext cx="287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Валя Зенкина.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90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158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00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t="16237" r="2510" b="11343"/>
          <a:stretch/>
        </p:blipFill>
        <p:spPr bwMode="auto">
          <a:xfrm>
            <a:off x="512495" y="602603"/>
            <a:ext cx="2710815" cy="2678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07904" y="144041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r>
              <a:rPr lang="ru-RU" dirty="0" smtClean="0"/>
              <a:t> Самый молодой лётчик Второй мировой войны. </a:t>
            </a:r>
          </a:p>
          <a:p>
            <a:pPr algn="just" eaLnBrk="0" hangingPunct="0"/>
            <a:r>
              <a:rPr lang="ru-RU" dirty="0" smtClean="0"/>
              <a:t>          Однажды 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 </a:t>
            </a:r>
          </a:p>
          <a:p>
            <a:pPr algn="just" eaLnBrk="0" hangingPunct="0"/>
            <a:r>
              <a:rPr lang="ru-RU" dirty="0" smtClean="0"/>
              <a:t>          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69130" y="332656"/>
            <a:ext cx="3724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Аркадий Каманин.</a:t>
            </a: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6191" y="5301208"/>
            <a:ext cx="1495425" cy="145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191" y="5301208"/>
            <a:ext cx="1495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188370"/>
            <a:ext cx="1079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8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19" y="3156512"/>
            <a:ext cx="8712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   </a:t>
            </a:r>
            <a:endParaRPr lang="ru-RU" dirty="0"/>
          </a:p>
        </p:txBody>
      </p:sp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" y="843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molodguard.ru/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6632"/>
          <a:stretch>
            <a:fillRect/>
          </a:stretch>
        </p:blipFill>
        <p:spPr bwMode="auto">
          <a:xfrm>
            <a:off x="575568" y="516499"/>
            <a:ext cx="2808288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908720"/>
            <a:ext cx="53460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200" dirty="0" smtClean="0"/>
          </a:p>
          <a:p>
            <a:pPr algn="just"/>
            <a:r>
              <a:rPr lang="ru-RU" sz="1200" dirty="0" smtClean="0"/>
              <a:t> </a:t>
            </a:r>
            <a:endParaRPr lang="en-US" sz="1200" dirty="0" smtClean="0"/>
          </a:p>
          <a:p>
            <a:pPr algn="just"/>
            <a:r>
              <a:rPr lang="ru-RU" sz="2400" dirty="0" smtClean="0"/>
              <a:t>Вступила </a:t>
            </a:r>
            <a:r>
              <a:rPr lang="ru-RU" sz="2400" dirty="0"/>
              <a:t>в подпольную партизанскую бригаду разведчицей. </a:t>
            </a:r>
          </a:p>
          <a:p>
            <a:pPr algn="just"/>
            <a:r>
              <a:rPr lang="ru-RU" sz="2400" dirty="0"/>
              <a:t>          Переодевшись мальчишкой-нищим, собирала по деревням сведения: где штаб фашистов, как он охраняется, сколько пулеметов. Распространяла сводки Совинформбюро, участвовала в боевых рейдах отряда в тыл врага. </a:t>
            </a:r>
          </a:p>
          <a:p>
            <a:pPr algn="just"/>
            <a:r>
              <a:rPr lang="ru-RU" sz="2400" dirty="0"/>
              <a:t>           В конце одного исключительно тяжелого перехода партизаны вынуждены были принять бой с фашистами. Этот бой стал последним для Юты.</a:t>
            </a:r>
          </a:p>
        </p:txBody>
      </p:sp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476" y="3996741"/>
            <a:ext cx="1496236" cy="26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693" y="4485561"/>
            <a:ext cx="1584176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331833"/>
            <a:ext cx="3881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Юта Бондаровская.</a:t>
            </a:r>
          </a:p>
        </p:txBody>
      </p:sp>
    </p:spTree>
    <p:extLst>
      <p:ext uri="{BB962C8B-B14F-4D97-AF65-F5344CB8AC3E}">
        <p14:creationId xmlns:p14="http://schemas.microsoft.com/office/powerpoint/2010/main" val="17948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027" y="454566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   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molodguard.ru/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179512" y="117655"/>
            <a:ext cx="3059832" cy="30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0641" y="173144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</a:rPr>
              <a:t>Саша Бородулин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764704"/>
            <a:ext cx="57961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 первых дней войны Саша ушел в леса и в одиночку нападал на гитлеровцев, но вскоре присоединился к партизанскому отряду. </a:t>
            </a:r>
          </a:p>
          <a:p>
            <a:pPr algn="just"/>
            <a:r>
              <a:rPr lang="ru-RU" sz="2400" dirty="0"/>
              <a:t>          Когда однажды отряд попал в окружение, Саша остался среди пятерых добровольцев, вызвавшихся, прикрыть отход отряда из окружения. Отряд прорвался, но группа заслона погибла. Последним в живых оставался Саша. Он, позволив фашистам сомкнуть вокруг себя кольцо, выхватил гранату и подорвал себя и нескольких немцев.</a:t>
            </a:r>
            <a:r>
              <a:rPr lang="ru-RU" sz="1600" dirty="0"/>
              <a:t>         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8" y="4181024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9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1216" y="3501008"/>
            <a:ext cx="608317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dirty="0"/>
              <a:t>  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1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а 1 из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" y="44624"/>
            <a:ext cx="253002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798384"/>
            <a:ext cx="64807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en-US" dirty="0" smtClean="0"/>
          </a:p>
          <a:p>
            <a:pPr algn="just"/>
            <a:r>
              <a:rPr lang="ru-RU" sz="2400" dirty="0" smtClean="0"/>
              <a:t>С </a:t>
            </a:r>
            <a:r>
              <a:rPr lang="ru-RU" sz="2400" dirty="0"/>
              <a:t>началом войны она стала разведчицей в партизанском отряде, а ей не было ещё и десяти лет. Прикидываясь нищенкой, она бродила среди фашистов, все подмечая и запоминая, и приносила в отряд ценнейшие сведения. </a:t>
            </a:r>
          </a:p>
          <a:p>
            <a:pPr algn="just"/>
            <a:r>
              <a:rPr lang="ru-RU" sz="2400" dirty="0"/>
              <a:t>             Её дважды казнили гитлеровцы, и боевые друзья долгие годы считали Надю погибшей. И даже памятник ей поставили!</a:t>
            </a:r>
          </a:p>
          <a:p>
            <a:pPr algn="just"/>
            <a:r>
              <a:rPr lang="ru-RU" sz="2400" dirty="0"/>
              <a:t>             И только через 15 лет после войны друзья узнали, что их Надя жива!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706" y="4725144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2188" y="4727866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30166" y="214313"/>
            <a:ext cx="3259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Надя Богданова.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5152459"/>
            <a:ext cx="2764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Осталась жива!</a:t>
            </a:r>
          </a:p>
        </p:txBody>
      </p:sp>
    </p:spTree>
    <p:extLst>
      <p:ext uri="{BB962C8B-B14F-4D97-AF65-F5344CB8AC3E}">
        <p14:creationId xmlns:p14="http://schemas.microsoft.com/office/powerpoint/2010/main" val="7058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2339083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6" y="208838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rpp.nashaucheba.ru/pars_docs/refs/113/112763/img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20772" r="10502" b="4589"/>
          <a:stretch/>
        </p:blipFill>
        <p:spPr bwMode="auto">
          <a:xfrm>
            <a:off x="28236" y="116632"/>
            <a:ext cx="5191836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41325" y="404664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rgbClr val="FF0000"/>
                </a:solidFill>
              </a:rPr>
              <a:t>22 июня 1941 г. </a:t>
            </a:r>
          </a:p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rgbClr val="FF0000"/>
                </a:solidFill>
              </a:rPr>
              <a:t>На нашу Родину вероломно напал злой и сильный враг – фашистская Германия.</a:t>
            </a: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87651" y="2708045"/>
            <a:ext cx="617683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i="1" dirty="0" smtClean="0"/>
              <a:t>!</a:t>
            </a:r>
            <a:endParaRPr lang="ru-RU" i="1" dirty="0"/>
          </a:p>
        </p:txBody>
      </p:sp>
      <p:sp>
        <p:nvSpPr>
          <p:cNvPr id="2" name="AutoShape 2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8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0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molodguard.ru/l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3918" r="2174" b="18040"/>
          <a:stretch>
            <a:fillRect/>
          </a:stretch>
        </p:blipFill>
        <p:spPr bwMode="auto">
          <a:xfrm>
            <a:off x="214313" y="214313"/>
            <a:ext cx="25733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61626" y="190417"/>
            <a:ext cx="3030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Лида Вашкевич</a:t>
            </a: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2787651" y="769938"/>
            <a:ext cx="6356349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        </a:t>
            </a:r>
            <a:r>
              <a:rPr lang="ru-RU" sz="2400" dirty="0" smtClean="0"/>
              <a:t>Одной </a:t>
            </a:r>
            <a:r>
              <a:rPr lang="ru-RU" sz="2400" dirty="0"/>
              <a:t>из подпольных групп в г. Гродно руководил отец Лиды. Дочь старалась во всем быть его первой и самой надежной помощницей. Когда в дом приходили связные подпольщиков и партизан, то у дома обязательно дежурила дочь командира. </a:t>
            </a:r>
          </a:p>
          <a:p>
            <a:r>
              <a:rPr lang="ru-RU" sz="2400" dirty="0"/>
              <a:t>          Лида добывала бумагу для листовок. </a:t>
            </a:r>
          </a:p>
          <a:p>
            <a:r>
              <a:rPr lang="ru-RU" sz="2400" dirty="0"/>
              <a:t>          Обходя конспиративные квартиры, Лида предупреждала об облавах. </a:t>
            </a:r>
          </a:p>
          <a:p>
            <a:r>
              <a:rPr lang="ru-RU" sz="2400" dirty="0"/>
              <a:t>          Поездом со станции на станцию ездила, чтобы передать важное сообщение партизанам, подпольщикам. </a:t>
            </a:r>
          </a:p>
          <a:p>
            <a:r>
              <a:rPr lang="ru-RU" sz="2400" dirty="0"/>
              <a:t>          Взрывчатку мимо фашистских постов проносила в сумке, засыпав ее доверху углём.</a:t>
            </a:r>
          </a:p>
          <a:p>
            <a:r>
              <a:rPr lang="ru-RU" sz="2400" dirty="0"/>
              <a:t>          Листовки по городу распространяла.</a:t>
            </a:r>
          </a:p>
          <a:p>
            <a:pPr algn="just"/>
            <a:endParaRPr lang="ru-RU" sz="3200" dirty="0"/>
          </a:p>
        </p:txBody>
      </p:sp>
      <p:pic>
        <p:nvPicPr>
          <p:cNvPr id="17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75" y="3645024"/>
            <a:ext cx="1507166" cy="262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5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937751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13-летний </a:t>
            </a:r>
            <a:r>
              <a:rPr lang="ru-RU" sz="2400" dirty="0"/>
              <a:t>партизан Дубинин успел стать глазами партизанского отряда. Командир группы юных разведчиков пионер В.  Дубинин ходил на поверхность семь раз. Он выходил из каменоломен и пробирался назад практически на глазах у немецких часовых. </a:t>
            </a:r>
          </a:p>
          <a:p>
            <a:pPr algn="just"/>
            <a:r>
              <a:rPr lang="ru-RU" sz="2400" dirty="0"/>
              <a:t>          Уже после освобождения Керчи  4 января 1942 г. Володя вызвался помогать сапёрам при разминировании подходов к каменоломням. От взрыва мины погибли сапёр и помогавший ему Володя Дубинин.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4491" y="147990"/>
            <a:ext cx="3252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Володя Дубинин</a:t>
            </a:r>
            <a:endParaRPr lang="ru-RU" sz="32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212381"/>
            <a:ext cx="10810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и по запросу володя дубинин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161"/>
            <a:ext cx="3059832" cy="36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252095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79336" y="1340768"/>
            <a:ext cx="59646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sz="2400" dirty="0" smtClean="0">
                <a:solidFill>
                  <a:srgbClr val="000000"/>
                </a:solidFill>
              </a:rPr>
              <a:t>Освобождение </a:t>
            </a:r>
            <a:r>
              <a:rPr lang="ru-RU" sz="2400" dirty="0">
                <a:solidFill>
                  <a:srgbClr val="000000"/>
                </a:solidFill>
              </a:rPr>
              <a:t>военнопленных было для всех главной задачей для Минского подполья. Несколько раз Володя был ранен. </a:t>
            </a:r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Однажды, по поддельным документам, они вывезли целый грузовик с военнопленными к партизанам. 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Их выдал свой. Володю арестовали полицаи.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Допросы, пытки. Болит все тело, знобит, нет сил подняться с холодного каменного пола. Но он ничего не рассказал фашистам.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20835"/>
            <a:ext cx="4054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Володя Щербацевич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4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" y="-2414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1" y="965194"/>
            <a:ext cx="2777473" cy="311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1625" y="995437"/>
            <a:ext cx="2592288" cy="308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323364"/>
            <a:ext cx="2571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Кобер Шура.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847" y="277787"/>
            <a:ext cx="2835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Хоменко Витя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18034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sz="2400" dirty="0"/>
              <a:t>Однажды оборвалась связь с Москвой испортился подпольный радио - датчик. Друзей послали до линии фронта с секретными донесениями. Дорога туда – не одна сотня километров. Дошли. Обратно вернулись с радиопередатчиком и радисткой. </a:t>
            </a:r>
          </a:p>
          <a:p>
            <a:pPr algn="just"/>
            <a:r>
              <a:rPr lang="ru-RU" sz="2400" dirty="0"/>
              <a:t>          Холодной ноябрьской ночью 1942 года Шуру и Витю арестовали.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6985" y="2420888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984" y="246404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6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17277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548680"/>
            <a:ext cx="2721545" cy="32547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17081" y="1052736"/>
            <a:ext cx="5919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Участник </a:t>
            </a:r>
            <a:r>
              <a:rPr lang="ru-RU" sz="2400" dirty="0"/>
              <a:t>партизанского движения, действующего в Севастополе. </a:t>
            </a:r>
          </a:p>
          <a:p>
            <a:pPr algn="just"/>
            <a:r>
              <a:rPr lang="ru-RU" sz="2400" dirty="0"/>
              <a:t>          Любил стихи и часто читал боевым товарищам Маяковского. Сам сочинял заметки и статьи в рукописную газету-листовку «Окопная правда». </a:t>
            </a:r>
          </a:p>
          <a:p>
            <a:pPr algn="just"/>
            <a:r>
              <a:rPr lang="ru-RU" sz="2400" dirty="0"/>
              <a:t>          В июле 1942 года Валерий вместе с горсткой храбрецов-разведчиков морской пехоты, отражая атаку противника и прикрывая отход воинских частей из Севастополя, героически погибает, бросив связку гранат под наступающий танк.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894552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364014"/>
            <a:ext cx="3892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Валера Волков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47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9484" y="188640"/>
            <a:ext cx="2908300" cy="37576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17784" y="837472"/>
            <a:ext cx="61262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Был </a:t>
            </a:r>
            <a:r>
              <a:rPr lang="ru-RU" sz="2400" dirty="0"/>
              <a:t>разведчиком и связным, а впоследствии - подрывником. </a:t>
            </a:r>
          </a:p>
          <a:p>
            <a:pPr algn="just"/>
            <a:r>
              <a:rPr lang="ru-RU" sz="2400" dirty="0"/>
              <a:t>           Партизаны поручили Васе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</a:t>
            </a:r>
          </a:p>
          <a:p>
            <a:pPr algn="just"/>
            <a:r>
              <a:rPr lang="ru-RU" sz="2400" dirty="0"/>
              <a:t>          Пустил под откос 16 эшелонов с гитлеровскими солдатами и военной техникой, вывел из строя 10 паровозов, уничтожил лично около 400 гитлеровцев.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5905" y="246429"/>
            <a:ext cx="283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Коробко Вася.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940" y="4905002"/>
            <a:ext cx="873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7945" y="4992456"/>
            <a:ext cx="1295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2466" y="4992456"/>
            <a:ext cx="1036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3862" y="5085184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4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18864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8AAF79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264" y="361030"/>
            <a:ext cx="3018088" cy="479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7824" y="980728"/>
            <a:ext cx="61561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 smtClean="0"/>
              <a:t>Вместе </a:t>
            </a:r>
            <a:r>
              <a:rPr lang="ru-RU" sz="2400" dirty="0"/>
              <a:t>с мамой Саша укрывал бойцов, бежавших из плена, ухаживал за ранеными красноармейцами и все время рвался в настоящий бой. </a:t>
            </a:r>
          </a:p>
          <a:p>
            <a:pPr algn="just"/>
            <a:r>
              <a:rPr lang="ru-RU" sz="2400" dirty="0"/>
              <a:t>          Он и дал врагу этот настоящий бой. Неподалеку  от  деревни  был аэродром, с которого в небо взлетали немецкие самолеты. Укрывшись поблизости с ручным пулеметом в руках, Саша ждал... И когда «мессер-шмитт» поднялся в воздух, набирая высоту, Саша расстрелял его пулеметными очередями. </a:t>
            </a:r>
          </a:p>
          <a:p>
            <a:pPr algn="just"/>
            <a:r>
              <a:rPr lang="ru-RU" sz="2400" dirty="0"/>
              <a:t>          Гитлеровцы выследили юного патриота и схватили.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9294" y="332656"/>
            <a:ext cx="3616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Саша Кондратьев.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62" y="27283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892" y="260648"/>
            <a:ext cx="3567214" cy="3384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1999" y="598449"/>
            <a:ext cx="309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Лара Михеенко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5" y="1196752"/>
            <a:ext cx="549802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августе 1943 г. Лара наравне со взрослыми принимает участие в подрыве одного из мостов через реку Дрисса. </a:t>
            </a:r>
          </a:p>
          <a:p>
            <a:pPr algn="just"/>
            <a:r>
              <a:rPr lang="ru-RU" sz="2400" dirty="0"/>
              <a:t>          В начале ноября 1943 года Лару арестовали. В пальто у Лары была ручная осколочная граната, которой она решила воспользоваться. Однако брошенная девушкой в патрульных граната по непонятной причине не взорвалась</a:t>
            </a: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115" y="4149725"/>
            <a:ext cx="1008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157192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3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88441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76672"/>
            <a:ext cx="2514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0136" y="1417557"/>
            <a:ext cx="6048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Войну </a:t>
            </a: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с немецко-фашистскими захватчиками он начал 9-летним. 2 года Тихон помогал  распространять листовки, выпускаемые подпольной типографией его отца. </a:t>
            </a:r>
            <a:endParaRPr lang="ru-RU" sz="2400" dirty="0" smtClean="0"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          22 января 1944 года в деревне снова появились каратели.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Calibri" pitchFamily="34" charset="0"/>
              </a:rPr>
              <a:t>          </a:t>
            </a: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+mj-lt"/>
                <a:ea typeface="Calibri" pitchFamily="34" charset="0"/>
              </a:rPr>
              <a:t>Т</a:t>
            </a: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ы, – сказали Тихону, – укажешь нам путь к партизанам». Мальчик привёл врагов к запорошенному снегом болоту. Большинство фашистов поглотила трясина.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Calibri" pitchFamily="34" charset="0"/>
              </a:rPr>
              <a:t>          </a:t>
            </a: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Гитлеровцы застрелили 11-летнего мальчугана. </a:t>
            </a:r>
            <a:endParaRPr lang="ru-RU" sz="2400" dirty="0"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477" y="534461"/>
            <a:ext cx="256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Тихон Баран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20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C:\Users\общий\Documents\ПИОНЕРЫ ГЕРОИ\young_cruisers_redcaucasus_sevastopol_1944_1.7zuzbp0a0gcosko0k0400gwk4.ejcuplo1l0oo0sk8c40s8osc4.th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3294"/>
            <a:ext cx="2952328" cy="439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3888" y="1133945"/>
            <a:ext cx="5472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dirty="0" smtClean="0"/>
              <a:t>Нёс </a:t>
            </a:r>
            <a:r>
              <a:rPr lang="ru-RU" sz="2400" dirty="0"/>
              <a:t>службу на корабле. </a:t>
            </a:r>
          </a:p>
          <a:p>
            <a:pPr algn="just" eaLnBrk="0" hangingPunct="0"/>
            <a:r>
              <a:rPr lang="ru-RU" sz="2400" dirty="0"/>
              <a:t>          На борту корабля Боря подает зенитчикам тяжелые обоймы со снарядами - одну за другой, не зная усталости, не ведая страха, а в промежутках между сражениями помогает раненым, ухаживает за ними. </a:t>
            </a:r>
          </a:p>
          <a:p>
            <a:pPr algn="just" eaLnBrk="0" hangingPunct="0"/>
            <a:r>
              <a:rPr lang="ru-RU" sz="2400" dirty="0"/>
              <a:t>          Более 2-х героических лет провел Боря на море, на военном корабле, сражаясь с фашистами за свободу нашей Родины. 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941168"/>
            <a:ext cx="1495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03848" y="5661099"/>
            <a:ext cx="2734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Остался жив!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8619" y="476672"/>
            <a:ext cx="2931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Боря Кулешин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1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" y="8823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92" y="188640"/>
            <a:ext cx="911798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120000"/>
              </a:lnSpc>
              <a:defRPr/>
            </a:pPr>
            <a:r>
              <a:rPr lang="ru-RU" sz="2800" dirty="0"/>
              <a:t>В тот далекий летний день 22 июня 1941 года люди занимались обычными для себя делами. Школьники готовились к выпускному вечеру. Девчонки строили шалаши и играли в "дочки-матери", непоседливые мальчишки скакали верхом на деревянных лошадках, представляя себя красноармейцами. И никто не подозревал, что и приятные хлопоты, и задорные игры, и многие жизни перечеркнет одно страшное слово – война. У целого поколения, рожденного с 1928 по 1945 год, украли детство. "Дети Великой Отечественной войны"– так называют сегодняшних 59-76-летних людей. И дело здесь не только в дате рождения. Их воспитала война.</a:t>
            </a:r>
          </a:p>
        </p:txBody>
      </p:sp>
    </p:spTree>
    <p:extLst>
      <p:ext uri="{BB962C8B-B14F-4D97-AF65-F5344CB8AC3E}">
        <p14:creationId xmlns:p14="http://schemas.microsoft.com/office/powerpoint/2010/main" val="13955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нна\Desktop\галя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305078"/>
            <a:ext cx="3635896" cy="36279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659141" y="980728"/>
            <a:ext cx="55196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sz="2400" dirty="0" smtClean="0"/>
              <a:t>Юная </a:t>
            </a:r>
            <a:r>
              <a:rPr lang="ru-RU" sz="2400" dirty="0"/>
              <a:t>связная приносила от партизан задания своей вожатой, а ее донесения переправляла в отряд вместе с хлебом, картошкой, продуктами, которые доставали с большим трудом. </a:t>
            </a:r>
          </a:p>
          <a:p>
            <a:pPr algn="just"/>
            <a:r>
              <a:rPr lang="ru-RU" sz="2400" dirty="0"/>
              <a:t>          Вместе с подругами Галя писала листовки и ночью разбрасывала их по поселку. </a:t>
            </a:r>
          </a:p>
          <a:p>
            <a:pPr algn="just"/>
            <a:r>
              <a:rPr lang="ru-RU" sz="2400" dirty="0"/>
              <a:t>         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5647" y="476672"/>
            <a:ext cx="282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Галя Комлева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3350" y="4221087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2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" y="260648"/>
            <a:ext cx="292543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25439" y="980147"/>
            <a:ext cx="62185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dirty="0" smtClean="0"/>
              <a:t>В </a:t>
            </a:r>
            <a:r>
              <a:rPr lang="ru-RU" sz="2400" dirty="0"/>
              <a:t>д. Горы расположился карательный отряд, все подступы перекрыты, даже самым опытным разведчикам не пробраться. Вызвалась пойти Нина. Фашисты не обращали внимания на продрогшую, усталую девочку с торбой, а от её внимания ничто не укрылось - ни штаб, ни склад горючего, ни расположение часовых. Взлетели в ту ночь на воздух фашистские склады, вспыхнул штаб, пали каратели, сражённые яростным огнём.</a:t>
            </a:r>
          </a:p>
          <a:p>
            <a:pPr algn="just" eaLnBrk="0" hangingPunct="0"/>
            <a:r>
              <a:rPr lang="ru-RU" sz="2400" dirty="0"/>
              <a:t>         Однажды Нина ушла на задание и не вернулась. </a:t>
            </a: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73640"/>
            <a:ext cx="1506736" cy="262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3678" y="5000829"/>
            <a:ext cx="1466454" cy="15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37421" y="395372"/>
            <a:ext cx="3458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Нина Куковерова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775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эдик жмайл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172" y="11738"/>
            <a:ext cx="3168352" cy="431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71524" y="1057620"/>
            <a:ext cx="59724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 smtClean="0"/>
              <a:t>Эдик </a:t>
            </a:r>
            <a:r>
              <a:rPr lang="ru-RU" sz="2400" dirty="0"/>
              <a:t>решил сбежать на фронт.  Шестьдесят дней он тайно пробирался на фронт. </a:t>
            </a:r>
          </a:p>
          <a:p>
            <a:pPr algn="just"/>
            <a:r>
              <a:rPr lang="ru-RU" sz="2400" dirty="0"/>
              <a:t>          После долгих уговоров началась его служба в армии. Эдик был связным, доставлял пакеты из штаба, помогал тянуть кабель и устанавливать связь, ухаживал за ранеными лошадьми, вместе со всеми строил блиндажи. И главное - учился стрелять. </a:t>
            </a:r>
          </a:p>
          <a:p>
            <a:pPr algn="just"/>
            <a:r>
              <a:rPr lang="ru-RU" sz="2400" dirty="0"/>
              <a:t>          Вскоре Эдика перевели в подразделение по охране знамени дивизии и присвоили звание ефрейтора. </a:t>
            </a:r>
          </a:p>
          <a:p>
            <a:pPr algn="just"/>
            <a:r>
              <a:rPr lang="ru-RU" sz="2400" dirty="0"/>
              <a:t>          6 февраля 1945 г. мальчик геройски погиб, защищая боевое знамя дивизии от просочившихся в тыл гитлеровцев.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8610" y="475703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Эдик Жмайлов.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300866"/>
            <a:ext cx="2514032" cy="260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5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81" y="-99392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Пионер-герой Люся ГЕРАСИМЕНК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4249" y="-99392"/>
            <a:ext cx="3096344" cy="390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72094" y="404664"/>
            <a:ext cx="59644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sz="2400" dirty="0" smtClean="0"/>
              <a:t>Люся</a:t>
            </a:r>
            <a:r>
              <a:rPr lang="ru-RU" sz="2400" dirty="0"/>
              <a:t>, которой было тогда 11 лет, активно </a:t>
            </a:r>
            <a:r>
              <a:rPr lang="ru-RU" sz="2400" dirty="0" smtClean="0"/>
              <a:t>помогала </a:t>
            </a:r>
            <a:r>
              <a:rPr lang="ru-RU" sz="2400" dirty="0"/>
              <a:t>отцу-подпольщику. Когда у них на квартире шло совещание подпольщиков, Люся дежурила во дворе. Заметив подозрительного человека, она начинала громко петь простую песенку «Баба сеяла горох». Это был сигнал: услышав его, подпольщики либо расходились, либо, накрыв на стол, изображали семейное торжество. Смелость и находчивость не раз выручали Люсю. </a:t>
            </a:r>
          </a:p>
          <a:p>
            <a:pPr algn="just"/>
            <a:r>
              <a:rPr lang="ru-RU" sz="2400" dirty="0"/>
              <a:t>          В октябре 1942 г. была арестована вся семья Герасименко. В конце декабря был повешен отец Люси. </a:t>
            </a:r>
          </a:p>
          <a:p>
            <a:pPr algn="just"/>
            <a:r>
              <a:rPr lang="ru-RU" sz="2400" dirty="0"/>
              <a:t>          Через несколько месяцев пыток  мать и дочь погибли.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0254" y="0"/>
            <a:ext cx="3817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Люся Герасименко.</a:t>
            </a:r>
          </a:p>
        </p:txBody>
      </p:sp>
    </p:spTree>
    <p:extLst>
      <p:ext uri="{BB962C8B-B14F-4D97-AF65-F5344CB8AC3E}">
        <p14:creationId xmlns:p14="http://schemas.microsoft.com/office/powerpoint/2010/main" val="10564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78" y="116632"/>
            <a:ext cx="303304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99992" y="256292"/>
            <a:ext cx="304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Витя Коробков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37672" y="1122110"/>
            <a:ext cx="60708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/>
            <a:r>
              <a:rPr lang="ru-RU" sz="2400" dirty="0" smtClean="0"/>
              <a:t>Во </a:t>
            </a:r>
            <a:r>
              <a:rPr lang="ru-RU" sz="2400" dirty="0"/>
              <a:t>время немецкой оккупации Крыма Витя помогал своему отцу, члену городской подпольной организации. Через Витю поддерживалась связь между членами партизанских групп, скрывавшихся в местном лесу. Он собирал сведения о враге, принимал участие в печати и распространении листовок. Позже стал разведчиком 3-ей бригады Восточного объединения партизан Крыма.</a:t>
            </a:r>
            <a:r>
              <a:rPr lang="ru-RU" sz="2400" u="sng" dirty="0">
                <a:hlinkClick r:id="rId4"/>
              </a:rPr>
              <a:t> </a:t>
            </a:r>
            <a:endParaRPr lang="ru-RU" sz="2400" dirty="0"/>
          </a:p>
          <a:p>
            <a:pPr algn="just"/>
            <a:r>
              <a:rPr lang="ru-RU" sz="2400" dirty="0"/>
              <a:t>         В феврале 1944 г. в Феодосии отец и сын Коробковы были арестованы гестаповцами. Более двух недель их допрашивали и пытали, потом расстреляли.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213348"/>
            <a:ext cx="11763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1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5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16632"/>
            <a:ext cx="369423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487025"/>
            <a:ext cx="51443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dirty="0" smtClean="0"/>
              <a:t>В </a:t>
            </a:r>
            <a:r>
              <a:rPr lang="ru-RU" sz="2400" dirty="0"/>
              <a:t>сентябре 1941 г. во время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боя на улицах Киева Костя получил сверток, в котором обнаружил полковые знамена. Он спрятал их сначала в саду,  закопав их в землю, а с началом дождей перепрятал в заброшенном колодце.</a:t>
            </a:r>
          </a:p>
          <a:p>
            <a:pPr algn="just" eaLnBrk="0" hangingPunct="0"/>
            <a:r>
              <a:rPr lang="ru-RU" sz="2400" dirty="0"/>
              <a:t>          Регулярно проверяя сохранность знамён, Костя попал во внимание патруля, который отправил мальчика в Германию. Через некоторое время Костя сбежал и смог перейти линию фронта. </a:t>
            </a:r>
          </a:p>
          <a:p>
            <a:pPr algn="just" eaLnBrk="0" hangingPunct="0"/>
            <a:r>
              <a:rPr lang="ru-RU" sz="2400" dirty="0"/>
              <a:t>          Вернувшись в Киев Костя достал из тайника знамёна, которые уже считали утерянными, и вернул их коменданту города.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76" y="4106927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60150" y="0"/>
            <a:ext cx="3084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Костя Кравчук.</a:t>
            </a:r>
          </a:p>
        </p:txBody>
      </p:sp>
    </p:spTree>
    <p:extLst>
      <p:ext uri="{BB962C8B-B14F-4D97-AF65-F5344CB8AC3E}">
        <p14:creationId xmlns:p14="http://schemas.microsoft.com/office/powerpoint/2010/main" val="14330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2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47C46F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39" y="1027663"/>
            <a:ext cx="2088232" cy="289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DE5D56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8616" y="1041630"/>
            <a:ext cx="2088232" cy="28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58358" y="1490024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50049" y="1021210"/>
            <a:ext cx="2088232" cy="2896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 сожалению, фото Коли Рыжова в архивах отсутствует.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27005" y="39242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17072" y="39322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14339" y="3924241"/>
            <a:ext cx="1887766" cy="36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21253" y="4106478"/>
            <a:ext cx="911482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90000"/>
              </a:lnSpc>
              <a:defRPr/>
            </a:pPr>
            <a:r>
              <a:rPr lang="ru-RU" sz="2400" dirty="0"/>
              <a:t>Друзья активно помогали партизанскому движению в  Ленинградской области. Собирали  продовольствие, оружие  и передавали его партизанам, выводили из окружения бойцов Красной Армии. </a:t>
            </a:r>
          </a:p>
          <a:p>
            <a:pPr indent="449263" algn="just">
              <a:lnSpc>
                <a:spcPct val="90000"/>
              </a:lnSpc>
              <a:defRPr/>
            </a:pPr>
            <a:r>
              <a:rPr lang="ru-RU" sz="2400" dirty="0"/>
              <a:t>          По заданию партизанского командира мальчики пробрались к гитлеровскому аэродрому и, подавая световые сигналы, вывели на цель наши бомбардировщики. Самолеты врага были уничтожены.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605" y="332656"/>
            <a:ext cx="2958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Маркс Кротов.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06596" y="332655"/>
            <a:ext cx="3119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Альберт Купша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97732" y="332654"/>
            <a:ext cx="2595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Коля Рыжов.</a:t>
            </a:r>
          </a:p>
        </p:txBody>
      </p:sp>
    </p:spTree>
    <p:extLst>
      <p:ext uri="{BB962C8B-B14F-4D97-AF65-F5344CB8AC3E}">
        <p14:creationId xmlns:p14="http://schemas.microsoft.com/office/powerpoint/2010/main" val="6422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476672"/>
            <a:ext cx="2700338" cy="33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31840" y="1052736"/>
            <a:ext cx="5904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dirty="0" smtClean="0"/>
              <a:t>К </a:t>
            </a:r>
            <a:r>
              <a:rPr lang="ru-RU" sz="2400" dirty="0"/>
              <a:t>5 годам Муся освоил игру на скрипке настолько хорошо, что газета писала о мальчике как о вундеркинде.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endParaRPr lang="ru-RU" sz="2400" dirty="0"/>
          </a:p>
          <a:p>
            <a:pPr algn="just" eaLnBrk="0" hangingPunct="0"/>
            <a:r>
              <a:rPr lang="ru-RU" sz="2400" dirty="0"/>
              <a:t>          В начале войны семья Пинкензон эвакуировалась на Кубань. За отказ отца Муси работать врачом в немецкой больнице вся семья Пинкензон была брошена в тюрьму. Всех приговорили к расстрелу.  </a:t>
            </a:r>
          </a:p>
          <a:p>
            <a:pPr algn="just" eaLnBrk="0" hangingPunct="0"/>
            <a:r>
              <a:rPr lang="ru-RU" sz="2400" dirty="0"/>
              <a:t>          Перед расстрелом немецкий офицер разрешил Мусе в последний раз сыграть на скрипке. Он бережно достал свою скрипку и заиграл « Интернационал». В то время это была одна из главных песен страны.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1029" y="292006"/>
            <a:ext cx="3313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Муся Пинкензон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39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4014"/>
            <a:ext cx="2849634" cy="407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81152" y="934417"/>
            <a:ext cx="63628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hangingPunct="0"/>
            <a:r>
              <a:rPr lang="ru-RU" sz="2400" dirty="0" smtClean="0">
                <a:solidFill>
                  <a:srgbClr val="000000"/>
                </a:solidFill>
              </a:rPr>
              <a:t>10 </a:t>
            </a:r>
            <a:r>
              <a:rPr lang="ru-RU" sz="2400" dirty="0">
                <a:solidFill>
                  <a:srgbClr val="000000"/>
                </a:solidFill>
              </a:rPr>
              <a:t>ноября в деревню вошли два советских танка. Ввязавшись в бой с отрядом фашистов, танкисты не заметили подбирающихся немецких солдат с гранатами и горючей жидкостью. Вдруг из-за сарая выскочила Лида и бросилась к танкистам.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- Товарищи! - кричала она. - Вас окружают! Вон там, - она показала рукой на сарай, - ползут фашисты. </a:t>
            </a:r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Открыв огонь по фашистам, танки ушли в указанном Лидой направлении. 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Лида не успела спрятаться. Гитлеровцы схватили её и, жестоко избив, повесили в центре деревни.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64014"/>
            <a:ext cx="3144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Лида Матвеева.</a:t>
            </a:r>
          </a:p>
        </p:txBody>
      </p:sp>
    </p:spTree>
    <p:extLst>
      <p:ext uri="{BB962C8B-B14F-4D97-AF65-F5344CB8AC3E}">
        <p14:creationId xmlns:p14="http://schemas.microsoft.com/office/powerpoint/2010/main" val="18963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613976"/>
            <a:ext cx="287965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31840" y="836712"/>
            <a:ext cx="6012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hangingPunct="0"/>
            <a:r>
              <a:rPr lang="ru-RU" sz="2400" dirty="0" smtClean="0">
                <a:solidFill>
                  <a:srgbClr val="000000"/>
                </a:solidFill>
              </a:rPr>
              <a:t>Когда </a:t>
            </a:r>
            <a:r>
              <a:rPr lang="ru-RU" sz="2400" dirty="0">
                <a:solidFill>
                  <a:srgbClr val="000000"/>
                </a:solidFill>
              </a:rPr>
              <a:t>началась война, Витя ходил в госпитали, помогал раненым. А весной 1942 го да сбежал на фронт. Но в одном из боев Витю ранило в ногу. Прямо после госпиталя его отправили домой.</a:t>
            </a:r>
            <a:endParaRPr lang="ru-RU" sz="2400" dirty="0"/>
          </a:p>
          <a:p>
            <a:pPr indent="449263" algn="just" eaLnBrk="0" hangingPunct="0"/>
            <a:r>
              <a:rPr lang="ru-RU" sz="2400" dirty="0">
                <a:solidFill>
                  <a:srgbClr val="000000"/>
                </a:solidFill>
              </a:rPr>
              <a:t>          Осенью 1942 в Новороссийске шли ожесточенные бои. Вместе с пулеметчиками Витя  засел в старинной башне высокого дома, в котором жил. Погибли все, кроме Вити. Два часа держал он oбoрону башни. Но гитлеровцам все же удалось пробраться к башне. </a:t>
            </a:r>
            <a:endParaRPr lang="ru-RU" sz="2400" dirty="0"/>
          </a:p>
          <a:p>
            <a:pPr indent="449263" algn="just" eaLnBrk="0" hangingPunct="0"/>
            <a:r>
              <a:rPr lang="ru-RU" sz="2400" dirty="0">
                <a:solidFill>
                  <a:srgbClr val="000000"/>
                </a:solidFill>
              </a:rPr>
              <a:t>          Израненного, истекающего кровью парнишку схватили, облили горючей жидкостью, подожгли. 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933056"/>
            <a:ext cx="136815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4259" y="244644"/>
            <a:ext cx="324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Витя Новицкий.</a:t>
            </a:r>
          </a:p>
        </p:txBody>
      </p:sp>
    </p:spTree>
    <p:extLst>
      <p:ext uri="{BB962C8B-B14F-4D97-AF65-F5344CB8AC3E}">
        <p14:creationId xmlns:p14="http://schemas.microsoft.com/office/powerpoint/2010/main" val="35013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юньский зак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Июнь. Клонился к вечеру закат.</a:t>
            </a:r>
          </a:p>
          <a:p>
            <a:pPr algn="ctr"/>
            <a:r>
              <a:rPr lang="ru-RU" sz="3200" b="1" dirty="0">
                <a:latin typeface="+mj-lt"/>
              </a:rPr>
              <a:t>И теплой ночи разливалось море.</a:t>
            </a:r>
          </a:p>
          <a:p>
            <a:pPr algn="ctr"/>
            <a:r>
              <a:rPr lang="ru-RU" sz="3200" b="1" dirty="0">
                <a:latin typeface="+mj-lt"/>
              </a:rPr>
              <a:t>И раздавался звонкий смех ребят,</a:t>
            </a:r>
          </a:p>
          <a:p>
            <a:pPr algn="ctr"/>
            <a:r>
              <a:rPr lang="ru-RU" sz="3200" b="1" dirty="0">
                <a:latin typeface="+mj-lt"/>
              </a:rPr>
              <a:t>Не знающих, не ведающих горя.</a:t>
            </a:r>
          </a:p>
          <a:p>
            <a:pPr algn="ctr"/>
            <a:r>
              <a:rPr lang="ru-RU" sz="3200" b="1" dirty="0">
                <a:latin typeface="+mj-lt"/>
              </a:rPr>
              <a:t>Июнь! Тогда еще не знали мы,</a:t>
            </a:r>
          </a:p>
          <a:p>
            <a:pPr algn="ctr"/>
            <a:r>
              <a:rPr lang="ru-RU" sz="3200" b="1" dirty="0">
                <a:latin typeface="+mj-lt"/>
              </a:rPr>
              <a:t>Со школьных вечеров домой шагая,</a:t>
            </a:r>
          </a:p>
          <a:p>
            <a:pPr algn="ctr"/>
            <a:r>
              <a:rPr lang="ru-RU" sz="3200" b="1" dirty="0">
                <a:latin typeface="+mj-lt"/>
              </a:rPr>
              <a:t>Что завтра будет первый день войны,</a:t>
            </a:r>
          </a:p>
          <a:p>
            <a:pPr algn="ctr"/>
            <a:r>
              <a:rPr lang="ru-RU" sz="3200" b="1" dirty="0">
                <a:latin typeface="+mj-lt"/>
              </a:rPr>
              <a:t>А кончится она лишь в сорок пятом, в мае.</a:t>
            </a:r>
          </a:p>
        </p:txBody>
      </p:sp>
    </p:spTree>
    <p:extLst>
      <p:ext uri="{BB962C8B-B14F-4D97-AF65-F5344CB8AC3E}">
        <p14:creationId xmlns:p14="http://schemas.microsoft.com/office/powerpoint/2010/main" val="34661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412" y="369293"/>
            <a:ext cx="3387460" cy="479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43347" y="671691"/>
            <a:ext cx="580065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1942 г. Саша поступил в Соловецкую школу юнг в роту подготовки мотористов. Ни разу моторы его торпедного катера N209 Северного флота не</a:t>
            </a:r>
            <a:r>
              <a:rPr lang="ru-RU" sz="24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подвели моряков во</a:t>
            </a:r>
            <a:r>
              <a:rPr lang="ru-RU" sz="24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20</a:t>
            </a:r>
            <a:r>
              <a:rPr lang="ru-RU" sz="24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боевых выходов в</a:t>
            </a:r>
            <a:r>
              <a:rPr lang="ru-RU" sz="24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400" dirty="0">
                <a:ea typeface="Calibri" pitchFamily="34" charset="0"/>
              </a:rPr>
              <a:t>Был в жизни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юного моряка подвиг, которым вправе гордиться даже взрослый человек.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Атакуя вражеский корабль, катер Ковалева получил от</a:t>
            </a:r>
            <a:r>
              <a:rPr lang="ru-RU" sz="24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осколка снаряда пробоину коллектора. Из</a:t>
            </a:r>
            <a:r>
              <a:rPr lang="ru-RU" sz="24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разорванного кожуха била кипящая вода, мотор мог заглохнуть в</a:t>
            </a:r>
            <a:r>
              <a:rPr lang="ru-RU" sz="24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любую минуту. Тогда Ковалев закрыл пробоину своим телом. На</a:t>
            </a:r>
            <a:r>
              <a:rPr lang="ru-RU" sz="24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ему подоспели другие моряки, катер сохранил ход. Но</a:t>
            </a:r>
            <a:r>
              <a:rPr lang="ru-RU" sz="24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Саша погиб. </a:t>
            </a:r>
            <a:endParaRPr lang="ru-RU" sz="2400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12" y="4941168"/>
            <a:ext cx="1440160" cy="13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6813" y="4914248"/>
            <a:ext cx="12961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23928" y="404665"/>
            <a:ext cx="298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Саша Ковалев.</a:t>
            </a:r>
          </a:p>
        </p:txBody>
      </p:sp>
    </p:spTree>
    <p:extLst>
      <p:ext uri="{BB962C8B-B14F-4D97-AF65-F5344CB8AC3E}">
        <p14:creationId xmlns:p14="http://schemas.microsoft.com/office/powerpoint/2010/main" val="39035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40569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 l="3558" t="1588" r="5724" b="3119"/>
          <a:stretch>
            <a:fillRect/>
          </a:stretch>
        </p:blipFill>
        <p:spPr bwMode="auto">
          <a:xfrm>
            <a:off x="251520" y="404664"/>
            <a:ext cx="28767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908720"/>
            <a:ext cx="57961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ea typeface="Times New Roman" pitchFamily="18" charset="0"/>
              </a:rPr>
              <a:t>Осенью </a:t>
            </a:r>
            <a:r>
              <a:rPr lang="ru-RU" sz="2400" dirty="0">
                <a:ea typeface="Times New Roman" pitchFamily="18" charset="0"/>
              </a:rPr>
              <a:t>1943 г. Саша сбежал из дома на фронт. Его приняли воспитанником в танковый корпус.</a:t>
            </a:r>
            <a:endParaRPr lang="ru-RU" sz="24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dirty="0">
                <a:ea typeface="Times New Roman" pitchFamily="18" charset="0"/>
              </a:rPr>
              <a:t>          Необходимо было взорвать мост через реку, по которому к немцам шла боевая техника. Мост очень усиленно охранялся, к нему никак не могли даже подойти. Но Саша забрался в ящик под вагон и, проезжая по мосту, поджег бикфордов шнур, а сам выпрыгнул в реку.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dirty="0">
                <a:ea typeface="Times New Roman" pitchFamily="18" charset="0"/>
              </a:rPr>
              <a:t>          Немцы выловили из реки, пытали, но ничего не добились и распяли на деревянном кресте.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dirty="0">
                <a:ea typeface="Times New Roman" pitchFamily="18" charset="0"/>
              </a:rPr>
              <a:t>          К счастью разведчики отбили своего юного друга.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878965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Когда война закончилась, юный партизан-герой носил на груди два ордена и пять медалей.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207" y="5914612"/>
            <a:ext cx="2734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Остался жив!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0822" y="404664"/>
            <a:ext cx="3644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Саша Колесников.</a:t>
            </a:r>
          </a:p>
        </p:txBody>
      </p:sp>
    </p:spTree>
    <p:extLst>
      <p:ext uri="{BB962C8B-B14F-4D97-AF65-F5344CB8AC3E}">
        <p14:creationId xmlns:p14="http://schemas.microsoft.com/office/powerpoint/2010/main" val="22938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1" y="29465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useum.unn.ru/contfs/journal/14/img/14108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65"/>
            <a:ext cx="2667000" cy="3248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8439" y="476672"/>
            <a:ext cx="6225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2200" b="1" dirty="0" smtClean="0">
                <a:solidFill>
                  <a:srgbClr val="002060"/>
                </a:solidFill>
              </a:rPr>
              <a:t>Она </a:t>
            </a:r>
            <a:r>
              <a:rPr lang="ru-RU" sz="2200" b="1" dirty="0">
                <a:solidFill>
                  <a:srgbClr val="002060"/>
                </a:solidFill>
              </a:rPr>
              <a:t>жила в блокадном Ленинграде. Умирая от голода,  отдавала последние крошки хлеба другим людям, из последних сил носила песок и воду на городские чердаки, чтобы было чем тушить зажигательные бомбы.  Вела дневник, в котором рассказывала о том, как умирала от голода, холода, болезней ее семья. Последняя страничка дневника осталась недописанной.</a:t>
            </a:r>
          </a:p>
        </p:txBody>
      </p:sp>
      <p:pic>
        <p:nvPicPr>
          <p:cNvPr id="5" name="Picture 2" descr="http://900igr.net/datas/istorija/Blokadnyj-Leningrad/0014-014-Tanja-Savichev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 r="939"/>
          <a:stretch/>
        </p:blipFill>
        <p:spPr bwMode="auto">
          <a:xfrm>
            <a:off x="25821" y="3433146"/>
            <a:ext cx="9145149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29465"/>
            <a:ext cx="274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Таня Савичева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ihi.ru/pics/2014/02/10/11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748464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артинки по запросу таня савичева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7"/>
          <a:stretch/>
        </p:blipFill>
        <p:spPr bwMode="auto">
          <a:xfrm>
            <a:off x="827584" y="548680"/>
            <a:ext cx="7776863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7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686" y="65901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cs typeface="Times New Roman" pitchFamily="18" charset="0"/>
              </a:rPr>
              <a:t>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88640"/>
            <a:ext cx="60486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+mj-lt"/>
              </a:rPr>
              <a:t>Разве погибнуть</a:t>
            </a:r>
          </a:p>
          <a:p>
            <a:pPr algn="ctr"/>
            <a:r>
              <a:rPr lang="ru-RU" sz="3200" b="1" i="1" dirty="0">
                <a:latin typeface="+mj-lt"/>
              </a:rPr>
              <a:t>Ты  нам завещала,</a:t>
            </a:r>
          </a:p>
          <a:p>
            <a:pPr algn="ctr"/>
            <a:r>
              <a:rPr lang="ru-RU" sz="3200" b="1" i="1" dirty="0">
                <a:latin typeface="+mj-lt"/>
              </a:rPr>
              <a:t>Родина?</a:t>
            </a:r>
          </a:p>
          <a:p>
            <a:pPr algn="ctr"/>
            <a:r>
              <a:rPr lang="ru-RU" sz="3200" b="1" i="1" dirty="0">
                <a:latin typeface="+mj-lt"/>
              </a:rPr>
              <a:t>Жизнь обещала,</a:t>
            </a:r>
          </a:p>
          <a:p>
            <a:pPr algn="ctr"/>
            <a:r>
              <a:rPr lang="ru-RU" sz="3200" b="1" i="1" dirty="0">
                <a:latin typeface="+mj-lt"/>
              </a:rPr>
              <a:t>Любовь обещала,</a:t>
            </a:r>
          </a:p>
          <a:p>
            <a:pPr algn="ctr"/>
            <a:r>
              <a:rPr lang="ru-RU" sz="3200" b="1" i="1" dirty="0">
                <a:latin typeface="+mj-lt"/>
              </a:rPr>
              <a:t>Родина!</a:t>
            </a:r>
          </a:p>
          <a:p>
            <a:pPr algn="ctr"/>
            <a:r>
              <a:rPr lang="ru-RU" sz="3200" b="1" i="1" dirty="0">
                <a:latin typeface="+mj-lt"/>
              </a:rPr>
              <a:t>Разве для смерти </a:t>
            </a:r>
          </a:p>
          <a:p>
            <a:pPr algn="ctr"/>
            <a:r>
              <a:rPr lang="ru-RU" sz="3200" b="1" i="1" dirty="0">
                <a:latin typeface="+mj-lt"/>
              </a:rPr>
              <a:t>Рождаются дети,</a:t>
            </a:r>
          </a:p>
          <a:p>
            <a:pPr algn="ctr"/>
            <a:r>
              <a:rPr lang="ru-RU" sz="3200" b="1" i="1" dirty="0">
                <a:latin typeface="+mj-lt"/>
              </a:rPr>
              <a:t>Родина?</a:t>
            </a:r>
          </a:p>
          <a:p>
            <a:pPr algn="ctr"/>
            <a:r>
              <a:rPr lang="ru-RU" sz="3200" b="1" i="1" dirty="0">
                <a:latin typeface="+mj-lt"/>
              </a:rPr>
              <a:t>Разве хотела </a:t>
            </a:r>
          </a:p>
          <a:p>
            <a:pPr algn="ctr"/>
            <a:r>
              <a:rPr lang="ru-RU" sz="3200" b="1" i="1" dirty="0">
                <a:latin typeface="+mj-lt"/>
              </a:rPr>
              <a:t>Ты нашей смерти, </a:t>
            </a:r>
          </a:p>
          <a:p>
            <a:pPr algn="ctr"/>
            <a:r>
              <a:rPr lang="ru-RU" sz="3200" b="1" i="1" dirty="0">
                <a:latin typeface="+mj-lt"/>
              </a:rPr>
              <a:t>Родина?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82143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7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" y="28023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2" descr="002.jpg"/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b="10416"/>
          <a:stretch>
            <a:fillRect/>
          </a:stretch>
        </p:blipFill>
        <p:spPr bwMode="auto">
          <a:xfrm>
            <a:off x="251520" y="155225"/>
            <a:ext cx="200365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9356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Аркадий Каманин       Леня Голиков           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Валя Зенкина                  Марат Казей</a:t>
            </a:r>
          </a:p>
          <a:p>
            <a:pPr>
              <a:defRPr/>
            </a:pPr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13" descr="009.jpg"/>
          <p:cNvPicPr>
            <a:picLocks noChangeAspect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r="870" b="13541"/>
          <a:stretch>
            <a:fillRect/>
          </a:stretch>
        </p:blipFill>
        <p:spPr bwMode="auto">
          <a:xfrm>
            <a:off x="2401710" y="207613"/>
            <a:ext cx="1927044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 descr="0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 r="1041" b="13541"/>
          <a:stretch>
            <a:fillRect/>
          </a:stretch>
        </p:blipFill>
        <p:spPr bwMode="auto">
          <a:xfrm>
            <a:off x="4591769" y="145407"/>
            <a:ext cx="2079624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7" descr="011.jpg"/>
          <p:cNvPicPr>
            <a:picLocks noChangeAspect="1"/>
          </p:cNvPicPr>
          <p:nvPr/>
        </p:nvPicPr>
        <p:blipFill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0432" r="2324" b="13541"/>
          <a:stretch>
            <a:fillRect/>
          </a:stretch>
        </p:blipFill>
        <p:spPr bwMode="auto">
          <a:xfrm>
            <a:off x="6876256" y="175863"/>
            <a:ext cx="200501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35624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Зина Портнова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Володя Казначеев        Лида Вашкевич             Юта Бондаровская</a:t>
            </a:r>
          </a:p>
        </p:txBody>
      </p:sp>
      <p:pic>
        <p:nvPicPr>
          <p:cNvPr id="10" name="Рисунок 15" descr="012.jpg"/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2500"/>
          <a:stretch>
            <a:fillRect/>
          </a:stretch>
        </p:blipFill>
        <p:spPr bwMode="auto">
          <a:xfrm>
            <a:off x="110911" y="2404378"/>
            <a:ext cx="20002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6" descr="volodja.jpg"/>
          <p:cNvPicPr>
            <a:picLocks noChangeAspect="1"/>
          </p:cNvPicPr>
          <p:nvPr/>
        </p:nvPicPr>
        <p:blipFill>
          <a:blip r:embed="rId8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10474" r="1923" b="16814"/>
          <a:stretch>
            <a:fillRect/>
          </a:stretch>
        </p:blipFill>
        <p:spPr bwMode="auto">
          <a:xfrm>
            <a:off x="2428875" y="2404378"/>
            <a:ext cx="1927044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molodguard.ru/li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3918" r="2174" b="18040"/>
          <a:stretch>
            <a:fillRect/>
          </a:stretch>
        </p:blipFill>
        <p:spPr bwMode="auto">
          <a:xfrm>
            <a:off x="4564498" y="2508376"/>
            <a:ext cx="20891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molodguard.ru/0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6632"/>
          <a:stretch>
            <a:fillRect/>
          </a:stretch>
        </p:blipFill>
        <p:spPr>
          <a:xfrm>
            <a:off x="7016761" y="2484563"/>
            <a:ext cx="2005012" cy="1932912"/>
          </a:xfrm>
          <a:prstGeom prst="rect">
            <a:avLst/>
          </a:prstGeom>
          <a:noFill/>
        </p:spPr>
      </p:pic>
      <p:pic>
        <p:nvPicPr>
          <p:cNvPr id="14" name="Picture 2" descr="Картинка 1 из 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" y="4736473"/>
            <a:ext cx="1973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molodguard.ru/00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b="11993"/>
          <a:stretch>
            <a:fillRect/>
          </a:stretch>
        </p:blipFill>
        <p:spPr bwMode="auto">
          <a:xfrm>
            <a:off x="2503989" y="4706311"/>
            <a:ext cx="1851929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molodguard.ru/0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4588591" y="4706311"/>
            <a:ext cx="2079624" cy="183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molodguard.ru/lar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0825" r="2174" b="18040"/>
          <a:stretch>
            <a:fillRect/>
          </a:stretch>
        </p:blipFill>
        <p:spPr bwMode="auto">
          <a:xfrm>
            <a:off x="7016761" y="4757904"/>
            <a:ext cx="2005012" cy="18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9769" y="654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Надя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Богданова               Вася Коробко                 Саша  Бородулин           Лара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Михеенко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olodguard.ru/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b="14948"/>
          <a:stretch>
            <a:fillRect/>
          </a:stretch>
        </p:blipFill>
        <p:spPr bwMode="auto">
          <a:xfrm>
            <a:off x="2421744" y="212154"/>
            <a:ext cx="1975076" cy="19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molodguard.ru/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r="1871" b="13539"/>
          <a:stretch>
            <a:fillRect/>
          </a:stretch>
        </p:blipFill>
        <p:spPr bwMode="auto">
          <a:xfrm>
            <a:off x="298472" y="190914"/>
            <a:ext cx="1975076" cy="18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molodguard.ru/ga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3780" r="3128" b="16632"/>
          <a:stretch>
            <a:fillRect/>
          </a:stretch>
        </p:blipFill>
        <p:spPr bwMode="auto">
          <a:xfrm>
            <a:off x="4665975" y="196772"/>
            <a:ext cx="1944688" cy="19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actualhistory.ru/app/var/pub/files/68/pioneers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22" y="227538"/>
            <a:ext cx="1920668" cy="18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8054" y="2120451"/>
            <a:ext cx="9133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Витя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Хоменко                  Костя Кравчук             Г аля Комлева             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Валя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Котик </a:t>
            </a:r>
          </a:p>
        </p:txBody>
      </p:sp>
      <p:pic>
        <p:nvPicPr>
          <p:cNvPr id="8" name="Picture 2" descr="http://papavlad.ucoz.ru/_ld/1/841407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6" y="2416963"/>
            <a:ext cx="2023386" cy="18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layer.myshared.ru/336474/data/images/img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44" y="2404954"/>
            <a:ext cx="1975076" cy="19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zateevo.ru/userfiles/image/Deti_geroi/musya_penkenz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11" y="2416963"/>
            <a:ext cx="1997552" cy="19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Дети, защитники нашей Родины в годы Великой Отечественной войны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23" y="2444983"/>
            <a:ext cx="1920668" cy="18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8687" y="4350735"/>
            <a:ext cx="8742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Толя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Шумов                   Люся ГЕРАСИМЕНКО        Мусик Пинкензон        Нина Куковерова 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12" descr="Дети, защитники нашей Родины в годы Великой Отечественной войны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6" y="4670992"/>
            <a:ext cx="1970190" cy="18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Дети, защитники нашей Родины в годы Великой Отечественной войны.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84" b="24474"/>
          <a:stretch/>
        </p:blipFill>
        <p:spPr bwMode="auto">
          <a:xfrm>
            <a:off x="2421744" y="4705588"/>
            <a:ext cx="1975076" cy="1857041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Дети, защитники нашей Родины в годы Великой Отечественной войны.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0" b="26772"/>
          <a:stretch/>
        </p:blipFill>
        <p:spPr bwMode="auto">
          <a:xfrm>
            <a:off x="4665975" y="4729564"/>
            <a:ext cx="1992852" cy="1882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Дети, защитники нашей Родины в годы Великой Отечественной войны.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77" y="4705588"/>
            <a:ext cx="1888913" cy="18821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394515" y="6473204"/>
            <a:ext cx="8542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Боря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Царико           Саша Ковалев                   Шура Кобер                    Валера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Волков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87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3405" y="1099958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щадя себя в огне войны,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жалея сил во имя Родины,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героической страны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Были настоящими героями!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32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i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3200" b="1" i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Роберт Рождественский </a:t>
            </a:r>
            <a:endParaRPr lang="ru-RU" sz="3200" b="1" i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515" y="213414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8318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2400" dirty="0"/>
          </a:p>
        </p:txBody>
      </p:sp>
      <p:pic>
        <p:nvPicPr>
          <p:cNvPr id="7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88640"/>
            <a:ext cx="66967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Юные безусые герои,</a:t>
            </a:r>
          </a:p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Юными остались вы навек.</a:t>
            </a:r>
          </a:p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вашим вдруг ожившим строем</a:t>
            </a:r>
          </a:p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стоим, не поднимая век.</a:t>
            </a:r>
          </a:p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 и гнев сейчас тому причиной,</a:t>
            </a:r>
          </a:p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Благодарность вечная вам всем,</a:t>
            </a:r>
          </a:p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Маленькие стойкие мужчины,</a:t>
            </a:r>
          </a:p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Девочки, достойные поэм.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15801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6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7714341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j-lt"/>
              </a:rPr>
              <a:t>8 февраля</a:t>
            </a:r>
          </a:p>
          <a:p>
            <a:pPr algn="ctr"/>
            <a:r>
              <a:rPr lang="ru-RU" sz="4000" b="1" dirty="0">
                <a:solidFill>
                  <a:srgbClr val="B00000"/>
                </a:solidFill>
                <a:latin typeface="+mj-lt"/>
              </a:rPr>
              <a:t>День юного героя-антифашиста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77281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dirty="0"/>
              <a:t>Памяти юных- мальчиков и девочек всех стран, тех, кто боролся и умирал за свободу, равенство и счастье людей, посвящается день 8 февраля. </a:t>
            </a:r>
          </a:p>
          <a:p>
            <a:pPr algn="just"/>
            <a:r>
              <a:rPr lang="ru-RU" sz="2400" dirty="0"/>
              <a:t>          Их много погибло в борьбе. Многие остались живы и встретили Победную весну 1945 года. Имена у них разные, но их судьбы похожи – всё, что они делали, они делали ради освобождения своей страны от фашистских захватчиков. </a:t>
            </a:r>
          </a:p>
        </p:txBody>
      </p:sp>
      <p:pic>
        <p:nvPicPr>
          <p:cNvPr id="6" name="Рисунок 8" descr="C:\Documents and Settings\iddqd\My documents\Мои рисунки\pione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545328"/>
            <a:ext cx="9144000" cy="234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004839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-17419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79" y="157764"/>
            <a:ext cx="89644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+mj-lt"/>
                <a:cs typeface="Arial" charset="0"/>
              </a:rPr>
              <a:t>Пионеры Герои </a:t>
            </a:r>
          </a:p>
          <a:p>
            <a:pPr algn="just"/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     </a:t>
            </a:r>
            <a:r>
              <a:rPr lang="ru-RU" i="1" dirty="0">
                <a:latin typeface="Calibri" pitchFamily="34" charset="0"/>
              </a:rPr>
              <a:t> </a:t>
            </a:r>
            <a:r>
              <a:rPr lang="ru-RU" dirty="0">
                <a:latin typeface="+mj-lt"/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   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>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</a:t>
            </a:r>
            <a:br>
              <a:rPr lang="ru-RU" dirty="0">
                <a:solidFill>
                  <a:srgbClr val="C00000"/>
                </a:solidFill>
                <a:latin typeface="+mj-lt"/>
              </a:rPr>
            </a:br>
            <a:r>
              <a:rPr lang="ru-RU" dirty="0">
                <a:latin typeface="+mj-lt"/>
              </a:rPr>
              <a:t>   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   Маленькие герои большой войны. Они сражались рядом со старшими - отцами, братьями, рядом с коммунистами и комсомольцами.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   Сражались повсюду. На море, как Боря Кулешин. В небе, как Аркаша Каманин. В партизанском отряде, как Леня Голиков. В Брестской крепости, как Валя Зенкина. В керченских катакомбах, как Володя Дубинин. В подполье, как Володя Щербацевич.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   И ни на миг не дрогнули юные сердца!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   Их повзрослевшее детство было наполнено такими испытаниями, что, придумай их даже очень талантливый писатель, в это трудно было бы поверить. Но это было. Было в истории большой нашей страны, было в судьбах ее маленьких ребят - обыкновенных мальчишек и девчонок.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5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57365" y="333374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ДЕТИ ВОЙНЫ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747547"/>
            <a:ext cx="56521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Отложив недочитанные книжки и школьные учебники, юные патриоты неутомимо работали в цехах заводов и на колхозных полях, вдохновляемые одной мыслью: </a:t>
            </a:r>
            <a:endParaRPr lang="ru-RU" sz="2400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</a:rPr>
              <a:t>Всё – для фронта, всё – для победы». </a:t>
            </a:r>
            <a:endParaRPr lang="ru-RU" sz="3200" dirty="0"/>
          </a:p>
        </p:txBody>
      </p:sp>
      <p:pic>
        <p:nvPicPr>
          <p:cNvPr id="8" name="Picture 5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979487"/>
            <a:ext cx="3672408" cy="2768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6455" y="1196751"/>
            <a:ext cx="3181374" cy="2550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7" descr="P1020603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796136" y="4181564"/>
            <a:ext cx="3181374" cy="2449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6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4480" y="4365104"/>
            <a:ext cx="900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50231"/>
            <a:ext cx="91787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buClr>
                <a:schemeClr val="accent3"/>
              </a:buCl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боевые заслуги в годы Великой Отечественной войны десятки тысяч детей и пионеров были награждены орденами и медалями.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пионеров-героев были удостоены звания 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Героя Советского Союза: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Лёня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Голиков, Марат Казей, Валя Котик, Зина Портнова.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были удостоены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Толя Шумов, Витя Коробков, Володя Казначеев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Красного Знамени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Дубинин, Юлий Кантемиров, Андрей Макарихин, Кравчук Костя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Отечественной войны 1-й степени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Петя Клыпа, Валерий Волков, Саша Ковалёв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 звезды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Саморуха, Шура Ефремов, Ваня Андрианов, Витя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Коваленко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Лёня Анкинович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Сотни пионеров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были награждены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медалью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«Партизану Великой Отечественной войны»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15 000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—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Ленинграда»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20 000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пионеров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—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Москвы»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3696316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42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462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Земли Российской преданные дети,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Бессмертными вы стали на планете…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083" y="956569"/>
            <a:ext cx="4572000" cy="58539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Аксён </a:t>
            </a:r>
            <a:r>
              <a:rPr lang="ru-RU" b="1" dirty="0" smtClean="0"/>
              <a:t>   Тимонин                                                                     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Алёша </a:t>
            </a:r>
            <a:r>
              <a:rPr lang="ru-RU" b="1" dirty="0" smtClean="0"/>
              <a:t>   Кузнецов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Альберт </a:t>
            </a:r>
            <a:r>
              <a:rPr lang="ru-RU" b="1" dirty="0" smtClean="0"/>
              <a:t>  Купша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Аркадий </a:t>
            </a:r>
            <a:r>
              <a:rPr lang="ru-RU" b="1" dirty="0" smtClean="0"/>
              <a:t>  Каманин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Валерий </a:t>
            </a:r>
            <a:r>
              <a:rPr lang="ru-RU" b="1" dirty="0" smtClean="0"/>
              <a:t>  Волков</a:t>
            </a:r>
            <a:r>
              <a:rPr lang="ru-RU" b="1" dirty="0"/>
              <a:t>, 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Валя </a:t>
            </a:r>
            <a:r>
              <a:rPr lang="ru-RU" b="1" dirty="0" smtClean="0"/>
              <a:t>  Зенкина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Валя </a:t>
            </a:r>
            <a:r>
              <a:rPr lang="ru-RU" b="1" dirty="0" smtClean="0"/>
              <a:t>  Котик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Ваня </a:t>
            </a:r>
            <a:r>
              <a:rPr lang="ru-RU" b="1" dirty="0" smtClean="0"/>
              <a:t>  Андрианов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Ваня  </a:t>
            </a:r>
            <a:r>
              <a:rPr lang="ru-RU" b="1" dirty="0"/>
              <a:t>Васильченко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Вася </a:t>
            </a:r>
            <a:r>
              <a:rPr lang="ru-RU" b="1" dirty="0" smtClean="0"/>
              <a:t> Коробко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Вася </a:t>
            </a:r>
            <a:r>
              <a:rPr lang="ru-RU" b="1" dirty="0" smtClean="0"/>
              <a:t> Шишковский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Витя </a:t>
            </a:r>
            <a:r>
              <a:rPr lang="ru-RU" b="1" dirty="0" smtClean="0"/>
              <a:t> Коваленко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Витя  </a:t>
            </a:r>
            <a:r>
              <a:rPr lang="ru-RU" b="1" dirty="0"/>
              <a:t>Коробков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Витя </a:t>
            </a:r>
            <a:r>
              <a:rPr lang="ru-RU" b="1" dirty="0" smtClean="0"/>
              <a:t> Хоменко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Дубинин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Казначеев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Колядов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Володя  </a:t>
            </a:r>
            <a:r>
              <a:rPr lang="ru-RU" b="1" dirty="0"/>
              <a:t>Саморуха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Щербацевич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Галя </a:t>
            </a:r>
            <a:r>
              <a:rPr lang="ru-RU" b="1" dirty="0" smtClean="0"/>
              <a:t> Комлева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Гриша </a:t>
            </a:r>
            <a:r>
              <a:rPr lang="ru-RU" b="1" dirty="0" smtClean="0"/>
              <a:t> Акопян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Зина </a:t>
            </a:r>
            <a:r>
              <a:rPr lang="ru-RU" b="1" dirty="0" smtClean="0"/>
              <a:t> Портнова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Камилия </a:t>
            </a:r>
            <a:r>
              <a:rPr lang="ru-RU" b="1" dirty="0" smtClean="0"/>
              <a:t> Шага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Киря </a:t>
            </a:r>
            <a:r>
              <a:rPr lang="ru-RU" b="1" dirty="0" smtClean="0"/>
              <a:t> Баев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Коля </a:t>
            </a:r>
            <a:r>
              <a:rPr lang="ru-RU" b="1" dirty="0" smtClean="0"/>
              <a:t> Рыжов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Костя </a:t>
            </a:r>
            <a:r>
              <a:rPr lang="ru-RU" b="1" dirty="0" smtClean="0"/>
              <a:t> Кравчук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2991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Лара </a:t>
            </a:r>
            <a:r>
              <a:rPr lang="ru-RU" b="1" dirty="0" smtClean="0"/>
              <a:t> Михеенко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Лёня </a:t>
            </a:r>
            <a:r>
              <a:rPr lang="ru-RU" b="1" dirty="0" smtClean="0"/>
              <a:t> Анкинович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Лёня </a:t>
            </a:r>
            <a:r>
              <a:rPr lang="ru-RU" b="1" dirty="0" smtClean="0"/>
              <a:t> Голиков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Лида </a:t>
            </a:r>
            <a:r>
              <a:rPr lang="ru-RU" b="1" dirty="0" smtClean="0"/>
              <a:t> Вашкевич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Лида </a:t>
            </a:r>
            <a:r>
              <a:rPr lang="ru-RU" b="1" dirty="0" smtClean="0"/>
              <a:t> Матвеева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Люся </a:t>
            </a:r>
            <a:r>
              <a:rPr lang="ru-RU" b="1" dirty="0" smtClean="0"/>
              <a:t> Герасименко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Марат </a:t>
            </a:r>
            <a:r>
              <a:rPr lang="ru-RU" b="1" dirty="0" smtClean="0"/>
              <a:t> Казей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Мария </a:t>
            </a:r>
            <a:r>
              <a:rPr lang="ru-RU" b="1" dirty="0" smtClean="0"/>
              <a:t> Мухина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Маркс </a:t>
            </a:r>
            <a:r>
              <a:rPr lang="ru-RU" b="1" dirty="0" smtClean="0"/>
              <a:t> Кротов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Миша </a:t>
            </a:r>
            <a:r>
              <a:rPr lang="ru-RU" b="1" dirty="0" smtClean="0"/>
              <a:t> Гаврилов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Надя </a:t>
            </a:r>
            <a:r>
              <a:rPr lang="ru-RU" b="1" dirty="0" smtClean="0"/>
              <a:t> Богданова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Нина </a:t>
            </a:r>
            <a:r>
              <a:rPr lang="ru-RU" b="1" dirty="0" smtClean="0"/>
              <a:t> Куковерова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Нина </a:t>
            </a:r>
            <a:r>
              <a:rPr lang="ru-RU" b="1" dirty="0" smtClean="0"/>
              <a:t> Сагайдак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Муся </a:t>
            </a:r>
            <a:r>
              <a:rPr lang="ru-RU" b="1" dirty="0" smtClean="0"/>
              <a:t> Пинкензон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Бородулин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Ковалёв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Колесников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Толя </a:t>
            </a:r>
            <a:r>
              <a:rPr lang="ru-RU" b="1" dirty="0" smtClean="0"/>
              <a:t> Шумов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Шура </a:t>
            </a:r>
            <a:r>
              <a:rPr lang="ru-RU" b="1" dirty="0" smtClean="0"/>
              <a:t>  Кобер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Шура </a:t>
            </a:r>
            <a:r>
              <a:rPr lang="ru-RU" b="1" dirty="0" smtClean="0"/>
              <a:t> Ефремов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Юта </a:t>
            </a:r>
            <a:r>
              <a:rPr lang="ru-RU" b="1" dirty="0" smtClean="0"/>
              <a:t> Бондаровская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5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1132</TotalTime>
  <Words>2891</Words>
  <Application>Microsoft Office PowerPoint</Application>
  <PresentationFormat>Экран (4:3)</PresentationFormat>
  <Paragraphs>285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«ДЕТИ ГЕРОИ» Подготовила воспитатель МБДОУ Детский сад № 15 «Буратино» ШАХОВА ЛАРИСА СЕРГЕЕВНА</dc:title>
  <dc:creator>ДОМ</dc:creator>
  <cp:lastModifiedBy>Home</cp:lastModifiedBy>
  <cp:revision>79</cp:revision>
  <dcterms:created xsi:type="dcterms:W3CDTF">2015-03-10T15:59:16Z</dcterms:created>
  <dcterms:modified xsi:type="dcterms:W3CDTF">2022-05-05T14:28:12Z</dcterms:modified>
</cp:coreProperties>
</file>