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7" r:id="rId3"/>
    <p:sldId id="278" r:id="rId4"/>
    <p:sldId id="259" r:id="rId5"/>
    <p:sldId id="275" r:id="rId6"/>
    <p:sldId id="274" r:id="rId7"/>
    <p:sldId id="277" r:id="rId8"/>
    <p:sldId id="261" r:id="rId9"/>
    <p:sldId id="262" r:id="rId10"/>
    <p:sldId id="263" r:id="rId11"/>
    <p:sldId id="264" r:id="rId12"/>
    <p:sldId id="265" r:id="rId13"/>
    <p:sldId id="266" r:id="rId14"/>
    <p:sldId id="267" r:id="rId15"/>
    <p:sldId id="268" r:id="rId16"/>
    <p:sldId id="269" r:id="rId17"/>
    <p:sldId id="270" r:id="rId18"/>
    <p:sldId id="271" r:id="rId19"/>
    <p:sldId id="276" r:id="rId20"/>
    <p:sldId id="272" r:id="rId21"/>
    <p:sldId id="273"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434" y="-10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FCAFB-126C-4A53-AED2-22CFCC6ECC00}" type="datetimeFigureOut">
              <a:rPr lang="ru-RU" smtClean="0"/>
              <a:pPr/>
              <a:t>22.05.2021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CCA84B-9545-4FE4-86E1-4813E7E45560}" type="slidenum">
              <a:rPr lang="ru-RU" smtClean="0"/>
              <a:pPr/>
              <a:t>‹#›</a:t>
            </a:fld>
            <a:endParaRPr lang="ru-RU"/>
          </a:p>
        </p:txBody>
      </p:sp>
    </p:spTree>
    <p:extLst>
      <p:ext uri="{BB962C8B-B14F-4D97-AF65-F5344CB8AC3E}">
        <p14:creationId xmlns:p14="http://schemas.microsoft.com/office/powerpoint/2010/main" val="33347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72D3529-15D8-4FC9-BFAC-10ED31F6BF08}" type="slidenum">
              <a:rPr lang="ru-RU" smtClean="0"/>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22.05.2021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pPr/>
              <a:t>22.05.2021</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pPr/>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1.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116632"/>
            <a:ext cx="8712968" cy="2232248"/>
          </a:xfrm>
        </p:spPr>
        <p:txBody>
          <a:bodyPr anchor="t">
            <a:noAutofit/>
          </a:bodyPr>
          <a:lstStyle/>
          <a:p>
            <a:pPr algn="ctr"/>
            <a:r>
              <a:rPr lang="ru-RU" sz="5400" b="1" dirty="0" smtClean="0">
                <a:solidFill>
                  <a:srgbClr val="FF0000"/>
                </a:solidFill>
              </a:rPr>
              <a:t>Трудовой подвиг советских ученых-химиков в годы Великой Отечественной Войны (1941-1945 </a:t>
            </a:r>
            <a:r>
              <a:rPr lang="ru-RU" sz="5400" b="1" dirty="0" err="1" smtClean="0">
                <a:solidFill>
                  <a:srgbClr val="FF0000"/>
                </a:solidFill>
              </a:rPr>
              <a:t>г.г</a:t>
            </a:r>
            <a:r>
              <a:rPr lang="ru-RU" sz="5400" b="1" dirty="0" smtClean="0">
                <a:solidFill>
                  <a:srgbClr val="FF0000"/>
                </a:solidFill>
              </a:rPr>
              <a:t>.)</a:t>
            </a:r>
            <a:endParaRPr lang="ru-RU" sz="5400" dirty="0">
              <a:solidFill>
                <a:srgbClr val="FF0000"/>
              </a:solidFill>
            </a:endParaRPr>
          </a:p>
        </p:txBody>
      </p:sp>
      <p:sp>
        <p:nvSpPr>
          <p:cNvPr id="3" name="Подзаголовок 2"/>
          <p:cNvSpPr>
            <a:spLocks noGrp="1"/>
          </p:cNvSpPr>
          <p:nvPr>
            <p:ph type="subTitle" idx="1"/>
          </p:nvPr>
        </p:nvSpPr>
        <p:spPr>
          <a:xfrm>
            <a:off x="-83885" y="4797152"/>
            <a:ext cx="9252520" cy="1512168"/>
          </a:xfrm>
        </p:spPr>
        <p:txBody>
          <a:bodyPr>
            <a:normAutofit fontScale="77500" lnSpcReduction="20000"/>
          </a:bodyPr>
          <a:lstStyle/>
          <a:p>
            <a:pPr algn="ctr"/>
            <a:r>
              <a:rPr lang="ru-RU" b="1" dirty="0" smtClean="0">
                <a:solidFill>
                  <a:schemeClr val="tx1"/>
                </a:solidFill>
              </a:rPr>
              <a:t>Автор: Абдрахманова Гульназ </a:t>
            </a:r>
            <a:r>
              <a:rPr lang="ru-RU" b="1" dirty="0" err="1" smtClean="0">
                <a:solidFill>
                  <a:schemeClr val="tx1"/>
                </a:solidFill>
              </a:rPr>
              <a:t>Мидхатовна</a:t>
            </a:r>
            <a:r>
              <a:rPr lang="ru-RU" b="1" dirty="0" smtClean="0">
                <a:solidFill>
                  <a:schemeClr val="tx1"/>
                </a:solidFill>
              </a:rPr>
              <a:t>,</a:t>
            </a:r>
          </a:p>
          <a:p>
            <a:pPr algn="ctr"/>
            <a:r>
              <a:rPr lang="ru-RU" b="1" dirty="0" smtClean="0">
                <a:solidFill>
                  <a:schemeClr val="tx1"/>
                </a:solidFill>
              </a:rPr>
              <a:t>педагог дополнительного образования</a:t>
            </a:r>
          </a:p>
          <a:p>
            <a:pPr algn="ctr"/>
            <a:r>
              <a:rPr lang="ru-RU" b="1" dirty="0" smtClean="0">
                <a:solidFill>
                  <a:schemeClr val="tx1"/>
                </a:solidFill>
              </a:rPr>
              <a:t> МБУ ДО «Детский эколого-биологический центр» НМР РТ</a:t>
            </a:r>
          </a:p>
          <a:p>
            <a:pPr algn="ctr"/>
            <a:endParaRPr lang="ru-RU" b="1" dirty="0" smtClean="0">
              <a:solidFill>
                <a:schemeClr val="tx1"/>
              </a:solidFill>
            </a:endParaRPr>
          </a:p>
          <a:p>
            <a:pPr algn="ctr"/>
            <a:r>
              <a:rPr lang="ru-RU" b="1" dirty="0" err="1" smtClean="0">
                <a:solidFill>
                  <a:schemeClr val="tx1"/>
                </a:solidFill>
              </a:rPr>
              <a:t>г.Нижнекамск</a:t>
            </a:r>
            <a:r>
              <a:rPr lang="ru-RU" b="1" dirty="0" smtClean="0">
                <a:solidFill>
                  <a:schemeClr val="tx1"/>
                </a:solidFill>
              </a:rPr>
              <a:t>, 2021 г.</a:t>
            </a:r>
          </a:p>
          <a:p>
            <a:endParaRPr lang="ru-RU" dirty="0"/>
          </a:p>
        </p:txBody>
      </p:sp>
    </p:spTree>
    <p:extLst>
      <p:ext uri="{BB962C8B-B14F-4D97-AF65-F5344CB8AC3E}">
        <p14:creationId xmlns:p14="http://schemas.microsoft.com/office/powerpoint/2010/main" val="1642083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4077072"/>
            <a:ext cx="4572000" cy="369332"/>
          </a:xfrm>
          <a:prstGeom prst="rect">
            <a:avLst/>
          </a:prstGeom>
        </p:spPr>
        <p:txBody>
          <a:bodyPr>
            <a:spAutoFit/>
          </a:bodyPr>
          <a:lstStyle/>
          <a:p>
            <a:r>
              <a:rPr lang="ru-RU" dirty="0" smtClean="0"/>
              <a:t>Шостаковский Михаил Федорович</a:t>
            </a:r>
            <a:endParaRPr lang="ru-RU" dirty="0"/>
          </a:p>
        </p:txBody>
      </p:sp>
      <p:pic>
        <p:nvPicPr>
          <p:cNvPr id="21506" name="Picture 2" descr="C:\Users\User\Desktop\hello_html_4c08749e.jpg"/>
          <p:cNvPicPr>
            <a:picLocks noChangeAspect="1" noChangeArrowheads="1"/>
          </p:cNvPicPr>
          <p:nvPr/>
        </p:nvPicPr>
        <p:blipFill>
          <a:blip r:embed="rId2" cstate="print"/>
          <a:srcRect/>
          <a:stretch>
            <a:fillRect/>
          </a:stretch>
        </p:blipFill>
        <p:spPr bwMode="auto">
          <a:xfrm>
            <a:off x="3059832" y="548680"/>
            <a:ext cx="2669034" cy="3202238"/>
          </a:xfrm>
          <a:prstGeom prst="rect">
            <a:avLst/>
          </a:prstGeom>
          <a:noFill/>
        </p:spPr>
      </p:pic>
      <p:sp>
        <p:nvSpPr>
          <p:cNvPr id="4" name="Прямоугольник 3"/>
          <p:cNvSpPr/>
          <p:nvPr/>
        </p:nvSpPr>
        <p:spPr>
          <a:xfrm>
            <a:off x="539552" y="4725144"/>
            <a:ext cx="7992888" cy="1200329"/>
          </a:xfrm>
          <a:prstGeom prst="rect">
            <a:avLst/>
          </a:prstGeom>
        </p:spPr>
        <p:txBody>
          <a:bodyPr wrap="square">
            <a:spAutoFit/>
          </a:bodyPr>
          <a:lstStyle/>
          <a:p>
            <a:pPr algn="just"/>
            <a:r>
              <a:rPr lang="ru-RU" sz="2400" dirty="0" smtClean="0"/>
              <a:t>Создатель «бальзама Шостаковского», спасавшего воинов от ожогов, обморожения, от осложнений при огнестрельных ранениях.</a:t>
            </a:r>
            <a:endParaRPr lang="ru-RU" sz="2400" dirty="0"/>
          </a:p>
        </p:txBody>
      </p:sp>
    </p:spTree>
    <p:extLst>
      <p:ext uri="{BB962C8B-B14F-4D97-AF65-F5344CB8AC3E}">
        <p14:creationId xmlns:p14="http://schemas.microsoft.com/office/powerpoint/2010/main" val="1824417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24128" y="3501008"/>
            <a:ext cx="2730235" cy="646331"/>
          </a:xfrm>
          <a:prstGeom prst="rect">
            <a:avLst/>
          </a:prstGeom>
        </p:spPr>
        <p:txBody>
          <a:bodyPr wrap="none">
            <a:spAutoFit/>
          </a:bodyPr>
          <a:lstStyle/>
          <a:p>
            <a:pPr algn="ctr"/>
            <a:r>
              <a:rPr lang="ru-RU" dirty="0" smtClean="0"/>
              <a:t>Мельников </a:t>
            </a:r>
          </a:p>
          <a:p>
            <a:pPr algn="ctr"/>
            <a:r>
              <a:rPr lang="ru-RU" dirty="0" smtClean="0"/>
              <a:t>Николай Николаевич</a:t>
            </a:r>
            <a:endParaRPr lang="ru-RU" dirty="0"/>
          </a:p>
        </p:txBody>
      </p:sp>
      <p:sp>
        <p:nvSpPr>
          <p:cNvPr id="3" name="Прямоугольник 2"/>
          <p:cNvSpPr/>
          <p:nvPr/>
        </p:nvSpPr>
        <p:spPr>
          <a:xfrm>
            <a:off x="755576" y="4221088"/>
            <a:ext cx="7848872" cy="1200329"/>
          </a:xfrm>
          <a:prstGeom prst="rect">
            <a:avLst/>
          </a:prstGeom>
        </p:spPr>
        <p:txBody>
          <a:bodyPr wrap="square">
            <a:spAutoFit/>
          </a:bodyPr>
          <a:lstStyle/>
          <a:p>
            <a:pPr algn="just"/>
            <a:r>
              <a:rPr lang="ru-RU" sz="2400" dirty="0" smtClean="0"/>
              <a:t>Получил препарат гексахлорциклогексан (гексахлоран), основа дуста, применяемая для борьбы с сыпным тифом, переносимым вшами.</a:t>
            </a:r>
            <a:endParaRPr lang="ru-RU" sz="2400" dirty="0"/>
          </a:p>
        </p:txBody>
      </p:sp>
      <p:pic>
        <p:nvPicPr>
          <p:cNvPr id="22530" name="Picture 2" descr="C:\Users\User\Desktop\hello_html_357d0b5.jpg"/>
          <p:cNvPicPr>
            <a:picLocks noChangeAspect="1" noChangeArrowheads="1"/>
          </p:cNvPicPr>
          <p:nvPr/>
        </p:nvPicPr>
        <p:blipFill>
          <a:blip r:embed="rId2" cstate="print"/>
          <a:srcRect/>
          <a:stretch>
            <a:fillRect/>
          </a:stretch>
        </p:blipFill>
        <p:spPr bwMode="auto">
          <a:xfrm>
            <a:off x="6012160" y="476672"/>
            <a:ext cx="2320652" cy="2854402"/>
          </a:xfrm>
          <a:prstGeom prst="rect">
            <a:avLst/>
          </a:prstGeom>
          <a:noFill/>
        </p:spPr>
      </p:pic>
      <p:pic>
        <p:nvPicPr>
          <p:cNvPr id="22531" name="Picture 3" descr="C:\Users\User\Desktop\hello_html_76ee3bcf.jpg"/>
          <p:cNvPicPr>
            <a:picLocks noChangeAspect="1" noChangeArrowheads="1"/>
          </p:cNvPicPr>
          <p:nvPr/>
        </p:nvPicPr>
        <p:blipFill>
          <a:blip r:embed="rId3" cstate="print"/>
          <a:srcRect/>
          <a:stretch>
            <a:fillRect/>
          </a:stretch>
        </p:blipFill>
        <p:spPr bwMode="auto">
          <a:xfrm>
            <a:off x="899592" y="692696"/>
            <a:ext cx="3866852" cy="3234094"/>
          </a:xfrm>
          <a:prstGeom prst="rect">
            <a:avLst/>
          </a:prstGeom>
          <a:noFill/>
        </p:spPr>
      </p:pic>
    </p:spTree>
    <p:extLst>
      <p:ext uri="{BB962C8B-B14F-4D97-AF65-F5344CB8AC3E}">
        <p14:creationId xmlns:p14="http://schemas.microsoft.com/office/powerpoint/2010/main" val="2258567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80112" y="4077072"/>
            <a:ext cx="3103735" cy="646331"/>
          </a:xfrm>
          <a:prstGeom prst="rect">
            <a:avLst/>
          </a:prstGeom>
        </p:spPr>
        <p:txBody>
          <a:bodyPr wrap="none">
            <a:spAutoFit/>
          </a:bodyPr>
          <a:lstStyle/>
          <a:p>
            <a:pPr algn="ctr"/>
            <a:r>
              <a:rPr lang="ru-RU" dirty="0" smtClean="0"/>
              <a:t>Ермольева </a:t>
            </a:r>
          </a:p>
          <a:p>
            <a:pPr algn="ctr"/>
            <a:r>
              <a:rPr lang="ru-RU" dirty="0" smtClean="0"/>
              <a:t>Зинаида Виссарионовна</a:t>
            </a:r>
            <a:endParaRPr lang="ru-RU" dirty="0"/>
          </a:p>
        </p:txBody>
      </p:sp>
      <p:sp>
        <p:nvSpPr>
          <p:cNvPr id="3" name="Прямоугольник 2"/>
          <p:cNvSpPr/>
          <p:nvPr/>
        </p:nvSpPr>
        <p:spPr>
          <a:xfrm>
            <a:off x="323528" y="4941168"/>
            <a:ext cx="8424936" cy="707886"/>
          </a:xfrm>
          <a:prstGeom prst="rect">
            <a:avLst/>
          </a:prstGeom>
        </p:spPr>
        <p:txBody>
          <a:bodyPr wrap="square">
            <a:spAutoFit/>
          </a:bodyPr>
          <a:lstStyle/>
          <a:p>
            <a:r>
              <a:rPr lang="ru-RU" sz="2000" dirty="0" smtClean="0"/>
              <a:t>Синтезировала в 1942 году свой отечественный пенициллин (бензилпенициллин).</a:t>
            </a:r>
            <a:endParaRPr lang="ru-RU" sz="2000" dirty="0"/>
          </a:p>
        </p:txBody>
      </p:sp>
      <p:pic>
        <p:nvPicPr>
          <p:cNvPr id="23554" name="Picture 2" descr="C:\Users\User\Desktop\hello_html_21293055.png"/>
          <p:cNvPicPr>
            <a:picLocks noChangeAspect="1" noChangeArrowheads="1"/>
          </p:cNvPicPr>
          <p:nvPr/>
        </p:nvPicPr>
        <p:blipFill>
          <a:blip r:embed="rId2" cstate="print"/>
          <a:srcRect/>
          <a:stretch>
            <a:fillRect/>
          </a:stretch>
        </p:blipFill>
        <p:spPr bwMode="auto">
          <a:xfrm>
            <a:off x="6372200" y="404664"/>
            <a:ext cx="2333923" cy="3755832"/>
          </a:xfrm>
          <a:prstGeom prst="rect">
            <a:avLst/>
          </a:prstGeom>
          <a:noFill/>
        </p:spPr>
      </p:pic>
      <p:pic>
        <p:nvPicPr>
          <p:cNvPr id="23555" name="Picture 3" descr="C:\Users\User\Desktop\hello_html_m7e713880.jpg"/>
          <p:cNvPicPr>
            <a:picLocks noChangeAspect="1" noChangeArrowheads="1"/>
          </p:cNvPicPr>
          <p:nvPr/>
        </p:nvPicPr>
        <p:blipFill>
          <a:blip r:embed="rId3" cstate="print"/>
          <a:srcRect/>
          <a:stretch>
            <a:fillRect/>
          </a:stretch>
        </p:blipFill>
        <p:spPr bwMode="auto">
          <a:xfrm>
            <a:off x="755576" y="980728"/>
            <a:ext cx="5452070" cy="1756778"/>
          </a:xfrm>
          <a:prstGeom prst="rect">
            <a:avLst/>
          </a:prstGeom>
          <a:noFill/>
        </p:spPr>
      </p:pic>
    </p:spTree>
    <p:extLst>
      <p:ext uri="{BB962C8B-B14F-4D97-AF65-F5344CB8AC3E}">
        <p14:creationId xmlns:p14="http://schemas.microsoft.com/office/powerpoint/2010/main" val="1672453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28184" y="5934670"/>
            <a:ext cx="2915816" cy="830997"/>
          </a:xfrm>
          <a:prstGeom prst="rect">
            <a:avLst/>
          </a:prstGeom>
        </p:spPr>
        <p:txBody>
          <a:bodyPr wrap="square">
            <a:spAutoFit/>
          </a:bodyPr>
          <a:lstStyle/>
          <a:p>
            <a:r>
              <a:rPr lang="ru-RU" sz="1600" dirty="0" smtClean="0"/>
              <a:t>Супруги Гаузе Георгий Францевич и Мария Георгиевна Бражникова</a:t>
            </a:r>
            <a:endParaRPr lang="ru-RU" sz="1600" dirty="0"/>
          </a:p>
        </p:txBody>
      </p:sp>
      <p:pic>
        <p:nvPicPr>
          <p:cNvPr id="24578" name="Picture 2" descr="C:\Users\User\Desktop\hello_html_m388bba85.jpg"/>
          <p:cNvPicPr>
            <a:picLocks noChangeAspect="1" noChangeArrowheads="1"/>
          </p:cNvPicPr>
          <p:nvPr/>
        </p:nvPicPr>
        <p:blipFill>
          <a:blip r:embed="rId3" cstate="print"/>
          <a:srcRect/>
          <a:stretch>
            <a:fillRect/>
          </a:stretch>
        </p:blipFill>
        <p:spPr bwMode="auto">
          <a:xfrm>
            <a:off x="6660232" y="3212976"/>
            <a:ext cx="1905000" cy="2752725"/>
          </a:xfrm>
          <a:prstGeom prst="rect">
            <a:avLst/>
          </a:prstGeom>
          <a:noFill/>
        </p:spPr>
      </p:pic>
      <p:pic>
        <p:nvPicPr>
          <p:cNvPr id="24579" name="Picture 3" descr="C:\Users\User\Desktop\hello_html_44adb906.png"/>
          <p:cNvPicPr>
            <a:picLocks noChangeAspect="1" noChangeArrowheads="1"/>
          </p:cNvPicPr>
          <p:nvPr/>
        </p:nvPicPr>
        <p:blipFill>
          <a:blip r:embed="rId4" cstate="print"/>
          <a:srcRect/>
          <a:stretch>
            <a:fillRect/>
          </a:stretch>
        </p:blipFill>
        <p:spPr bwMode="auto">
          <a:xfrm>
            <a:off x="6660232" y="260648"/>
            <a:ext cx="1905417" cy="2808312"/>
          </a:xfrm>
          <a:prstGeom prst="rect">
            <a:avLst/>
          </a:prstGeom>
          <a:noFill/>
        </p:spPr>
      </p:pic>
      <p:pic>
        <p:nvPicPr>
          <p:cNvPr id="24580" name="Picture 4" descr="C:\Users\User\Desktop\hello_html_m1726a5d5.png"/>
          <p:cNvPicPr>
            <a:picLocks noChangeAspect="1" noChangeArrowheads="1"/>
          </p:cNvPicPr>
          <p:nvPr/>
        </p:nvPicPr>
        <p:blipFill>
          <a:blip r:embed="rId5" cstate="print"/>
          <a:srcRect/>
          <a:stretch>
            <a:fillRect/>
          </a:stretch>
        </p:blipFill>
        <p:spPr bwMode="auto">
          <a:xfrm>
            <a:off x="323528" y="188640"/>
            <a:ext cx="5551884" cy="5551884"/>
          </a:xfrm>
          <a:prstGeom prst="rect">
            <a:avLst/>
          </a:prstGeom>
          <a:noFill/>
        </p:spPr>
      </p:pic>
      <p:sp>
        <p:nvSpPr>
          <p:cNvPr id="6" name="Прямоугольник 5"/>
          <p:cNvSpPr/>
          <p:nvPr/>
        </p:nvSpPr>
        <p:spPr>
          <a:xfrm>
            <a:off x="395536" y="5949280"/>
            <a:ext cx="5616624" cy="646331"/>
          </a:xfrm>
          <a:prstGeom prst="rect">
            <a:avLst/>
          </a:prstGeom>
        </p:spPr>
        <p:txBody>
          <a:bodyPr wrap="square">
            <a:spAutoFit/>
          </a:bodyPr>
          <a:lstStyle/>
          <a:p>
            <a:pPr algn="just"/>
            <a:r>
              <a:rPr lang="ru-RU" dirty="0" smtClean="0"/>
              <a:t>Получили оригинальный советский антибиотик грамицидин С.</a:t>
            </a:r>
            <a:endParaRPr lang="ru-RU" dirty="0"/>
          </a:p>
        </p:txBody>
      </p:sp>
    </p:spTree>
    <p:extLst>
      <p:ext uri="{BB962C8B-B14F-4D97-AF65-F5344CB8AC3E}">
        <p14:creationId xmlns:p14="http://schemas.microsoft.com/office/powerpoint/2010/main" val="1292377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User\Desktop\hello_html_m40af3747.jpg"/>
          <p:cNvPicPr>
            <a:picLocks noChangeAspect="1" noChangeArrowheads="1"/>
          </p:cNvPicPr>
          <p:nvPr/>
        </p:nvPicPr>
        <p:blipFill>
          <a:blip r:embed="rId2" cstate="print"/>
          <a:srcRect/>
          <a:stretch>
            <a:fillRect/>
          </a:stretch>
        </p:blipFill>
        <p:spPr bwMode="auto">
          <a:xfrm>
            <a:off x="395536" y="404664"/>
            <a:ext cx="2850217" cy="4608512"/>
          </a:xfrm>
          <a:prstGeom prst="rect">
            <a:avLst/>
          </a:prstGeom>
          <a:noFill/>
        </p:spPr>
      </p:pic>
      <p:sp>
        <p:nvSpPr>
          <p:cNvPr id="3" name="Прямоугольник 2"/>
          <p:cNvSpPr/>
          <p:nvPr/>
        </p:nvSpPr>
        <p:spPr>
          <a:xfrm>
            <a:off x="3275856" y="548680"/>
            <a:ext cx="5688632" cy="1754326"/>
          </a:xfrm>
          <a:prstGeom prst="rect">
            <a:avLst/>
          </a:prstGeom>
        </p:spPr>
        <p:txBody>
          <a:bodyPr wrap="square">
            <a:spAutoFit/>
          </a:bodyPr>
          <a:lstStyle/>
          <a:p>
            <a:r>
              <a:rPr lang="ru-RU" b="1" dirty="0" smtClean="0"/>
              <a:t>Индивидуальные средства защиты ИСЗ.</a:t>
            </a:r>
          </a:p>
          <a:p>
            <a:endParaRPr lang="ru-RU" dirty="0" smtClean="0"/>
          </a:p>
          <a:p>
            <a:r>
              <a:rPr lang="ru-RU" dirty="0" smtClean="0"/>
              <a:t>Личный состав химических войск обеспечивался защитными комбинезонами с резиновыми перчатками, сапогами и противогазом</a:t>
            </a:r>
            <a:endParaRPr lang="ru-RU" dirty="0"/>
          </a:p>
        </p:txBody>
      </p:sp>
      <p:pic>
        <p:nvPicPr>
          <p:cNvPr id="4" name="Picture 2" descr="C:\Users\User\Desktop\hello_html_634e79ea.jpg"/>
          <p:cNvPicPr>
            <a:picLocks noChangeAspect="1" noChangeArrowheads="1"/>
          </p:cNvPicPr>
          <p:nvPr/>
        </p:nvPicPr>
        <p:blipFill>
          <a:blip r:embed="rId3" cstate="print"/>
          <a:srcRect/>
          <a:stretch>
            <a:fillRect/>
          </a:stretch>
        </p:blipFill>
        <p:spPr bwMode="auto">
          <a:xfrm>
            <a:off x="5508104" y="1988840"/>
            <a:ext cx="2320652" cy="3016847"/>
          </a:xfrm>
          <a:prstGeom prst="rect">
            <a:avLst/>
          </a:prstGeom>
          <a:noFill/>
        </p:spPr>
      </p:pic>
      <p:sp>
        <p:nvSpPr>
          <p:cNvPr id="5" name="Прямоугольник 4"/>
          <p:cNvSpPr/>
          <p:nvPr/>
        </p:nvSpPr>
        <p:spPr>
          <a:xfrm>
            <a:off x="5436096" y="5103674"/>
            <a:ext cx="3131840" cy="1754326"/>
          </a:xfrm>
          <a:prstGeom prst="rect">
            <a:avLst/>
          </a:prstGeom>
        </p:spPr>
        <p:txBody>
          <a:bodyPr wrap="square">
            <a:spAutoFit/>
          </a:bodyPr>
          <a:lstStyle/>
          <a:p>
            <a:pPr algn="ctr"/>
            <a:r>
              <a:rPr lang="ru-RU" dirty="0" smtClean="0"/>
              <a:t>Кнунянц</a:t>
            </a:r>
          </a:p>
          <a:p>
            <a:pPr algn="ctr"/>
            <a:r>
              <a:rPr lang="ru-RU" dirty="0" smtClean="0"/>
              <a:t>Иван Людвигович профессор, заведующий кафедрой Военной Академии химической защиты</a:t>
            </a:r>
            <a:endParaRPr lang="ru-RU" dirty="0"/>
          </a:p>
        </p:txBody>
      </p:sp>
      <p:sp>
        <p:nvSpPr>
          <p:cNvPr id="6" name="Прямоугольник 5"/>
          <p:cNvSpPr/>
          <p:nvPr/>
        </p:nvSpPr>
        <p:spPr>
          <a:xfrm>
            <a:off x="1907704" y="5301208"/>
            <a:ext cx="3203848" cy="646331"/>
          </a:xfrm>
          <a:prstGeom prst="rect">
            <a:avLst/>
          </a:prstGeom>
        </p:spPr>
        <p:txBody>
          <a:bodyPr wrap="square">
            <a:spAutoFit/>
          </a:bodyPr>
          <a:lstStyle/>
          <a:p>
            <a:r>
              <a:rPr lang="ru-RU" dirty="0" smtClean="0"/>
              <a:t>Разработал ИСЗ (кроме противогаза).</a:t>
            </a:r>
            <a:endParaRPr lang="ru-RU" dirty="0"/>
          </a:p>
        </p:txBody>
      </p:sp>
    </p:spTree>
    <p:extLst>
      <p:ext uri="{BB962C8B-B14F-4D97-AF65-F5344CB8AC3E}">
        <p14:creationId xmlns:p14="http://schemas.microsoft.com/office/powerpoint/2010/main" val="1644640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880811" y="4005064"/>
            <a:ext cx="2820003" cy="646331"/>
          </a:xfrm>
          <a:prstGeom prst="rect">
            <a:avLst/>
          </a:prstGeom>
        </p:spPr>
        <p:txBody>
          <a:bodyPr wrap="none">
            <a:spAutoFit/>
          </a:bodyPr>
          <a:lstStyle/>
          <a:p>
            <a:pPr algn="ctr"/>
            <a:r>
              <a:rPr lang="ru-RU" dirty="0" smtClean="0"/>
              <a:t>Зелинский</a:t>
            </a:r>
          </a:p>
          <a:p>
            <a:pPr algn="ctr"/>
            <a:r>
              <a:rPr lang="ru-RU" dirty="0" smtClean="0"/>
              <a:t>Николай Дмитриевич </a:t>
            </a:r>
            <a:endParaRPr lang="ru-RU" dirty="0"/>
          </a:p>
        </p:txBody>
      </p:sp>
      <p:pic>
        <p:nvPicPr>
          <p:cNvPr id="29698" name="Picture 2" descr="C:\Users\User\Desktop\hello_html_41f0fcc6.jpg"/>
          <p:cNvPicPr>
            <a:picLocks noChangeAspect="1" noChangeArrowheads="1"/>
          </p:cNvPicPr>
          <p:nvPr/>
        </p:nvPicPr>
        <p:blipFill>
          <a:blip r:embed="rId2" cstate="print"/>
          <a:srcRect/>
          <a:stretch>
            <a:fillRect/>
          </a:stretch>
        </p:blipFill>
        <p:spPr bwMode="auto">
          <a:xfrm>
            <a:off x="6012160" y="476672"/>
            <a:ext cx="2536676" cy="3272312"/>
          </a:xfrm>
          <a:prstGeom prst="rect">
            <a:avLst/>
          </a:prstGeom>
          <a:noFill/>
        </p:spPr>
      </p:pic>
      <p:sp>
        <p:nvSpPr>
          <p:cNvPr id="6" name="Прямоугольник 5"/>
          <p:cNvSpPr/>
          <p:nvPr/>
        </p:nvSpPr>
        <p:spPr>
          <a:xfrm>
            <a:off x="611560" y="692696"/>
            <a:ext cx="4572000" cy="2554545"/>
          </a:xfrm>
          <a:prstGeom prst="rect">
            <a:avLst/>
          </a:prstGeom>
        </p:spPr>
        <p:txBody>
          <a:bodyPr>
            <a:spAutoFit/>
          </a:bodyPr>
          <a:lstStyle/>
          <a:p>
            <a:pPr algn="just"/>
            <a:r>
              <a:rPr lang="ru-RU" sz="2000" dirty="0" smtClean="0"/>
              <a:t>Улучшил качество бензина, который дал возможность резко увеличить мощность моторов и скорость самолетов. Они могли теперь взлетать с меньшего разбега, подниматься на большую высоту со значительным грузом.</a:t>
            </a:r>
            <a:endParaRPr lang="ru-RU" sz="2000" dirty="0"/>
          </a:p>
        </p:txBody>
      </p:sp>
    </p:spTree>
    <p:extLst>
      <p:ext uri="{BB962C8B-B14F-4D97-AF65-F5344CB8AC3E}">
        <p14:creationId xmlns:p14="http://schemas.microsoft.com/office/powerpoint/2010/main" val="3174632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424936" cy="369332"/>
          </a:xfrm>
          <a:prstGeom prst="rect">
            <a:avLst/>
          </a:prstGeom>
        </p:spPr>
        <p:txBody>
          <a:bodyPr wrap="square">
            <a:spAutoFit/>
          </a:bodyPr>
          <a:lstStyle/>
          <a:p>
            <a:r>
              <a:rPr lang="ru-RU" dirty="0" smtClean="0"/>
              <a:t>Работу по производству таких сталей возглавили академики:</a:t>
            </a:r>
            <a:endParaRPr lang="ru-RU" dirty="0"/>
          </a:p>
        </p:txBody>
      </p:sp>
      <p:pic>
        <p:nvPicPr>
          <p:cNvPr id="33794" name="Picture 2" descr="C:\Users\User\Desktop\hello_html_3e80f910.jpg"/>
          <p:cNvPicPr>
            <a:picLocks noChangeAspect="1" noChangeArrowheads="1"/>
          </p:cNvPicPr>
          <p:nvPr/>
        </p:nvPicPr>
        <p:blipFill>
          <a:blip r:embed="rId2" cstate="print"/>
          <a:srcRect/>
          <a:stretch>
            <a:fillRect/>
          </a:stretch>
        </p:blipFill>
        <p:spPr bwMode="auto">
          <a:xfrm>
            <a:off x="1115616" y="1196752"/>
            <a:ext cx="2761456" cy="3854532"/>
          </a:xfrm>
          <a:prstGeom prst="rect">
            <a:avLst/>
          </a:prstGeom>
          <a:noFill/>
        </p:spPr>
      </p:pic>
      <p:pic>
        <p:nvPicPr>
          <p:cNvPr id="33795" name="Picture 3" descr="C:\Users\User\Desktop\hello_html_m469898f5.jpg"/>
          <p:cNvPicPr>
            <a:picLocks noChangeAspect="1" noChangeArrowheads="1"/>
          </p:cNvPicPr>
          <p:nvPr/>
        </p:nvPicPr>
        <p:blipFill>
          <a:blip r:embed="rId3" cstate="print"/>
          <a:srcRect/>
          <a:stretch>
            <a:fillRect/>
          </a:stretch>
        </p:blipFill>
        <p:spPr bwMode="auto">
          <a:xfrm>
            <a:off x="5796136" y="1124744"/>
            <a:ext cx="2991966" cy="3835156"/>
          </a:xfrm>
          <a:prstGeom prst="rect">
            <a:avLst/>
          </a:prstGeom>
          <a:noFill/>
        </p:spPr>
      </p:pic>
      <p:sp>
        <p:nvSpPr>
          <p:cNvPr id="5" name="Прямоугольник 4"/>
          <p:cNvSpPr/>
          <p:nvPr/>
        </p:nvSpPr>
        <p:spPr>
          <a:xfrm>
            <a:off x="5868144" y="5301208"/>
            <a:ext cx="3024336" cy="646331"/>
          </a:xfrm>
          <a:prstGeom prst="rect">
            <a:avLst/>
          </a:prstGeom>
        </p:spPr>
        <p:txBody>
          <a:bodyPr wrap="square">
            <a:spAutoFit/>
          </a:bodyPr>
          <a:lstStyle/>
          <a:p>
            <a:r>
              <a:rPr lang="ru-RU" dirty="0" smtClean="0"/>
              <a:t>Комаров </a:t>
            </a:r>
          </a:p>
          <a:p>
            <a:r>
              <a:rPr lang="ru-RU" dirty="0" smtClean="0"/>
              <a:t>Владимир Алексеевич</a:t>
            </a:r>
          </a:p>
        </p:txBody>
      </p:sp>
      <p:sp>
        <p:nvSpPr>
          <p:cNvPr id="6" name="Прямоугольник 5"/>
          <p:cNvSpPr/>
          <p:nvPr/>
        </p:nvSpPr>
        <p:spPr>
          <a:xfrm>
            <a:off x="899592" y="5373216"/>
            <a:ext cx="3096344" cy="646331"/>
          </a:xfrm>
          <a:prstGeom prst="rect">
            <a:avLst/>
          </a:prstGeom>
        </p:spPr>
        <p:txBody>
          <a:bodyPr wrap="square">
            <a:spAutoFit/>
          </a:bodyPr>
          <a:lstStyle/>
          <a:p>
            <a:r>
              <a:rPr lang="ru-RU" dirty="0" smtClean="0"/>
              <a:t>Бардин </a:t>
            </a:r>
          </a:p>
          <a:p>
            <a:r>
              <a:rPr lang="ru-RU" dirty="0" smtClean="0"/>
              <a:t>Константин Викторович </a:t>
            </a:r>
            <a:endParaRPr lang="ru-RU" dirty="0"/>
          </a:p>
        </p:txBody>
      </p:sp>
    </p:spTree>
    <p:extLst>
      <p:ext uri="{BB962C8B-B14F-4D97-AF65-F5344CB8AC3E}">
        <p14:creationId xmlns:p14="http://schemas.microsoft.com/office/powerpoint/2010/main" val="2465239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4824536" cy="1938992"/>
          </a:xfrm>
          <a:prstGeom prst="rect">
            <a:avLst/>
          </a:prstGeom>
        </p:spPr>
        <p:txBody>
          <a:bodyPr wrap="square">
            <a:spAutoFit/>
          </a:bodyPr>
          <a:lstStyle/>
          <a:p>
            <a:pPr algn="just"/>
            <a:r>
              <a:rPr lang="ru-RU" sz="2000" dirty="0" smtClean="0"/>
              <a:t>Для производства резины нужен был каучук. В годы войны академик Фаворский нашел оригинальный способ получения изопренового каучука из угля и воды:</a:t>
            </a:r>
            <a:endParaRPr lang="ru-RU" sz="2000" dirty="0"/>
          </a:p>
        </p:txBody>
      </p:sp>
      <p:pic>
        <p:nvPicPr>
          <p:cNvPr id="34818" name="Picture 2" descr="C:\Users\User\Desktop\hello_html_mb142ba4.jpg"/>
          <p:cNvPicPr>
            <a:picLocks noChangeAspect="1" noChangeArrowheads="1"/>
          </p:cNvPicPr>
          <p:nvPr/>
        </p:nvPicPr>
        <p:blipFill>
          <a:blip r:embed="rId2" cstate="print"/>
          <a:srcRect/>
          <a:stretch>
            <a:fillRect/>
          </a:stretch>
        </p:blipFill>
        <p:spPr bwMode="auto">
          <a:xfrm>
            <a:off x="6084168" y="404664"/>
            <a:ext cx="2540000" cy="3378200"/>
          </a:xfrm>
          <a:prstGeom prst="rect">
            <a:avLst/>
          </a:prstGeom>
          <a:noFill/>
        </p:spPr>
      </p:pic>
      <p:sp>
        <p:nvSpPr>
          <p:cNvPr id="4" name="Прямоугольник 3"/>
          <p:cNvSpPr/>
          <p:nvPr/>
        </p:nvSpPr>
        <p:spPr>
          <a:xfrm>
            <a:off x="6012160" y="4005064"/>
            <a:ext cx="2664296" cy="646331"/>
          </a:xfrm>
          <a:prstGeom prst="rect">
            <a:avLst/>
          </a:prstGeom>
        </p:spPr>
        <p:txBody>
          <a:bodyPr wrap="square">
            <a:spAutoFit/>
          </a:bodyPr>
          <a:lstStyle/>
          <a:p>
            <a:pPr algn="ctr"/>
            <a:r>
              <a:rPr lang="ru-RU" dirty="0" smtClean="0"/>
              <a:t>Фаворский</a:t>
            </a:r>
          </a:p>
          <a:p>
            <a:pPr algn="ctr"/>
            <a:r>
              <a:rPr lang="ru-RU" dirty="0" smtClean="0"/>
              <a:t>Алексей Евграфович</a:t>
            </a:r>
            <a:endParaRPr lang="ru-RU" dirty="0"/>
          </a:p>
        </p:txBody>
      </p:sp>
      <p:pic>
        <p:nvPicPr>
          <p:cNvPr id="34819" name="Picture 3" descr="C:\Users\User\Desktop\hello_html_202450c1.jpg"/>
          <p:cNvPicPr>
            <a:picLocks noChangeAspect="1" noChangeArrowheads="1"/>
          </p:cNvPicPr>
          <p:nvPr/>
        </p:nvPicPr>
        <p:blipFill>
          <a:blip r:embed="rId3" cstate="print"/>
          <a:srcRect/>
          <a:stretch>
            <a:fillRect/>
          </a:stretch>
        </p:blipFill>
        <p:spPr bwMode="auto">
          <a:xfrm>
            <a:off x="467544" y="3284984"/>
            <a:ext cx="3960440" cy="648072"/>
          </a:xfrm>
          <a:prstGeom prst="rect">
            <a:avLst/>
          </a:prstGeom>
          <a:noFill/>
        </p:spPr>
      </p:pic>
      <p:pic>
        <p:nvPicPr>
          <p:cNvPr id="34820" name="Picture 4" descr="C:\Users\User\Desktop\hello_html_33565cf0.png"/>
          <p:cNvPicPr>
            <a:picLocks noChangeAspect="1" noChangeArrowheads="1"/>
          </p:cNvPicPr>
          <p:nvPr/>
        </p:nvPicPr>
        <p:blipFill>
          <a:blip r:embed="rId4" cstate="print"/>
          <a:srcRect/>
          <a:stretch>
            <a:fillRect/>
          </a:stretch>
        </p:blipFill>
        <p:spPr bwMode="auto">
          <a:xfrm>
            <a:off x="323528" y="4941168"/>
            <a:ext cx="8589526" cy="360040"/>
          </a:xfrm>
          <a:prstGeom prst="rect">
            <a:avLst/>
          </a:prstGeom>
          <a:noFill/>
        </p:spPr>
      </p:pic>
    </p:spTree>
    <p:extLst>
      <p:ext uri="{BB962C8B-B14F-4D97-AF65-F5344CB8AC3E}">
        <p14:creationId xmlns:p14="http://schemas.microsoft.com/office/powerpoint/2010/main" val="3011251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5040560" cy="5909310"/>
          </a:xfrm>
          <a:prstGeom prst="rect">
            <a:avLst/>
          </a:prstGeom>
        </p:spPr>
        <p:txBody>
          <a:bodyPr wrap="square">
            <a:spAutoFit/>
          </a:bodyPr>
          <a:lstStyle/>
          <a:p>
            <a:r>
              <a:rPr lang="ru-RU" dirty="0" smtClean="0"/>
              <a:t>IV. «Война потребовала грандиозного количества основных видов стратегического сырья. Потребовался целый ряд новых металлов для авиации, для бронебойной стали, потребовался магний, стронций для осветительных ракет и факелов, потребовалось больше йода… и на нас химиках лежит ответственность за обеспечение стратегическим сырьем, мы своими знаниями должны помочь создать лучшие танки, самолеты, чтобы скорее освободить все народы от нашествия гитлеровской банды». Эти слова принадлежат академику Александру Евгеньевичу Ферсману. Он выполнял специальные работы по военно-инженерной геологии, военной географии, по вопросам изготовления стратегического сырья, маскировочных красок.</a:t>
            </a:r>
            <a:endParaRPr lang="ru-RU" dirty="0"/>
          </a:p>
        </p:txBody>
      </p:sp>
      <p:pic>
        <p:nvPicPr>
          <p:cNvPr id="36866" name="Picture 2" descr="C:\Users\User\Desktop\hello_html_2d7bc8a3.jpg"/>
          <p:cNvPicPr>
            <a:picLocks noChangeAspect="1" noChangeArrowheads="1"/>
          </p:cNvPicPr>
          <p:nvPr/>
        </p:nvPicPr>
        <p:blipFill>
          <a:blip r:embed="rId2" cstate="print"/>
          <a:srcRect/>
          <a:stretch>
            <a:fillRect/>
          </a:stretch>
        </p:blipFill>
        <p:spPr bwMode="auto">
          <a:xfrm>
            <a:off x="6156176" y="476672"/>
            <a:ext cx="2464668" cy="3031542"/>
          </a:xfrm>
          <a:prstGeom prst="rect">
            <a:avLst/>
          </a:prstGeom>
          <a:noFill/>
        </p:spPr>
      </p:pic>
      <p:sp>
        <p:nvSpPr>
          <p:cNvPr id="4" name="Прямоугольник 3"/>
          <p:cNvSpPr/>
          <p:nvPr/>
        </p:nvSpPr>
        <p:spPr>
          <a:xfrm>
            <a:off x="5970037" y="3717032"/>
            <a:ext cx="2964273" cy="646331"/>
          </a:xfrm>
          <a:prstGeom prst="rect">
            <a:avLst/>
          </a:prstGeom>
        </p:spPr>
        <p:txBody>
          <a:bodyPr wrap="none">
            <a:spAutoFit/>
          </a:bodyPr>
          <a:lstStyle/>
          <a:p>
            <a:pPr algn="ctr"/>
            <a:r>
              <a:rPr lang="ru-RU" dirty="0" smtClean="0"/>
              <a:t> Ферсман</a:t>
            </a:r>
          </a:p>
          <a:p>
            <a:pPr algn="ctr"/>
            <a:r>
              <a:rPr lang="ru-RU" dirty="0" smtClean="0"/>
              <a:t>АлександруЕвгеньевич</a:t>
            </a:r>
            <a:endParaRPr lang="ru-RU" dirty="0"/>
          </a:p>
        </p:txBody>
      </p:sp>
    </p:spTree>
    <p:extLst>
      <p:ext uri="{BB962C8B-B14F-4D97-AF65-F5344CB8AC3E}">
        <p14:creationId xmlns:p14="http://schemas.microsoft.com/office/powerpoint/2010/main" val="3009060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50093" y="99915"/>
            <a:ext cx="7308304" cy="1477328"/>
          </a:xfrm>
          <a:prstGeom prst="rect">
            <a:avLst/>
          </a:prstGeom>
        </p:spPr>
        <p:txBody>
          <a:bodyPr wrap="square">
            <a:spAutoFit/>
          </a:bodyPr>
          <a:lstStyle/>
          <a:p>
            <a:pPr algn="ctr"/>
            <a:r>
              <a:rPr lang="ru-RU" sz="3000" dirty="0" smtClean="0"/>
              <a:t>Отмеченные государственными </a:t>
            </a:r>
            <a:r>
              <a:rPr lang="ru-RU" sz="3000" b="1" dirty="0" smtClean="0"/>
              <a:t>наградами </a:t>
            </a:r>
            <a:r>
              <a:rPr lang="ru-RU" sz="3000" dirty="0" smtClean="0"/>
              <a:t>советские ученые-химики за заслуги в годы ВОВ</a:t>
            </a:r>
            <a:endParaRPr lang="ru-RU" sz="3000" dirty="0"/>
          </a:p>
        </p:txBody>
      </p:sp>
      <p:pic>
        <p:nvPicPr>
          <p:cNvPr id="4098" name="Picture 2" descr="C:\Users\Приемная\Desktop\Арбузов АЕ.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1044" y="1602263"/>
            <a:ext cx="2033930" cy="26299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99960" y="4130485"/>
            <a:ext cx="2055371" cy="923330"/>
          </a:xfrm>
          <a:prstGeom prst="rect">
            <a:avLst/>
          </a:prstGeom>
        </p:spPr>
        <p:txBody>
          <a:bodyPr wrap="none">
            <a:spAutoFit/>
          </a:bodyPr>
          <a:lstStyle/>
          <a:p>
            <a:pPr algn="ctr"/>
            <a:r>
              <a:rPr lang="ru-RU" dirty="0" smtClean="0"/>
              <a:t> Арбузов</a:t>
            </a:r>
          </a:p>
          <a:p>
            <a:pPr algn="ctr"/>
            <a:r>
              <a:rPr lang="ru-RU" dirty="0" smtClean="0"/>
              <a:t>Александр</a:t>
            </a:r>
          </a:p>
          <a:p>
            <a:pPr algn="ctr"/>
            <a:r>
              <a:rPr lang="ru-RU" dirty="0" smtClean="0"/>
              <a:t> </a:t>
            </a:r>
            <a:r>
              <a:rPr lang="ru-RU" dirty="0" err="1" smtClean="0"/>
              <a:t>Ермингельдович</a:t>
            </a:r>
            <a:endParaRPr lang="ru-RU" dirty="0"/>
          </a:p>
        </p:txBody>
      </p:sp>
      <p:pic>
        <p:nvPicPr>
          <p:cNvPr id="4099" name="Picture 3" descr="C:\Users\Приемная\Desktop\Зелински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 y="3142712"/>
            <a:ext cx="1726501" cy="264973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93348" y="5805264"/>
            <a:ext cx="1555234" cy="923330"/>
          </a:xfrm>
          <a:prstGeom prst="rect">
            <a:avLst/>
          </a:prstGeom>
        </p:spPr>
        <p:txBody>
          <a:bodyPr wrap="none">
            <a:spAutoFit/>
          </a:bodyPr>
          <a:lstStyle/>
          <a:p>
            <a:pPr algn="ctr"/>
            <a:r>
              <a:rPr lang="ru-RU" dirty="0" smtClean="0"/>
              <a:t> Зелинский</a:t>
            </a:r>
          </a:p>
          <a:p>
            <a:pPr algn="ctr"/>
            <a:r>
              <a:rPr lang="ru-RU" dirty="0" smtClean="0"/>
              <a:t>Николай</a:t>
            </a:r>
          </a:p>
          <a:p>
            <a:pPr algn="ctr"/>
            <a:r>
              <a:rPr lang="ru-RU" dirty="0" smtClean="0"/>
              <a:t>Дмитриевич</a:t>
            </a:r>
            <a:endParaRPr lang="ru-RU" dirty="0"/>
          </a:p>
        </p:txBody>
      </p:sp>
      <p:pic>
        <p:nvPicPr>
          <p:cNvPr id="4100" name="Picture 4" descr="C:\Users\Приемная\Desktop\Фаворский.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0292" y="2475788"/>
            <a:ext cx="1714049" cy="262995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924642" y="5343599"/>
            <a:ext cx="1467068" cy="923330"/>
          </a:xfrm>
          <a:prstGeom prst="rect">
            <a:avLst/>
          </a:prstGeom>
        </p:spPr>
        <p:txBody>
          <a:bodyPr wrap="none">
            <a:spAutoFit/>
          </a:bodyPr>
          <a:lstStyle/>
          <a:p>
            <a:pPr algn="ctr"/>
            <a:r>
              <a:rPr lang="ru-RU" dirty="0" smtClean="0"/>
              <a:t> Фаворский</a:t>
            </a:r>
          </a:p>
          <a:p>
            <a:pPr algn="ctr"/>
            <a:r>
              <a:rPr lang="ru-RU" dirty="0" smtClean="0"/>
              <a:t>Александр</a:t>
            </a:r>
          </a:p>
          <a:p>
            <a:pPr algn="ctr"/>
            <a:r>
              <a:rPr lang="ru-RU" dirty="0" err="1" smtClean="0"/>
              <a:t>Евграфович</a:t>
            </a:r>
            <a:endParaRPr lang="ru-RU" dirty="0"/>
          </a:p>
        </p:txBody>
      </p:sp>
      <p:pic>
        <p:nvPicPr>
          <p:cNvPr id="4101" name="Picture 5" descr="C:\Users\Приемная\Desktop\Несмеянов АН.jpg.cr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4341" y="1787277"/>
            <a:ext cx="2037968" cy="263051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728150" y="4549155"/>
            <a:ext cx="1510350" cy="923330"/>
          </a:xfrm>
          <a:prstGeom prst="rect">
            <a:avLst/>
          </a:prstGeom>
        </p:spPr>
        <p:txBody>
          <a:bodyPr wrap="none">
            <a:spAutoFit/>
          </a:bodyPr>
          <a:lstStyle/>
          <a:p>
            <a:pPr algn="ctr"/>
            <a:r>
              <a:rPr lang="ru-RU" dirty="0" smtClean="0"/>
              <a:t> Несмеянов</a:t>
            </a:r>
          </a:p>
          <a:p>
            <a:pPr algn="ctr"/>
            <a:r>
              <a:rPr lang="ru-RU" dirty="0" smtClean="0"/>
              <a:t>Александр</a:t>
            </a:r>
          </a:p>
          <a:p>
            <a:pPr algn="ctr"/>
            <a:r>
              <a:rPr lang="ru-RU" dirty="0" smtClean="0"/>
              <a:t>Николаевич</a:t>
            </a:r>
            <a:endParaRPr lang="ru-RU" dirty="0"/>
          </a:p>
        </p:txBody>
      </p:sp>
      <p:pic>
        <p:nvPicPr>
          <p:cNvPr id="4102" name="Picture 6" descr="C:\Users\Приемная\Desktop\звез.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608" y="140937"/>
            <a:ext cx="8096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Приемная\Desktop\медаль.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2400" y="116633"/>
            <a:ext cx="8286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Приемная\Desktop\Ферсман.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0236" y="4012834"/>
            <a:ext cx="1755591" cy="2435882"/>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5982839" y="5792448"/>
            <a:ext cx="1372492" cy="923330"/>
          </a:xfrm>
          <a:prstGeom prst="rect">
            <a:avLst/>
          </a:prstGeom>
        </p:spPr>
        <p:txBody>
          <a:bodyPr wrap="none">
            <a:spAutoFit/>
          </a:bodyPr>
          <a:lstStyle/>
          <a:p>
            <a:pPr algn="ctr"/>
            <a:r>
              <a:rPr lang="ru-RU" dirty="0" smtClean="0"/>
              <a:t> Ферсман</a:t>
            </a:r>
          </a:p>
          <a:p>
            <a:pPr algn="ctr"/>
            <a:r>
              <a:rPr lang="ru-RU" dirty="0" smtClean="0"/>
              <a:t>Александр</a:t>
            </a:r>
          </a:p>
          <a:p>
            <a:pPr algn="ctr"/>
            <a:r>
              <a:rPr lang="ru-RU" dirty="0" smtClean="0"/>
              <a:t>Евгеньевич</a:t>
            </a:r>
            <a:endParaRPr lang="ru-RU" dirty="0"/>
          </a:p>
        </p:txBody>
      </p:sp>
    </p:spTree>
    <p:extLst>
      <p:ext uri="{BB962C8B-B14F-4D97-AF65-F5344CB8AC3E}">
        <p14:creationId xmlns:p14="http://schemas.microsoft.com/office/powerpoint/2010/main" val="278162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pic>
        <p:nvPicPr>
          <p:cNvPr id="1026" name="Picture 2" descr="C:\Users\User\Desktop\hello_html_7a50eba8.jpg"/>
          <p:cNvPicPr>
            <a:picLocks noChangeAspect="1" noChangeArrowheads="1"/>
          </p:cNvPicPr>
          <p:nvPr/>
        </p:nvPicPr>
        <p:blipFill>
          <a:blip r:embed="rId3" cstate="print"/>
          <a:srcRect/>
          <a:stretch>
            <a:fillRect/>
          </a:stretch>
        </p:blipFill>
        <p:spPr bwMode="auto">
          <a:xfrm>
            <a:off x="1475656" y="980728"/>
            <a:ext cx="4964782" cy="4964782"/>
          </a:xfrm>
          <a:prstGeom prst="rect">
            <a:avLst/>
          </a:prstGeom>
          <a:noFill/>
        </p:spPr>
      </p:pic>
      <p:sp>
        <p:nvSpPr>
          <p:cNvPr id="4" name="Прямоугольник 3"/>
          <p:cNvSpPr/>
          <p:nvPr/>
        </p:nvSpPr>
        <p:spPr>
          <a:xfrm>
            <a:off x="611560" y="404664"/>
            <a:ext cx="8064896" cy="461665"/>
          </a:xfrm>
          <a:prstGeom prst="rect">
            <a:avLst/>
          </a:prstGeom>
        </p:spPr>
        <p:txBody>
          <a:bodyPr wrap="square">
            <a:spAutoFit/>
          </a:bodyPr>
          <a:lstStyle/>
          <a:p>
            <a:pPr algn="r"/>
            <a:r>
              <a:rPr lang="ru-RU" sz="2400" b="1" i="1" dirty="0" smtClean="0"/>
              <a:t>75-летию Великой победе посвящается</a:t>
            </a:r>
            <a:endParaRPr lang="ru-RU" sz="2400" dirty="0"/>
          </a:p>
        </p:txBody>
      </p:sp>
      <p:graphicFrame>
        <p:nvGraphicFramePr>
          <p:cNvPr id="7" name="Объект 6"/>
          <p:cNvGraphicFramePr>
            <a:graphicFrameLocks noChangeAspect="1"/>
          </p:cNvGraphicFramePr>
          <p:nvPr>
            <p:extLst>
              <p:ext uri="{D42A27DB-BD31-4B8C-83A1-F6EECF244321}">
                <p14:modId xmlns:p14="http://schemas.microsoft.com/office/powerpoint/2010/main" val="3166434606"/>
              </p:ext>
            </p:extLst>
          </p:nvPr>
        </p:nvGraphicFramePr>
        <p:xfrm>
          <a:off x="6732240" y="4797152"/>
          <a:ext cx="1652587" cy="685800"/>
        </p:xfrm>
        <a:graphic>
          <a:graphicData uri="http://schemas.openxmlformats.org/presentationml/2006/ole">
            <mc:AlternateContent xmlns:mc="http://schemas.openxmlformats.org/markup-compatibility/2006">
              <mc:Choice xmlns:v="urn:schemas-microsoft-com:vml" Requires="v">
                <p:oleObj spid="_x0000_s3078" name="Объект упаковщика для оболочки" showAsIcon="1" r:id="rId4" imgW="1652760" imgH="685440" progId="Package">
                  <p:embed/>
                </p:oleObj>
              </mc:Choice>
              <mc:Fallback>
                <p:oleObj name="Объект упаковщика для оболочки" showAsIcon="1" r:id="rId4" imgW="1652760" imgH="685440" progId="Package">
                  <p:embed/>
                  <p:pic>
                    <p:nvPicPr>
                      <p:cNvPr id="0" name=""/>
                      <p:cNvPicPr/>
                      <p:nvPr/>
                    </p:nvPicPr>
                    <p:blipFill>
                      <a:blip r:embed="rId5"/>
                      <a:stretch>
                        <a:fillRect/>
                      </a:stretch>
                    </p:blipFill>
                    <p:spPr>
                      <a:xfrm>
                        <a:off x="6732240" y="4797152"/>
                        <a:ext cx="1652587" cy="685800"/>
                      </a:xfrm>
                      <a:prstGeom prst="rect">
                        <a:avLst/>
                      </a:prstGeom>
                    </p:spPr>
                  </p:pic>
                </p:oleObj>
              </mc:Fallback>
            </mc:AlternateContent>
          </a:graphicData>
        </a:graphic>
      </p:graphicFrame>
    </p:spTree>
    <p:extLst>
      <p:ext uri="{BB962C8B-B14F-4D97-AF65-F5344CB8AC3E}">
        <p14:creationId xmlns:p14="http://schemas.microsoft.com/office/powerpoint/2010/main" val="114025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568952" cy="5632311"/>
          </a:xfrm>
          <a:prstGeom prst="rect">
            <a:avLst/>
          </a:prstGeom>
        </p:spPr>
        <p:txBody>
          <a:bodyPr wrap="square">
            <a:spAutoFit/>
          </a:bodyPr>
          <a:lstStyle/>
          <a:p>
            <a:pPr algn="ctr"/>
            <a:r>
              <a:rPr lang="ru-RU" sz="2400" b="1" i="1" dirty="0" smtClean="0"/>
              <a:t>Заключение</a:t>
            </a:r>
          </a:p>
          <a:p>
            <a:pPr algn="just"/>
            <a:endParaRPr lang="ru-RU" sz="2400" dirty="0" smtClean="0"/>
          </a:p>
          <a:p>
            <a:pPr algn="just"/>
            <a:r>
              <a:rPr lang="ru-RU" sz="2400" dirty="0" smtClean="0"/>
              <a:t>Мы будем благодарить тех, кто победил в этой страшной войне. </a:t>
            </a:r>
          </a:p>
          <a:p>
            <a:pPr algn="just"/>
            <a:endParaRPr lang="ru-RU" sz="2400" dirty="0" smtClean="0"/>
          </a:p>
          <a:p>
            <a:pPr algn="just"/>
            <a:r>
              <a:rPr lang="ru-RU" sz="2400" dirty="0" smtClean="0"/>
              <a:t>Живым – вечная слава, погибшим – вечная память.</a:t>
            </a:r>
          </a:p>
          <a:p>
            <a:pPr algn="just"/>
            <a:r>
              <a:rPr lang="ru-RU" sz="2400" dirty="0" smtClean="0"/>
              <a:t> </a:t>
            </a:r>
          </a:p>
          <a:p>
            <a:pPr algn="just"/>
            <a:r>
              <a:rPr lang="ru-RU" sz="2400" dirty="0" smtClean="0"/>
              <a:t>Но не забудьте и ученых-химиков, вспомните их тоже. Советские химики внесли достойный вклад в Победу нашего народа в Великой Отечественной войне. Война была смертельным противоборством производств, экономики и науки. Поэтому вместе с солдатами 1945 года победила и наша наука, наши ученые-химики, которые по сей день свою деятельность направляют на защиту своей Родины.</a:t>
            </a:r>
            <a:endParaRPr lang="ru-RU" sz="2400" dirty="0"/>
          </a:p>
        </p:txBody>
      </p:sp>
    </p:spTree>
    <p:extLst>
      <p:ext uri="{BB962C8B-B14F-4D97-AF65-F5344CB8AC3E}">
        <p14:creationId xmlns:p14="http://schemas.microsoft.com/office/powerpoint/2010/main" val="3877247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180528" y="188640"/>
            <a:ext cx="8820472" cy="61555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ru-RU" sz="3000" i="1" dirty="0" smtClean="0"/>
              <a:t>Кто </a:t>
            </a:r>
            <a:r>
              <a:rPr lang="ru-RU" sz="3000" i="1" dirty="0"/>
              <a:t>про химика сказал: «Мало воевал»?</a:t>
            </a:r>
          </a:p>
          <a:p>
            <a:pPr algn="r"/>
            <a:r>
              <a:rPr lang="ru-RU" sz="3000" i="1" dirty="0"/>
              <a:t>Кто сказал: «Он маловато крови проливал»?</a:t>
            </a:r>
          </a:p>
          <a:p>
            <a:pPr algn="r"/>
            <a:r>
              <a:rPr lang="ru-RU" sz="3000" i="1" dirty="0"/>
              <a:t>Я в свидетели зову химиков – друзей;</a:t>
            </a:r>
          </a:p>
          <a:p>
            <a:pPr algn="r"/>
            <a:r>
              <a:rPr lang="ru-RU" sz="3000" i="1" dirty="0"/>
              <a:t>Тех, кто смело бил врага до последних дней,</a:t>
            </a:r>
          </a:p>
          <a:p>
            <a:pPr algn="r"/>
            <a:r>
              <a:rPr lang="ru-RU" sz="3000" i="1" dirty="0"/>
              <a:t>Тех, кто с армией родной шел в одном строю,</a:t>
            </a:r>
          </a:p>
          <a:p>
            <a:pPr algn="r"/>
            <a:r>
              <a:rPr lang="ru-RU" sz="3000" i="1" dirty="0"/>
              <a:t>Тех, кто грудью защищал Родину мою.</a:t>
            </a:r>
          </a:p>
          <a:p>
            <a:pPr algn="r"/>
            <a:r>
              <a:rPr lang="ru-RU" sz="3000" i="1" dirty="0"/>
              <a:t>Сколько пройдено дорог, фронтовых путей,</a:t>
            </a:r>
          </a:p>
          <a:p>
            <a:pPr algn="r"/>
            <a:r>
              <a:rPr lang="ru-RU" sz="3000" i="1" dirty="0"/>
              <a:t>Сколько полегло на них молодых парней…</a:t>
            </a:r>
          </a:p>
          <a:p>
            <a:pPr algn="r"/>
            <a:r>
              <a:rPr lang="ru-RU" sz="3000" i="1" dirty="0"/>
              <a:t>Не померкнет никогда память о войне.</a:t>
            </a:r>
          </a:p>
          <a:p>
            <a:pPr algn="r"/>
            <a:r>
              <a:rPr lang="ru-RU" sz="3000" i="1" dirty="0"/>
              <a:t>Слава химикам живым! Павшим – честь вдвойне!</a:t>
            </a:r>
          </a:p>
          <a:p>
            <a:pPr algn="r"/>
            <a:r>
              <a:rPr lang="ru-RU" sz="3000" i="1" dirty="0"/>
              <a:t> З.И. Барсук</a:t>
            </a:r>
          </a:p>
          <a:p>
            <a:r>
              <a:rPr lang="ru-RU" sz="3200" dirty="0"/>
              <a:t/>
            </a:r>
            <a:br>
              <a:rPr lang="ru-RU" sz="3200" dirty="0"/>
            </a:b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7890" name="Picture 2" descr="C:\Users\User\Desktop\hello_html_2ad3b4be.png"/>
          <p:cNvPicPr>
            <a:picLocks noChangeAspect="1" noChangeArrowheads="1"/>
          </p:cNvPicPr>
          <p:nvPr/>
        </p:nvPicPr>
        <p:blipFill>
          <a:blip r:embed="rId3" cstate="print"/>
          <a:srcRect/>
          <a:stretch>
            <a:fillRect/>
          </a:stretch>
        </p:blipFill>
        <p:spPr bwMode="auto">
          <a:xfrm>
            <a:off x="6767736" y="4653136"/>
            <a:ext cx="2376264" cy="2376264"/>
          </a:xfrm>
          <a:prstGeom prst="rect">
            <a:avLst/>
          </a:prstGeom>
          <a:noFill/>
        </p:spPr>
      </p:pic>
      <p:graphicFrame>
        <p:nvGraphicFramePr>
          <p:cNvPr id="2" name="Объект 1"/>
          <p:cNvGraphicFramePr>
            <a:graphicFrameLocks noChangeAspect="1"/>
          </p:cNvGraphicFramePr>
          <p:nvPr>
            <p:extLst>
              <p:ext uri="{D42A27DB-BD31-4B8C-83A1-F6EECF244321}">
                <p14:modId xmlns:p14="http://schemas.microsoft.com/office/powerpoint/2010/main" val="2901053532"/>
              </p:ext>
            </p:extLst>
          </p:nvPr>
        </p:nvGraphicFramePr>
        <p:xfrm>
          <a:off x="6767736" y="6137210"/>
          <a:ext cx="3648075" cy="863600"/>
        </p:xfrm>
        <a:graphic>
          <a:graphicData uri="http://schemas.openxmlformats.org/presentationml/2006/ole">
            <mc:AlternateContent xmlns:mc="http://schemas.openxmlformats.org/markup-compatibility/2006">
              <mc:Choice xmlns:v="urn:schemas-microsoft-com:vml" Requires="v">
                <p:oleObj spid="_x0000_s2075" name="Объект упаковщика для оболочки" showAsIcon="1" r:id="rId4" imgW="3648600" imgH="862920" progId="Package">
                  <p:embed/>
                </p:oleObj>
              </mc:Choice>
              <mc:Fallback>
                <p:oleObj name="Объект упаковщика для оболочки" showAsIcon="1" r:id="rId4" imgW="3648600" imgH="862920" progId="Package">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736" y="6137210"/>
                        <a:ext cx="364807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56163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870" y="1300478"/>
            <a:ext cx="8712968" cy="5170646"/>
          </a:xfrm>
          <a:prstGeom prst="rect">
            <a:avLst/>
          </a:prstGeom>
        </p:spPr>
        <p:txBody>
          <a:bodyPr wrap="square">
            <a:spAutoFit/>
          </a:bodyPr>
          <a:lstStyle/>
          <a:p>
            <a:pPr algn="ctr"/>
            <a:r>
              <a:rPr lang="ru-RU" sz="3000" dirty="0"/>
              <a:t>«В этот час решительного боя советские ученые идут со своим народом, отдавая все силы борьбе с фашистскими поджигателями войны – во имя защиты своей Родины и во имя защиты свободы мировой науки и спасения культуры, служащей всему человечеству... Все, кому дорого культурное наследие тысячелетий, для кого священны высокие идеалы науки и гуманизма, должны положить все силы на то, чтобы безумный и опасный враг был уничтожен». </a:t>
            </a:r>
          </a:p>
        </p:txBody>
      </p:sp>
      <p:sp>
        <p:nvSpPr>
          <p:cNvPr id="3" name="Прямоугольник 2"/>
          <p:cNvSpPr/>
          <p:nvPr/>
        </p:nvSpPr>
        <p:spPr>
          <a:xfrm>
            <a:off x="127599" y="107218"/>
            <a:ext cx="6402257" cy="954107"/>
          </a:xfrm>
          <a:prstGeom prst="rect">
            <a:avLst/>
          </a:prstGeom>
        </p:spPr>
        <p:txBody>
          <a:bodyPr wrap="square">
            <a:spAutoFit/>
          </a:bodyPr>
          <a:lstStyle/>
          <a:p>
            <a:pPr algn="ctr"/>
            <a:r>
              <a:rPr lang="ru-RU" sz="2800" b="1" dirty="0" smtClean="0"/>
              <a:t>Обращение Академии наук СССР </a:t>
            </a:r>
          </a:p>
          <a:p>
            <a:pPr algn="ctr"/>
            <a:r>
              <a:rPr lang="ru-RU" sz="2800" b="1" dirty="0" smtClean="0"/>
              <a:t>(июнь 1941 г.)</a:t>
            </a:r>
          </a:p>
        </p:txBody>
      </p:sp>
      <p:pic>
        <p:nvPicPr>
          <p:cNvPr id="3074" name="Picture 2" descr="C:\Users\Приемная\Desktop\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7613" y="0"/>
            <a:ext cx="2846387" cy="118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063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8496944" cy="6494085"/>
          </a:xfrm>
          <a:prstGeom prst="rect">
            <a:avLst/>
          </a:prstGeom>
        </p:spPr>
        <p:txBody>
          <a:bodyPr wrap="square">
            <a:spAutoFit/>
          </a:bodyPr>
          <a:lstStyle/>
          <a:p>
            <a:pPr algn="ctr"/>
            <a:r>
              <a:rPr lang="ru-RU" sz="2800" b="1" dirty="0" smtClean="0"/>
              <a:t>Содержание</a:t>
            </a:r>
          </a:p>
          <a:p>
            <a:pPr algn="ctr"/>
            <a:endParaRPr lang="ru-RU" sz="2800" b="1" dirty="0" smtClean="0"/>
          </a:p>
          <a:p>
            <a:pPr algn="just"/>
            <a:r>
              <a:rPr lang="ru-RU" sz="2400" b="1" dirty="0" smtClean="0"/>
              <a:t>I.</a:t>
            </a:r>
            <a:r>
              <a:rPr lang="ru-RU" sz="2400" dirty="0" smtClean="0"/>
              <a:t> Практическая деятельность ученых в годы Великой Отечественной Войны:</a:t>
            </a:r>
          </a:p>
          <a:p>
            <a:pPr algn="just">
              <a:buFont typeface="Arial" pitchFamily="34" charset="0"/>
              <a:buChar char="•"/>
            </a:pPr>
            <a:r>
              <a:rPr lang="ru-RU" sz="2400" dirty="0" smtClean="0"/>
              <a:t> Создание специальных пищевых, медицинских, технических препаратов, необходимых для нужд войны.</a:t>
            </a:r>
          </a:p>
          <a:p>
            <a:pPr algn="just">
              <a:buFont typeface="Arial" pitchFamily="34" charset="0"/>
              <a:buChar char="•"/>
            </a:pPr>
            <a:r>
              <a:rPr lang="ru-RU" sz="2400" dirty="0" smtClean="0"/>
              <a:t> Создание боеприпасов, зажигательных смесей, топлива.</a:t>
            </a:r>
          </a:p>
          <a:p>
            <a:pPr algn="just">
              <a:buFont typeface="Arial" pitchFamily="34" charset="0"/>
              <a:buChar char="•"/>
            </a:pPr>
            <a:r>
              <a:rPr lang="ru-RU" sz="2400" dirty="0" smtClean="0"/>
              <a:t> Содействие развитию металлургической, машиностроительной и оборонной промышленности.</a:t>
            </a:r>
          </a:p>
          <a:p>
            <a:pPr algn="just">
              <a:buFont typeface="Arial" pitchFamily="34" charset="0"/>
              <a:buChar char="•"/>
            </a:pPr>
            <a:r>
              <a:rPr lang="ru-RU" sz="2400" dirty="0" smtClean="0"/>
              <a:t>Поиск новых видов сырья и энергии.</a:t>
            </a:r>
          </a:p>
          <a:p>
            <a:pPr algn="just">
              <a:buFont typeface="Arial" pitchFamily="34" charset="0"/>
              <a:buChar char="•"/>
            </a:pPr>
            <a:endParaRPr lang="ru-RU" sz="2400" dirty="0" smtClean="0"/>
          </a:p>
          <a:p>
            <a:pPr algn="just"/>
            <a:r>
              <a:rPr lang="ru-RU" sz="2400" b="1" dirty="0" smtClean="0"/>
              <a:t>II.</a:t>
            </a:r>
            <a:r>
              <a:rPr lang="ru-RU" sz="2400" dirty="0" smtClean="0"/>
              <a:t> Награды ученых-химиков в годы Великой Отечественной войны.</a:t>
            </a:r>
            <a:endParaRPr lang="ru-RU" sz="2400" smtClean="0"/>
          </a:p>
          <a:p>
            <a:pPr algn="just"/>
            <a:endParaRPr lang="ru-RU" sz="2400" dirty="0" smtClean="0"/>
          </a:p>
          <a:p>
            <a:pPr algn="just"/>
            <a:r>
              <a:rPr lang="ru-RU" sz="2400" b="1" dirty="0" smtClean="0"/>
              <a:t>III. </a:t>
            </a:r>
            <a:r>
              <a:rPr lang="ru-RU" sz="2400" dirty="0" smtClean="0"/>
              <a:t>Круглый стол со специалистами </a:t>
            </a:r>
            <a:r>
              <a:rPr lang="ru-RU" sz="2400" b="1" dirty="0" smtClean="0"/>
              <a:t>«Вклад отечественных ученых в развитие современной химической промышленности и естественных наук</a:t>
            </a:r>
            <a:r>
              <a:rPr lang="ru-RU" sz="2400" b="1" i="1" dirty="0" smtClean="0"/>
              <a:t>»</a:t>
            </a:r>
            <a:endParaRPr lang="ru-RU" sz="2400" b="1" dirty="0"/>
          </a:p>
        </p:txBody>
      </p:sp>
    </p:spTree>
    <p:extLst>
      <p:ext uri="{BB962C8B-B14F-4D97-AF65-F5344CB8AC3E}">
        <p14:creationId xmlns:p14="http://schemas.microsoft.com/office/powerpoint/2010/main" val="3239787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4014" y="117693"/>
            <a:ext cx="6439356" cy="6740307"/>
          </a:xfrm>
          <a:prstGeom prst="rect">
            <a:avLst/>
          </a:prstGeom>
        </p:spPr>
        <p:txBody>
          <a:bodyPr wrap="square">
            <a:spAutoFit/>
          </a:bodyPr>
          <a:lstStyle/>
          <a:p>
            <a:pPr algn="ctr"/>
            <a:r>
              <a:rPr lang="ru-RU" sz="2400" dirty="0"/>
              <a:t>«Я химик. И говорю сегодня от имени всех химиков-ученых. Несомненно, химия – один из существенных факторов, от которых зависит успех современной войны. Производство взрывчатых веществ, качественных сталей, легких металлов, топлива – все это разнообразные виды применения химии, не говоря уже о специальных формах химического оружия. В современной войне немецкая химия подарила миру пока одну «новинку» - это массовое применение возбуждающих и наркотических веществ, которые дают немецким солдатам перед тем, как послать их на верную смерть. Советские химики призывают ученых всего мира использовать свои знания для борьбы с фашизмом».  </a:t>
            </a:r>
          </a:p>
        </p:txBody>
      </p:sp>
      <p:pic>
        <p:nvPicPr>
          <p:cNvPr id="3" name="Picture 4" descr="C:\Users\User\Desktop\hello_html_749b1823.jpg"/>
          <p:cNvPicPr>
            <a:picLocks noChangeAspect="1" noChangeArrowheads="1"/>
          </p:cNvPicPr>
          <p:nvPr/>
        </p:nvPicPr>
        <p:blipFill>
          <a:blip r:embed="rId2" cstate="print"/>
          <a:srcRect/>
          <a:stretch>
            <a:fillRect/>
          </a:stretch>
        </p:blipFill>
        <p:spPr bwMode="auto">
          <a:xfrm>
            <a:off x="6876256" y="64642"/>
            <a:ext cx="2078529" cy="2664296"/>
          </a:xfrm>
          <a:prstGeom prst="rect">
            <a:avLst/>
          </a:prstGeom>
          <a:noFill/>
        </p:spPr>
      </p:pic>
      <p:sp>
        <p:nvSpPr>
          <p:cNvPr id="4" name="Прямоугольник 3"/>
          <p:cNvSpPr/>
          <p:nvPr/>
        </p:nvSpPr>
        <p:spPr>
          <a:xfrm>
            <a:off x="6439356" y="2761834"/>
            <a:ext cx="2952328" cy="707886"/>
          </a:xfrm>
          <a:prstGeom prst="rect">
            <a:avLst/>
          </a:prstGeom>
        </p:spPr>
        <p:txBody>
          <a:bodyPr wrap="square">
            <a:spAutoFit/>
          </a:bodyPr>
          <a:lstStyle/>
          <a:p>
            <a:pPr algn="ctr"/>
            <a:r>
              <a:rPr lang="ru-RU" sz="2000" dirty="0" smtClean="0"/>
              <a:t>Фрумкин</a:t>
            </a:r>
          </a:p>
          <a:p>
            <a:pPr algn="ctr"/>
            <a:r>
              <a:rPr lang="ru-RU" sz="2000" dirty="0" smtClean="0"/>
              <a:t>Александр Наумович</a:t>
            </a:r>
          </a:p>
        </p:txBody>
      </p:sp>
      <p:pic>
        <p:nvPicPr>
          <p:cNvPr id="4098" name="Picture 2" descr="C:\Users\Приемная\Deskto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619" y="3789040"/>
            <a:ext cx="1881871" cy="190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75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Desktop\hello_html_m6551c8b2.jpg"/>
          <p:cNvPicPr>
            <a:picLocks noChangeAspect="1" noChangeArrowheads="1"/>
          </p:cNvPicPr>
          <p:nvPr/>
        </p:nvPicPr>
        <p:blipFill>
          <a:blip r:embed="rId2" cstate="print"/>
          <a:srcRect/>
          <a:stretch>
            <a:fillRect/>
          </a:stretch>
        </p:blipFill>
        <p:spPr bwMode="auto">
          <a:xfrm>
            <a:off x="683568" y="979303"/>
            <a:ext cx="3492388" cy="2235128"/>
          </a:xfrm>
          <a:prstGeom prst="rect">
            <a:avLst/>
          </a:prstGeom>
          <a:noFill/>
        </p:spPr>
      </p:pic>
      <p:pic>
        <p:nvPicPr>
          <p:cNvPr id="6" name="Picture 3" descr="C:\Users\User\Desktop\hello_html_6c963542.jpg"/>
          <p:cNvPicPr>
            <a:picLocks noChangeAspect="1" noChangeArrowheads="1"/>
          </p:cNvPicPr>
          <p:nvPr/>
        </p:nvPicPr>
        <p:blipFill>
          <a:blip r:embed="rId3" cstate="print"/>
          <a:srcRect/>
          <a:stretch>
            <a:fillRect/>
          </a:stretch>
        </p:blipFill>
        <p:spPr bwMode="auto">
          <a:xfrm>
            <a:off x="6423477" y="3713235"/>
            <a:ext cx="2490631" cy="2900852"/>
          </a:xfrm>
          <a:prstGeom prst="rect">
            <a:avLst/>
          </a:prstGeom>
          <a:noFill/>
        </p:spPr>
      </p:pic>
      <p:pic>
        <p:nvPicPr>
          <p:cNvPr id="5" name="Picture 2" descr="C:\Users\User\Desktop\hello_html_m2f38028d.jpg"/>
          <p:cNvPicPr>
            <a:picLocks noChangeAspect="1" noChangeArrowheads="1"/>
          </p:cNvPicPr>
          <p:nvPr/>
        </p:nvPicPr>
        <p:blipFill>
          <a:blip r:embed="rId4" cstate="print"/>
          <a:srcRect/>
          <a:stretch>
            <a:fillRect/>
          </a:stretch>
        </p:blipFill>
        <p:spPr bwMode="auto">
          <a:xfrm>
            <a:off x="5715584" y="904349"/>
            <a:ext cx="3076223" cy="2310082"/>
          </a:xfrm>
          <a:prstGeom prst="rect">
            <a:avLst/>
          </a:prstGeom>
          <a:noFill/>
        </p:spPr>
      </p:pic>
      <p:pic>
        <p:nvPicPr>
          <p:cNvPr id="8" name="Picture 3" descr="C:\Users\User\Desktop\hello_html_m185d664.jpg"/>
          <p:cNvPicPr>
            <a:picLocks noChangeAspect="1" noChangeArrowheads="1"/>
          </p:cNvPicPr>
          <p:nvPr/>
        </p:nvPicPr>
        <p:blipFill>
          <a:blip r:embed="rId5" cstate="print"/>
          <a:srcRect/>
          <a:stretch>
            <a:fillRect/>
          </a:stretch>
        </p:blipFill>
        <p:spPr bwMode="auto">
          <a:xfrm>
            <a:off x="683568" y="3645024"/>
            <a:ext cx="3235088" cy="2236430"/>
          </a:xfrm>
          <a:prstGeom prst="rect">
            <a:avLst/>
          </a:prstGeom>
          <a:noFill/>
        </p:spPr>
      </p:pic>
      <p:pic>
        <p:nvPicPr>
          <p:cNvPr id="9" name="Picture 3" descr="C:\Users\User\Desktop\hello_html_m40af3747.jpg"/>
          <p:cNvPicPr>
            <a:picLocks noChangeAspect="1" noChangeArrowheads="1"/>
          </p:cNvPicPr>
          <p:nvPr/>
        </p:nvPicPr>
        <p:blipFill>
          <a:blip r:embed="rId6" cstate="print"/>
          <a:srcRect/>
          <a:stretch>
            <a:fillRect/>
          </a:stretch>
        </p:blipFill>
        <p:spPr bwMode="auto">
          <a:xfrm>
            <a:off x="4283968" y="3268149"/>
            <a:ext cx="2065570" cy="3339817"/>
          </a:xfrm>
          <a:prstGeom prst="rect">
            <a:avLst/>
          </a:prstGeom>
          <a:noFill/>
        </p:spPr>
      </p:pic>
      <p:sp>
        <p:nvSpPr>
          <p:cNvPr id="10" name="Прямоугольник 9"/>
          <p:cNvSpPr/>
          <p:nvPr/>
        </p:nvSpPr>
        <p:spPr>
          <a:xfrm>
            <a:off x="395536" y="138671"/>
            <a:ext cx="8496944" cy="646331"/>
          </a:xfrm>
          <a:prstGeom prst="rect">
            <a:avLst/>
          </a:prstGeom>
        </p:spPr>
        <p:txBody>
          <a:bodyPr wrap="square">
            <a:spAutoFit/>
          </a:bodyPr>
          <a:lstStyle/>
          <a:p>
            <a:pPr algn="ctr"/>
            <a:r>
              <a:rPr lang="ru-RU" sz="3600" dirty="0" smtClean="0">
                <a:solidFill>
                  <a:srgbClr val="FF0000"/>
                </a:solidFill>
              </a:rPr>
              <a:t>Всё для фронта! Всё для победы!</a:t>
            </a:r>
          </a:p>
        </p:txBody>
      </p:sp>
    </p:spTree>
    <p:extLst>
      <p:ext uri="{BB962C8B-B14F-4D97-AF65-F5344CB8AC3E}">
        <p14:creationId xmlns:p14="http://schemas.microsoft.com/office/powerpoint/2010/main" val="1312035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Приемная\Desktop\Лавочкин С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03573"/>
            <a:ext cx="3305944" cy="224253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188640"/>
            <a:ext cx="5256584" cy="6124754"/>
          </a:xfrm>
          <a:prstGeom prst="rect">
            <a:avLst/>
          </a:prstGeom>
        </p:spPr>
        <p:txBody>
          <a:bodyPr wrap="square">
            <a:spAutoFit/>
          </a:bodyPr>
          <a:lstStyle/>
          <a:p>
            <a:pPr algn="just"/>
            <a:r>
              <a:rPr lang="ru-RU" sz="2800" dirty="0"/>
              <a:t>«Я не вижу моего врага — немца-конструктора, который сидит над своими чертежами … в глубоком убежище. Но, не видя его, я воюю с ним … Я знаю, что бы ни придумал немец, я обязан придумать лучше. Я собираю всю мою волю и фантазию, все мои знания и опыт … чтобы в день, когда два новых самолета — наш и вражеский — столкнутся в военном небе, наш оказался победителем»</a:t>
            </a:r>
          </a:p>
        </p:txBody>
      </p:sp>
      <p:sp>
        <p:nvSpPr>
          <p:cNvPr id="4" name="Прямоугольник 3"/>
          <p:cNvSpPr/>
          <p:nvPr/>
        </p:nvSpPr>
        <p:spPr>
          <a:xfrm>
            <a:off x="5752371" y="2681630"/>
            <a:ext cx="2952328" cy="1138773"/>
          </a:xfrm>
          <a:prstGeom prst="rect">
            <a:avLst/>
          </a:prstGeom>
        </p:spPr>
        <p:txBody>
          <a:bodyPr wrap="square">
            <a:spAutoFit/>
          </a:bodyPr>
          <a:lstStyle/>
          <a:p>
            <a:pPr algn="ctr"/>
            <a:r>
              <a:rPr lang="ru-RU" sz="2400" dirty="0" smtClean="0"/>
              <a:t>Лавочкин</a:t>
            </a:r>
          </a:p>
          <a:p>
            <a:pPr algn="ctr"/>
            <a:r>
              <a:rPr lang="ru-RU" sz="2400" dirty="0" smtClean="0"/>
              <a:t>Семен Алексеевич</a:t>
            </a:r>
            <a:endParaRPr lang="tt-RU" sz="2400" dirty="0" smtClean="0"/>
          </a:p>
          <a:p>
            <a:pPr algn="ctr"/>
            <a:r>
              <a:rPr lang="tt-RU" sz="2000" dirty="0" smtClean="0"/>
              <a:t>авиаконструктор</a:t>
            </a:r>
            <a:endParaRPr lang="ru-RU" sz="2000" dirty="0" smtClean="0"/>
          </a:p>
        </p:txBody>
      </p:sp>
      <p:pic>
        <p:nvPicPr>
          <p:cNvPr id="5123" name="Picture 3" descr="C:\Users\Приемная\Deskto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7902" y="4005064"/>
            <a:ext cx="1571079" cy="156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528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hello_html_128106d7.jpg"/>
          <p:cNvPicPr>
            <a:picLocks noChangeAspect="1" noChangeArrowheads="1"/>
          </p:cNvPicPr>
          <p:nvPr/>
        </p:nvPicPr>
        <p:blipFill>
          <a:blip r:embed="rId2" cstate="print"/>
          <a:srcRect/>
          <a:stretch>
            <a:fillRect/>
          </a:stretch>
        </p:blipFill>
        <p:spPr bwMode="auto">
          <a:xfrm>
            <a:off x="6876256" y="188640"/>
            <a:ext cx="2088232" cy="2881760"/>
          </a:xfrm>
          <a:prstGeom prst="rect">
            <a:avLst/>
          </a:prstGeom>
          <a:noFill/>
        </p:spPr>
      </p:pic>
      <p:sp>
        <p:nvSpPr>
          <p:cNvPr id="3" name="Прямоугольник 2"/>
          <p:cNvSpPr/>
          <p:nvPr/>
        </p:nvSpPr>
        <p:spPr>
          <a:xfrm>
            <a:off x="6385188" y="3140968"/>
            <a:ext cx="2257349" cy="646331"/>
          </a:xfrm>
          <a:prstGeom prst="rect">
            <a:avLst/>
          </a:prstGeom>
        </p:spPr>
        <p:txBody>
          <a:bodyPr wrap="none">
            <a:spAutoFit/>
          </a:bodyPr>
          <a:lstStyle/>
          <a:p>
            <a:pPr algn="ctr"/>
            <a:r>
              <a:rPr lang="ru-RU" dirty="0" smtClean="0"/>
              <a:t>Постовский</a:t>
            </a:r>
          </a:p>
          <a:p>
            <a:pPr algn="ctr"/>
            <a:r>
              <a:rPr lang="ru-RU" dirty="0" smtClean="0"/>
              <a:t>Исаак Яковлевич</a:t>
            </a:r>
          </a:p>
        </p:txBody>
      </p:sp>
      <p:sp>
        <p:nvSpPr>
          <p:cNvPr id="4" name="Прямоугольник 3"/>
          <p:cNvSpPr/>
          <p:nvPr/>
        </p:nvSpPr>
        <p:spPr>
          <a:xfrm>
            <a:off x="683568" y="332656"/>
            <a:ext cx="1968809" cy="369332"/>
          </a:xfrm>
          <a:prstGeom prst="rect">
            <a:avLst/>
          </a:prstGeom>
        </p:spPr>
        <p:txBody>
          <a:bodyPr wrap="none">
            <a:spAutoFit/>
          </a:bodyPr>
          <a:lstStyle/>
          <a:p>
            <a:r>
              <a:rPr lang="ru-RU" dirty="0" smtClean="0"/>
              <a:t>Синтезировал:</a:t>
            </a:r>
            <a:endParaRPr lang="ru-RU" dirty="0"/>
          </a:p>
        </p:txBody>
      </p:sp>
      <p:pic>
        <p:nvPicPr>
          <p:cNvPr id="19459" name="Picture 3" descr="C:\Users\User\Desktop\hello_html_m26459077.jpg"/>
          <p:cNvPicPr>
            <a:picLocks noChangeAspect="1" noChangeArrowheads="1"/>
          </p:cNvPicPr>
          <p:nvPr/>
        </p:nvPicPr>
        <p:blipFill>
          <a:blip r:embed="rId3" cstate="print"/>
          <a:srcRect/>
          <a:stretch>
            <a:fillRect/>
          </a:stretch>
        </p:blipFill>
        <p:spPr bwMode="auto">
          <a:xfrm>
            <a:off x="395536" y="764704"/>
            <a:ext cx="5256584" cy="5361716"/>
          </a:xfrm>
          <a:prstGeom prst="rect">
            <a:avLst/>
          </a:prstGeom>
          <a:noFill/>
        </p:spPr>
      </p:pic>
      <p:sp>
        <p:nvSpPr>
          <p:cNvPr id="6" name="Прямоугольник 5"/>
          <p:cNvSpPr/>
          <p:nvPr/>
        </p:nvSpPr>
        <p:spPr>
          <a:xfrm>
            <a:off x="6012160" y="3995678"/>
            <a:ext cx="2952328" cy="2031325"/>
          </a:xfrm>
          <a:prstGeom prst="rect">
            <a:avLst/>
          </a:prstGeom>
        </p:spPr>
        <p:txBody>
          <a:bodyPr wrap="square">
            <a:spAutoFit/>
          </a:bodyPr>
          <a:lstStyle/>
          <a:p>
            <a:pPr algn="just"/>
            <a:r>
              <a:rPr lang="ru-RU" dirty="0" smtClean="0"/>
              <a:t>Эти препараты обладают противомикробными и антибактериальными свойствами. Известна «паста Постовского», применяемая для долго не заживающих ран.</a:t>
            </a:r>
            <a:endParaRPr lang="ru-RU" dirty="0"/>
          </a:p>
        </p:txBody>
      </p:sp>
    </p:spTree>
    <p:extLst>
      <p:ext uri="{BB962C8B-B14F-4D97-AF65-F5344CB8AC3E}">
        <p14:creationId xmlns:p14="http://schemas.microsoft.com/office/powerpoint/2010/main" val="1602912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C:\Documents and Settings\Admin\Рабочий стол\Новая папка\Палладин.jpg"/>
          <p:cNvSpPr>
            <a:spLocks noChangeAspect="1" noChangeArrowheads="1"/>
          </p:cNvSpPr>
          <p:nvPr/>
        </p:nvSpPr>
        <p:spPr bwMode="auto">
          <a:xfrm>
            <a:off x="3578225" y="-1111250"/>
            <a:ext cx="866775" cy="11811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484" name="AutoShape 4" descr="C:\Documents and Settings\Admin\Рабочий стол\Новая папка\Палладин.jpg"/>
          <p:cNvSpPr>
            <a:spLocks noChangeAspect="1" noChangeArrowheads="1"/>
          </p:cNvSpPr>
          <p:nvPr/>
        </p:nvSpPr>
        <p:spPr bwMode="auto">
          <a:xfrm>
            <a:off x="3578225" y="-1111250"/>
            <a:ext cx="866775" cy="11811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485" name="Rectangle 5"/>
          <p:cNvSpPr>
            <a:spLocks noChangeArrowheads="1"/>
          </p:cNvSpPr>
          <p:nvPr/>
        </p:nvSpPr>
        <p:spPr bwMode="auto">
          <a:xfrm>
            <a:off x="5148064" y="3181617"/>
            <a:ext cx="399593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cs typeface="Arial" pitchFamily="34" charset="0"/>
              </a:rPr>
              <a:t>Палладин Алексей Викторович, академик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6" name="AutoShape 6" descr="C:\Documents and Settings\Admin\Рабочий стол\Новая папка\Палладин.jpg"/>
          <p:cNvSpPr>
            <a:spLocks noChangeAspect="1" noChangeArrowheads="1"/>
          </p:cNvSpPr>
          <p:nvPr/>
        </p:nvSpPr>
        <p:spPr bwMode="auto">
          <a:xfrm>
            <a:off x="3578225" y="15875"/>
            <a:ext cx="866775" cy="11811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487" name="Picture 7" descr="C:\Users\User\Desktop\hello_html_m3218a6e1.jpg"/>
          <p:cNvPicPr>
            <a:picLocks noChangeAspect="1" noChangeArrowheads="1"/>
          </p:cNvPicPr>
          <p:nvPr/>
        </p:nvPicPr>
        <p:blipFill>
          <a:blip r:embed="rId2" cstate="print"/>
          <a:srcRect/>
          <a:stretch>
            <a:fillRect/>
          </a:stretch>
        </p:blipFill>
        <p:spPr bwMode="auto">
          <a:xfrm>
            <a:off x="6479147" y="116031"/>
            <a:ext cx="2187329" cy="2975958"/>
          </a:xfrm>
          <a:prstGeom prst="rect">
            <a:avLst/>
          </a:prstGeom>
          <a:noFill/>
        </p:spPr>
      </p:pic>
      <p:sp>
        <p:nvSpPr>
          <p:cNvPr id="9" name="Прямоугольник 8"/>
          <p:cNvSpPr/>
          <p:nvPr/>
        </p:nvSpPr>
        <p:spPr>
          <a:xfrm>
            <a:off x="143728" y="606425"/>
            <a:ext cx="5785792" cy="1384995"/>
          </a:xfrm>
          <a:prstGeom prst="rect">
            <a:avLst/>
          </a:prstGeom>
        </p:spPr>
        <p:txBody>
          <a:bodyPr wrap="square">
            <a:spAutoFit/>
          </a:bodyPr>
          <a:lstStyle/>
          <a:p>
            <a:pPr lvl="0" algn="just" fontAlgn="base">
              <a:spcBef>
                <a:spcPct val="0"/>
              </a:spcBef>
              <a:spcAft>
                <a:spcPct val="0"/>
              </a:spcAft>
            </a:pPr>
            <a:r>
              <a:rPr kumimoji="0" lang="ru-RU" sz="2800" b="0" i="0" u="none" strike="noStrike" cap="none" normalizeH="0" baseline="0" dirty="0" err="1" smtClean="0">
                <a:ln>
                  <a:noFill/>
                </a:ln>
                <a:solidFill>
                  <a:schemeClr val="tx1"/>
                </a:solidFill>
                <a:effectLst/>
                <a:latin typeface="Times New Roman" pitchFamily="18" charset="0"/>
                <a:cs typeface="Arial" pitchFamily="34" charset="0"/>
              </a:rPr>
              <a:t>Викасол</a:t>
            </a:r>
            <a:r>
              <a:rPr kumimoji="0" lang="ru-RU" sz="2800" b="0" i="0" u="none" strike="noStrike" cap="none" normalizeH="0" baseline="0" dirty="0" smtClean="0">
                <a:ln>
                  <a:noFill/>
                </a:ln>
                <a:solidFill>
                  <a:schemeClr val="tx1"/>
                </a:solidFill>
                <a:effectLst/>
                <a:latin typeface="Times New Roman" pitchFamily="18" charset="0"/>
                <a:cs typeface="Arial" pitchFamily="34" charset="0"/>
              </a:rPr>
              <a:t> и метилнафтахинон – эффективные средства для остановки кровотечения</a:t>
            </a:r>
            <a:endParaRPr lang="ru-RU" sz="2800" dirty="0"/>
          </a:p>
        </p:txBody>
      </p:sp>
      <p:pic>
        <p:nvPicPr>
          <p:cNvPr id="20488" name="Picture 8" descr="C:\Users\User\Desktop\hello_html_71ca8c64.jpg"/>
          <p:cNvPicPr>
            <a:picLocks noChangeAspect="1" noChangeArrowheads="1"/>
          </p:cNvPicPr>
          <p:nvPr/>
        </p:nvPicPr>
        <p:blipFill>
          <a:blip r:embed="rId3" cstate="print"/>
          <a:srcRect/>
          <a:stretch>
            <a:fillRect/>
          </a:stretch>
        </p:blipFill>
        <p:spPr bwMode="auto">
          <a:xfrm>
            <a:off x="143728" y="3889503"/>
            <a:ext cx="8201025" cy="2520280"/>
          </a:xfrm>
          <a:prstGeom prst="rect">
            <a:avLst/>
          </a:prstGeom>
          <a:noFill/>
        </p:spPr>
      </p:pic>
    </p:spTree>
    <p:extLst>
      <p:ext uri="{BB962C8B-B14F-4D97-AF65-F5344CB8AC3E}">
        <p14:creationId xmlns:p14="http://schemas.microsoft.com/office/powerpoint/2010/main" val="20485850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528</TotalTime>
  <Words>928</Words>
  <Application>Microsoft Office PowerPoint</Application>
  <PresentationFormat>Экран (4:3)</PresentationFormat>
  <Paragraphs>102</Paragraphs>
  <Slides>21</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21</vt:i4>
      </vt:variant>
    </vt:vector>
  </HeadingPairs>
  <TitlesOfParts>
    <vt:vector size="24" baseType="lpstr">
      <vt:lpstr>Исполнительная</vt:lpstr>
      <vt:lpstr>Объект упаковщика для оболочки</vt:lpstr>
      <vt:lpstr>Пакет</vt:lpstr>
      <vt:lpstr>Трудовой подвиг советских ученых-химиков в годы Великой Отечественной Войны (1941-1945 г.г.)</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Ученые-химики в годы Великой Отечественной Войны (1941-1945 г.г.)</dc:title>
  <dc:creator>гульназ</dc:creator>
  <cp:lastModifiedBy>Приемная</cp:lastModifiedBy>
  <cp:revision>31</cp:revision>
  <dcterms:created xsi:type="dcterms:W3CDTF">2019-11-21T02:53:57Z</dcterms:created>
  <dcterms:modified xsi:type="dcterms:W3CDTF">2021-05-22T07:34:05Z</dcterms:modified>
</cp:coreProperties>
</file>