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85" r:id="rId3"/>
    <p:sldId id="274" r:id="rId4"/>
    <p:sldId id="270" r:id="rId5"/>
    <p:sldId id="271" r:id="rId6"/>
    <p:sldId id="276" r:id="rId7"/>
    <p:sldId id="277" r:id="rId8"/>
    <p:sldId id="278" r:id="rId9"/>
    <p:sldId id="279" r:id="rId10"/>
    <p:sldId id="282" r:id="rId11"/>
    <p:sldId id="280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304" r:id="rId20"/>
    <p:sldId id="305" r:id="rId21"/>
    <p:sldId id="263" r:id="rId22"/>
    <p:sldId id="300" r:id="rId23"/>
    <p:sldId id="265" r:id="rId24"/>
    <p:sldId id="302" r:id="rId25"/>
    <p:sldId id="306" r:id="rId26"/>
    <p:sldId id="307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47" r:id="rId66"/>
    <p:sldId id="348" r:id="rId67"/>
    <p:sldId id="349" r:id="rId68"/>
    <p:sldId id="350" r:id="rId69"/>
    <p:sldId id="351" r:id="rId70"/>
    <p:sldId id="352" r:id="rId71"/>
    <p:sldId id="308" r:id="rId7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B6103E9-7587-49DC-9AE6-AA761A8F0B4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DC1C6-5566-4019-B097-B1473737E8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5051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0FEBEE-76ED-4DCE-8047-A5152C3EA9C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92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3EB5D-6079-446B-9481-41ED7CF2AC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55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D46D3-134B-4EE3-AF2B-7217D490030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0745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8E7E-2127-45F2-BF3F-266B55B37B0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818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39BB9-E0DE-4DBC-8D43-B4EF8722416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2491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0C54A-5F05-4551-B8CB-4B95E8533DC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9882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BEB7D-E625-4D37-A93F-2088F3F6B95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5747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55A36-7BB6-4C9F-A257-DDC72EE2B15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4547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B6995-35F8-4FFF-8501-17CD05A45C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074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5D59DDA0-7EB7-499C-9A80-BA9179E2EF76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266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udmpravda.ru/abou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altLang="ru-RU" sz="4600" b="1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52400"/>
            <a:ext cx="8458200" cy="6019800"/>
          </a:xfrm>
        </p:spPr>
        <p:txBody>
          <a:bodyPr/>
          <a:lstStyle/>
          <a:p>
            <a:pPr algn="ctr"/>
            <a:r>
              <a:rPr lang="ru-RU" altLang="ru-RU" sz="3600" b="1"/>
              <a:t>БПОУ УР «Радиомеханический техникум» им. Шутова</a:t>
            </a:r>
          </a:p>
          <a:p>
            <a:pPr algn="ctr"/>
            <a:endParaRPr lang="ru-RU" altLang="ru-RU" sz="3600" b="1"/>
          </a:p>
          <a:p>
            <a:pPr algn="ctr"/>
            <a:r>
              <a:rPr lang="ru-RU" altLang="ru-RU" sz="3600" b="1"/>
              <a:t> Герои фронта и тыла Удмуртской АССР в 1941-1945 гг. </a:t>
            </a:r>
          </a:p>
          <a:p>
            <a:pPr algn="ctr"/>
            <a:r>
              <a:rPr lang="ru-RU" altLang="ru-RU" sz="3600" b="1"/>
              <a:t>Новости во время войны</a:t>
            </a:r>
            <a:endParaRPr lang="ru-RU" altLang="ru-RU" sz="3200" b="1"/>
          </a:p>
          <a:p>
            <a:pPr algn="ctr"/>
            <a:endParaRPr lang="ru-RU" altLang="ru-RU" sz="32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Мировые события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ru-RU" altLang="ru-RU" sz="3200" b="1"/>
              <a:t>1. </a:t>
            </a:r>
            <a:r>
              <a:rPr lang="ru-RU" altLang="ru-RU" sz="3200" b="1" u="sng"/>
              <a:t>Вторая мировая война</a:t>
            </a:r>
            <a:r>
              <a:rPr lang="ru-RU" altLang="ru-RU" sz="3200" b="1"/>
              <a:t>: военные действия в Западной Европе, на Тихом океане: высадка на острове Лейте и на Миндро, налеты «Летающих крепостей» на Японию и Токио. </a:t>
            </a:r>
          </a:p>
          <a:p>
            <a:r>
              <a:rPr lang="ru-RU" altLang="ru-RU" sz="3200" b="1"/>
              <a:t>Бомбили американцы и города Германии (в т. ч. Кобленц, Штутгарт, Бинген и др.).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Мировые события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05800" cy="5562600"/>
          </a:xfrm>
        </p:spPr>
        <p:txBody>
          <a:bodyPr/>
          <a:lstStyle/>
          <a:p>
            <a:r>
              <a:rPr lang="ru-RU" altLang="ru-RU" sz="2600" b="1"/>
              <a:t>2.</a:t>
            </a:r>
            <a:r>
              <a:rPr lang="ru-RU" altLang="ru-RU" sz="2600"/>
              <a:t> </a:t>
            </a:r>
            <a:r>
              <a:rPr lang="ru-RU" altLang="ru-RU" sz="2600" b="1" u="sng"/>
              <a:t>Суды над военными преступниками и палачами:</a:t>
            </a:r>
          </a:p>
          <a:p>
            <a:r>
              <a:rPr lang="ru-RU" altLang="ru-RU" sz="2600" b="1"/>
              <a:t>Суд над предателями югославского народа </a:t>
            </a:r>
          </a:p>
          <a:p>
            <a:r>
              <a:rPr lang="ru-RU" altLang="ru-RU" sz="2600" b="1"/>
              <a:t>Суд над бандой французских гестаповцев </a:t>
            </a:r>
          </a:p>
          <a:p>
            <a:r>
              <a:rPr lang="ru-RU" altLang="ru-RU" sz="2600" b="1"/>
              <a:t>Суд над гитлеровцами – участниками злодеяний в Майданеке:Терпец, Фогель, Шолен, Отланд и др. повешены;</a:t>
            </a:r>
          </a:p>
          <a:p>
            <a:r>
              <a:rPr lang="ru-RU" altLang="ru-RU" sz="2600" b="1"/>
              <a:t>Суд над фашистскими преступниками в Италии</a:t>
            </a:r>
          </a:p>
          <a:p>
            <a:r>
              <a:rPr lang="ru-RU" altLang="ru-RU" sz="2600" b="1"/>
              <a:t>Опубликован обвинительный акт по делу главных военных преступников в Болгарии</a:t>
            </a:r>
            <a:r>
              <a:rPr lang="ru-RU" altLang="ru-RU" sz="26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События в СССР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715000"/>
          </a:xfrm>
        </p:spPr>
        <p:txBody>
          <a:bodyPr/>
          <a:lstStyle/>
          <a:p>
            <a:r>
              <a:rPr lang="ru-RU" altLang="ru-RU" sz="3200" b="1"/>
              <a:t>приказы Верховного Главнокомандующего</a:t>
            </a:r>
          </a:p>
          <a:p>
            <a:r>
              <a:rPr lang="ru-RU" altLang="ru-RU" sz="3200" b="1"/>
              <a:t> указы Президиума Верховного Совета СССР и УАССР</a:t>
            </a:r>
          </a:p>
          <a:p>
            <a:r>
              <a:rPr lang="ru-RU" altLang="ru-RU" sz="3200" b="1"/>
              <a:t>новости с пленумов и совещаний</a:t>
            </a:r>
          </a:p>
          <a:p>
            <a:r>
              <a:rPr lang="ru-RU" altLang="ru-RU" sz="3200" b="1"/>
              <a:t> списки награжденных государственными наградами и званиями</a:t>
            </a:r>
          </a:p>
          <a:p>
            <a:r>
              <a:rPr lang="ru-RU" altLang="ru-RU" sz="3200" b="1"/>
              <a:t> сведения о важных встречах на высшем уровне.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39825"/>
          </a:xfrm>
        </p:spPr>
        <p:txBody>
          <a:bodyPr/>
          <a:lstStyle/>
          <a:p>
            <a:pPr algn="ctr"/>
            <a:r>
              <a:rPr lang="ru-RU" altLang="ru-RU" sz="5400" b="1"/>
              <a:t>Статьи о Великой Отечественной войне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/>
              <a:t>«Через Дунай» </a:t>
            </a:r>
          </a:p>
          <a:p>
            <a:r>
              <a:rPr lang="ru-RU" altLang="ru-RU" sz="4000" b="1"/>
              <a:t> «Великая битва за Москву» </a:t>
            </a:r>
          </a:p>
          <a:p>
            <a:r>
              <a:rPr lang="ru-RU" altLang="ru-RU" sz="4000" b="1"/>
              <a:t> «На фронтах Отечественной войны»</a:t>
            </a:r>
          </a:p>
          <a:p>
            <a:r>
              <a:rPr lang="ru-RU" altLang="ru-RU" sz="4000" b="1"/>
              <a:t> «За Дунаем у Будапешта»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algn="ctr"/>
            <a:r>
              <a:rPr lang="ru-RU" altLang="ru-RU" sz="4800" b="1"/>
              <a:t>Статьи о Великой Отечественной войне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/>
              <a:t>«Советский воин»</a:t>
            </a:r>
          </a:p>
          <a:p>
            <a:r>
              <a:rPr lang="ru-RU" altLang="ru-RU" sz="4000" b="1"/>
              <a:t> «О преступлениях гитлеровских захватчиков в Литовской ССР и Львовской области» </a:t>
            </a:r>
          </a:p>
          <a:p>
            <a:r>
              <a:rPr lang="ru-RU" altLang="ru-RU" sz="4000" b="1"/>
              <a:t> «Стойкость артиллериста» </a:t>
            </a:r>
          </a:p>
          <a:p>
            <a:r>
              <a:rPr lang="ru-RU" altLang="ru-RU" sz="4000" b="1"/>
              <a:t> «Год решающих побед»</a:t>
            </a:r>
          </a:p>
          <a:p>
            <a:endParaRPr lang="ru-RU" altLang="ru-RU" sz="4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algn="ctr"/>
            <a:r>
              <a:rPr lang="ru-RU" altLang="ru-RU" sz="5400" b="1"/>
              <a:t>Новости в экономике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r>
              <a:rPr lang="ru-RU" altLang="ru-RU" sz="4000" b="1"/>
              <a:t>Подготовка кадров сельского хозяйства; </a:t>
            </a:r>
          </a:p>
          <a:p>
            <a:r>
              <a:rPr lang="ru-RU" altLang="ru-RU" sz="4000" b="1"/>
              <a:t>заготовки льна; </a:t>
            </a:r>
          </a:p>
          <a:p>
            <a:r>
              <a:rPr lang="ru-RU" altLang="ru-RU" sz="4000" b="1"/>
              <a:t>расширение сортовых посадок картофеля;</a:t>
            </a:r>
          </a:p>
          <a:p>
            <a:r>
              <a:rPr lang="ru-RU" altLang="ru-RU" sz="4000" b="1"/>
              <a:t> материалы о восстановлении Вильнюса и Сталинграда;</a:t>
            </a:r>
          </a:p>
          <a:p>
            <a:pPr>
              <a:buFont typeface="Wingdings" pitchFamily="2" charset="2"/>
              <a:buNone/>
            </a:pPr>
            <a:endParaRPr lang="ru-RU" alt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Новости культуры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/>
              <a:t>о четвертом издании книги </a:t>
            </a:r>
          </a:p>
          <a:p>
            <a:pPr>
              <a:buFont typeface="Wingdings" pitchFamily="2" charset="2"/>
              <a:buNone/>
            </a:pPr>
            <a:r>
              <a:rPr lang="ru-RU" altLang="ru-RU" sz="4000" b="1"/>
              <a:t>	И. Сталина «О Великой Отечественной войне Советского Союза»; </a:t>
            </a:r>
          </a:p>
          <a:p>
            <a:r>
              <a:rPr lang="ru-RU" altLang="ru-RU" sz="4000" b="1"/>
              <a:t>о 20 - летии советского радиовещания;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836987"/>
          </a:xfrm>
        </p:spPr>
        <p:txBody>
          <a:bodyPr/>
          <a:lstStyle/>
          <a:p>
            <a:pPr algn="ctr"/>
            <a:r>
              <a:rPr lang="ru-RU" altLang="ru-RU" sz="4800" b="1"/>
              <a:t/>
            </a:r>
            <a:br>
              <a:rPr lang="ru-RU" altLang="ru-RU" sz="4800" b="1"/>
            </a:br>
            <a:r>
              <a:rPr lang="ru-RU" altLang="ru-RU" sz="4800" b="1"/>
              <a:t>События в </a:t>
            </a:r>
            <a:br>
              <a:rPr lang="ru-RU" altLang="ru-RU" sz="4800" b="1"/>
            </a:br>
            <a:r>
              <a:rPr lang="ru-RU" altLang="ru-RU" sz="4800" b="1"/>
              <a:t>Удмуртской Автономной Советской Социалистической Республике </a:t>
            </a:r>
            <a:br>
              <a:rPr lang="ru-RU" altLang="ru-RU" sz="4800" b="1"/>
            </a:br>
            <a:r>
              <a:rPr lang="ru-RU" altLang="ru-RU" sz="4800" b="1"/>
              <a:t>(УАССР)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/>
              <a:t>Герой Советского Союза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5400" b="1"/>
              <a:t>Сергей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400" b="1"/>
              <a:t>Фионин</a:t>
            </a:r>
          </a:p>
        </p:txBody>
      </p:sp>
      <p:pic>
        <p:nvPicPr>
          <p:cNvPr id="56324" name="Picture 4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736975" cy="5562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/>
              <a:t>Указы Президиума Верховного Совета УАССР: </a:t>
            </a:r>
            <a:br>
              <a:rPr lang="ru-RU" altLang="ru-RU" sz="3800" b="1"/>
            </a:br>
            <a:endParaRPr lang="ru-RU" altLang="ru-RU" sz="3800" b="1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/>
              <a:t>1) о присвоении почетного звания заслуженного учителя школы Удмуртской АССР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2) о награждении Почетной грамотой Президиума Верховного Совета УАССР работников народного образования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3) о присуждении переходящего Красного знамени Верховного Совета УАССР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4) о награждении Почетной грамотой Президиума Верховного Совета УАССР цеха № 20 (блюминга) Ижевского орденоносного металлургического завода </a:t>
            </a:r>
          </a:p>
          <a:p>
            <a:pPr>
              <a:lnSpc>
                <a:spcPct val="90000"/>
              </a:lnSpc>
            </a:pPr>
            <a:r>
              <a:rPr lang="ru-RU" altLang="ru-RU" sz="2400"/>
              <a:t>5) Указ о награждении Почетной грамотой Президиума Верховного Совета УАССР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8132" name="Picture 4" descr="DSC018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4629150" cy="6172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/>
              <a:t>Указы Президиума Верховного Совета УАССР: </a:t>
            </a:r>
            <a:br>
              <a:rPr lang="ru-RU" altLang="ru-RU" sz="3800" b="1"/>
            </a:br>
            <a:endParaRPr lang="ru-RU" altLang="ru-RU" sz="3800" b="1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600"/>
              <a:t>6) о присвоении почетных званий УАССР работникам науки и здравоохранения УАССР </a:t>
            </a:r>
          </a:p>
          <a:p>
            <a:pPr>
              <a:lnSpc>
                <a:spcPct val="80000"/>
              </a:lnSpc>
            </a:pPr>
            <a:r>
              <a:rPr lang="ru-RU" altLang="ru-RU" sz="2600"/>
              <a:t>7) о награждении артиста Малышева А. Н. Почетной грамотой Президиума Верховного Совета УАССР </a:t>
            </a:r>
          </a:p>
          <a:p>
            <a:pPr>
              <a:lnSpc>
                <a:spcPct val="80000"/>
              </a:lnSpc>
            </a:pPr>
            <a:r>
              <a:rPr lang="ru-RU" altLang="ru-RU" sz="2600"/>
              <a:t>8) о награждении Почетной грамотой Президиума Верховного Совета УАССР работников здравоохранения</a:t>
            </a:r>
          </a:p>
          <a:p>
            <a:pPr>
              <a:lnSpc>
                <a:spcPct val="80000"/>
              </a:lnSpc>
            </a:pPr>
            <a:r>
              <a:rPr lang="ru-RU" altLang="ru-RU" sz="2600"/>
              <a:t>9) о награждении Почетной грамотой Президиума Верховного Совета УАССР работников радиокомитета при СНК УАССР </a:t>
            </a:r>
          </a:p>
          <a:p>
            <a:pPr>
              <a:lnSpc>
                <a:spcPct val="80000"/>
              </a:lnSpc>
            </a:pPr>
            <a:r>
              <a:rPr lang="ru-RU" altLang="ru-RU" sz="2600"/>
              <a:t>10) об отсрочке выборов в районные, городские, сельские и поселковые Советы депутатов трудящихся УАССР </a:t>
            </a:r>
          </a:p>
          <a:p>
            <a:pPr>
              <a:lnSpc>
                <a:spcPct val="80000"/>
              </a:lnSpc>
            </a:pPr>
            <a:endParaRPr lang="ru-RU" altLang="ru-RU" sz="2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/>
              <a:t>Участники республиканского совещания по народному образованию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4" descr="УП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81800" cy="449103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/>
              <a:t>Республиканский съезд сельских врачей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68612" name="Picture 4" descr="УП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86600" cy="50022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b="1"/>
              <a:t>На партконференции Ждановского района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4340" name="Picture 4" descr="УП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543800" cy="5065713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800" b="1"/>
              <a:t>Сегодня в кино и театрах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600" b="1"/>
              <a:t>Например,  26 декабря мы читаем: </a:t>
            </a:r>
          </a:p>
          <a:p>
            <a:r>
              <a:rPr lang="ru-RU" altLang="ru-RU" sz="3600" b="1"/>
              <a:t>«Одеон» - «Федька», </a:t>
            </a:r>
          </a:p>
          <a:p>
            <a:r>
              <a:rPr lang="ru-RU" altLang="ru-RU" sz="3600" b="1"/>
              <a:t>«Колосс» - «Фронт», </a:t>
            </a:r>
          </a:p>
          <a:p>
            <a:r>
              <a:rPr lang="ru-RU" altLang="ru-RU" sz="3600" b="1"/>
              <a:t>Театр Музкомедии – «Сорочинская ярмарка», </a:t>
            </a:r>
          </a:p>
          <a:p>
            <a:r>
              <a:rPr lang="ru-RU" altLang="ru-RU" sz="3600" b="1"/>
              <a:t>цирк – обширная, разнообразная программа.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76804" name="Picture 4" descr="уп 2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632450" cy="6248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Война и мир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ru-RU" altLang="ru-RU" sz="3600" b="1"/>
              <a:t>Несмотря на продолжающуюся войну, </a:t>
            </a:r>
            <a:r>
              <a:rPr lang="ru-RU" altLang="ru-RU" sz="4400" b="1"/>
              <a:t>«мир»</a:t>
            </a:r>
            <a:r>
              <a:rPr lang="ru-RU" altLang="ru-RU" sz="3600" b="1"/>
              <a:t> (в значении «общество») решал и свои повседневные проблемы, занимался спортом, учил и учился, лечил и лечился, пел и танцевал, ходил в кино и театр, встречал Новый 1945 год.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Герои тыла из Удмуртии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sz="5100" b="1"/>
          </a:p>
          <a:p>
            <a:pPr algn="ctr">
              <a:buFont typeface="Wingdings" pitchFamily="2" charset="2"/>
              <a:buNone/>
            </a:pPr>
            <a:r>
              <a:rPr lang="ru-RU" altLang="ru-RU" sz="5100" b="1"/>
              <a:t>Передовики промышленности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endParaRPr lang="ru-RU" altLang="ru-RU" sz="5300" b="1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00600" cy="4530725"/>
          </a:xfrm>
        </p:spPr>
        <p:txBody>
          <a:bodyPr/>
          <a:lstStyle/>
          <a:p>
            <a:endParaRPr lang="ru-RU" altLang="ru-RU" sz="3600" b="1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41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600" b="1"/>
              <a:t>	Стахановка-револьверщица Л. Е. Малых, выполняющая месячные задания на 150%</a:t>
            </a:r>
          </a:p>
          <a:p>
            <a:pPr>
              <a:buFont typeface="Wingdings" pitchFamily="2" charset="2"/>
              <a:buNone/>
            </a:pPr>
            <a:endParaRPr lang="ru-RU" altLang="ru-RU" sz="2200"/>
          </a:p>
        </p:txBody>
      </p:sp>
      <p:pic>
        <p:nvPicPr>
          <p:cNvPr id="81925" name="Picture 5" descr="УП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3910013" cy="5715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6172200" y="60706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Товарищ Пестов за работой. Он выполняет нормы на 200%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600"/>
          </a:p>
        </p:txBody>
      </p:sp>
      <p:pic>
        <p:nvPicPr>
          <p:cNvPr id="82949" name="Picture 5" descr="УП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324600" cy="44069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934200" y="62230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Эпиграф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3200" b="1"/>
              <a:t>« В ВОВ мы отстояли свою Родину от захватчиков, окончательно ликвидировали угрозу порабощения народов СССР фашистским извергами и стоим накануне полной победы»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200" b="1"/>
              <a:t> И. В. Сталин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600" b="1"/>
              <a:t>Номер за 2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ru-RU" altLang="ru-RU" sz="3800" b="1"/>
              <a:t>Группа лучших работников ижевского блюминга</a:t>
            </a:r>
            <a:r>
              <a:rPr lang="ru-RU" altLang="ru-RU" sz="3800"/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3972" name="Picture 4" descr="УП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019800" cy="446405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934200" y="62230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altLang="ru-RU" sz="4000" b="1"/>
              <a:t>Бригада товарища  Шайгорданова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4996" name="Picture 4" descr="УП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010400" cy="4624388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781800" y="62992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5300" b="1"/>
              <a:t>Бригада Исаевой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86020" name="Picture 4" descr="УП 18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4038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705600" y="61468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200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200"/>
              <a:t>	</a:t>
            </a:r>
            <a:r>
              <a:rPr lang="ru-RU" altLang="ru-RU" sz="3000" b="1"/>
              <a:t>Зачинатели движения за всемерное усиление помощи фронту – Александра Исаева и Шариф Шайгорданов</a:t>
            </a:r>
          </a:p>
        </p:txBody>
      </p:sp>
      <p:pic>
        <p:nvPicPr>
          <p:cNvPr id="87045" name="Picture 5" descr="DSC02053"/>
          <p:cNvPicPr>
            <a:picLocks noChangeAspect="1" noChangeArrowheads="1"/>
          </p:cNvPicPr>
          <p:nvPr/>
        </p:nvPicPr>
        <p:blipFill>
          <a:blip r:embed="rId2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105400" cy="42941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6858000" y="62230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17.01. 1945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r>
              <a:rPr lang="ru-RU" altLang="ru-RU" sz="3800" b="1"/>
              <a:t>Лучшая фронтовая бригада завода им. Ленина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00200"/>
            <a:ext cx="4114800" cy="4530725"/>
          </a:xfrm>
        </p:spPr>
        <p:txBody>
          <a:bodyPr/>
          <a:lstStyle/>
          <a:p>
            <a:r>
              <a:rPr lang="ru-RU" altLang="ru-RU" sz="3100" b="1"/>
              <a:t>На снимке: </a:t>
            </a:r>
          </a:p>
          <a:p>
            <a:pPr>
              <a:buFont typeface="Wingdings" pitchFamily="2" charset="2"/>
              <a:buNone/>
            </a:pPr>
            <a:r>
              <a:rPr lang="ru-RU" altLang="ru-RU" sz="3100" b="1"/>
              <a:t>Д. Божуков, </a:t>
            </a:r>
          </a:p>
          <a:p>
            <a:pPr>
              <a:buFont typeface="Wingdings" pitchFamily="2" charset="2"/>
              <a:buNone/>
            </a:pPr>
            <a:r>
              <a:rPr lang="ru-RU" altLang="ru-RU" sz="3100" b="1"/>
              <a:t>Н. Вахрушев, </a:t>
            </a:r>
          </a:p>
          <a:p>
            <a:pPr>
              <a:buFont typeface="Wingdings" pitchFamily="2" charset="2"/>
              <a:buNone/>
            </a:pPr>
            <a:r>
              <a:rPr lang="ru-RU" altLang="ru-RU" sz="3100" b="1"/>
              <a:t>Т. Уракова, </a:t>
            </a:r>
          </a:p>
          <a:p>
            <a:pPr>
              <a:buFont typeface="Wingdings" pitchFamily="2" charset="2"/>
              <a:buNone/>
            </a:pPr>
            <a:r>
              <a:rPr lang="ru-RU" altLang="ru-RU" sz="3100" b="1"/>
              <a:t>Н. Гендельман</a:t>
            </a:r>
          </a:p>
        </p:txBody>
      </p:sp>
      <p:pic>
        <p:nvPicPr>
          <p:cNvPr id="88069" name="Picture 5" descr="УП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535363" cy="50292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6477000" y="61468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800" b="1"/>
              <a:t>Бригада сталеваров Князькова Металлургического завода</a:t>
            </a:r>
            <a:r>
              <a:rPr lang="ru-RU" altLang="ru-RU" sz="3800"/>
              <a:t>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600"/>
          </a:p>
        </p:txBody>
      </p:sp>
      <p:pic>
        <p:nvPicPr>
          <p:cNvPr id="89093" name="Picture 5" descr="DSC0204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6400800" cy="45291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7010400" y="6269038"/>
            <a:ext cx="1633538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23.02 1945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600" b="1"/>
              <a:t>Советские патриотки:</a:t>
            </a:r>
            <a:br>
              <a:rPr lang="ru-RU" altLang="ru-RU" sz="4600" b="1"/>
            </a:br>
            <a:endParaRPr lang="ru-RU" altLang="ru-RU" sz="4600" b="1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3900" b="1"/>
          </a:p>
          <a:p>
            <a:pPr>
              <a:buFont typeface="Wingdings" pitchFamily="2" charset="2"/>
              <a:buNone/>
            </a:pPr>
            <a:endParaRPr lang="ru-RU" altLang="ru-RU" sz="3900" b="1"/>
          </a:p>
          <a:p>
            <a:pPr>
              <a:buFont typeface="Wingdings" pitchFamily="2" charset="2"/>
              <a:buNone/>
            </a:pPr>
            <a:endParaRPr lang="ru-RU" altLang="ru-RU" sz="3900" b="1"/>
          </a:p>
          <a:p>
            <a:pPr>
              <a:buFont typeface="Wingdings" pitchFamily="2" charset="2"/>
              <a:buNone/>
            </a:pPr>
            <a:endParaRPr lang="ru-RU" altLang="ru-RU" sz="3900" b="1"/>
          </a:p>
          <a:p>
            <a:pPr>
              <a:buFont typeface="Wingdings" pitchFamily="2" charset="2"/>
              <a:buNone/>
            </a:pPr>
            <a:endParaRPr lang="ru-RU" altLang="ru-RU" sz="3900" b="1"/>
          </a:p>
          <a:p>
            <a:pPr>
              <a:buFont typeface="Wingdings" pitchFamily="2" charset="2"/>
              <a:buNone/>
            </a:pPr>
            <a:r>
              <a:rPr lang="ru-RU" altLang="ru-RU" sz="3900" b="1"/>
              <a:t>Н. З. Ульяненко, В. И. Вострикова </a:t>
            </a:r>
          </a:p>
        </p:txBody>
      </p:sp>
      <p:pic>
        <p:nvPicPr>
          <p:cNvPr id="90116" name="Picture 4" descr="DSC020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553200" cy="42164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599238" y="6299200"/>
            <a:ext cx="1712912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07.03. 1945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600" b="1"/>
              <a:t>Советские патриотки:</a:t>
            </a:r>
            <a:br>
              <a:rPr lang="ru-RU" altLang="ru-RU" sz="4600" b="1"/>
            </a:br>
            <a:endParaRPr lang="ru-RU" altLang="ru-RU" sz="4600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86868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3400" b="1"/>
          </a:p>
          <a:p>
            <a:pPr>
              <a:buFont typeface="Wingdings" pitchFamily="2" charset="2"/>
              <a:buNone/>
            </a:pPr>
            <a:endParaRPr lang="ru-RU" altLang="ru-RU" sz="3400" b="1"/>
          </a:p>
          <a:p>
            <a:pPr>
              <a:buFont typeface="Wingdings" pitchFamily="2" charset="2"/>
              <a:buNone/>
            </a:pPr>
            <a:endParaRPr lang="ru-RU" altLang="ru-RU" sz="3400" b="1"/>
          </a:p>
          <a:p>
            <a:pPr>
              <a:buFont typeface="Wingdings" pitchFamily="2" charset="2"/>
              <a:buNone/>
            </a:pPr>
            <a:endParaRPr lang="ru-RU" altLang="ru-RU" sz="3400" b="1"/>
          </a:p>
          <a:p>
            <a:pPr algn="ctr">
              <a:buFont typeface="Wingdings" pitchFamily="2" charset="2"/>
              <a:buNone/>
            </a:pPr>
            <a:r>
              <a:rPr lang="ru-RU" altLang="ru-RU" sz="3400" b="1"/>
              <a:t>А. П. Мусихина,Александра Исаева</a:t>
            </a:r>
            <a:r>
              <a:rPr lang="ru-RU" altLang="ru-RU" sz="2600"/>
              <a:t> </a:t>
            </a:r>
            <a:endParaRPr lang="ru-RU" altLang="ru-RU" sz="3400" b="1"/>
          </a:p>
          <a:p>
            <a:pPr algn="ctr">
              <a:buFont typeface="Wingdings" pitchFamily="2" charset="2"/>
              <a:buNone/>
            </a:pPr>
            <a:r>
              <a:rPr lang="ru-RU" altLang="ru-RU" sz="3400" b="1"/>
              <a:t>Н. Петри  </a:t>
            </a:r>
          </a:p>
          <a:p>
            <a:endParaRPr lang="ru-RU" altLang="ru-RU" sz="2600"/>
          </a:p>
        </p:txBody>
      </p:sp>
      <p:pic>
        <p:nvPicPr>
          <p:cNvPr id="91140" name="Picture 4" descr="DSC02042"/>
          <p:cNvPicPr>
            <a:picLocks noChangeAspect="1" noChangeArrowheads="1"/>
          </p:cNvPicPr>
          <p:nvPr>
            <p:ph type="body" sz="half" idx="4294967295"/>
          </p:nvPr>
        </p:nvPicPr>
        <p:blipFill>
          <a:blip r:embed="rId2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295400"/>
            <a:ext cx="7391400" cy="3302000"/>
          </a:xfr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7162800" y="62230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07.03. 1945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Копировщица цеха № 96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3500" b="1"/>
              <a:t>А. А. Фелютина </a:t>
            </a:r>
          </a:p>
        </p:txBody>
      </p:sp>
      <p:pic>
        <p:nvPicPr>
          <p:cNvPr id="92165" name="Picture 5" descr="DSC020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572000" cy="32004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69342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09.03.1945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Р. И. Рогинских – стахановка – токарь цеха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/>
              <a:t>	№ 54 </a:t>
            </a:r>
          </a:p>
        </p:txBody>
      </p:sp>
      <p:pic>
        <p:nvPicPr>
          <p:cNvPr id="93189" name="Picture 5" descr="DSC02033"/>
          <p:cNvPicPr>
            <a:picLocks noChangeAspect="1" noChangeArrowheads="1"/>
          </p:cNvPicPr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3632200" cy="60960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7010400" y="61468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25.03.1945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Эпиграф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3600" b="1"/>
              <a:t>«Сегодня – день Сталинской Конституции. Под знаменем Сталинской Конституции, под водительством великого Сталина – вперед, за полный разгром немецко – фашистских захватчиков!» 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600" b="1"/>
              <a:t>Номер за 5 декабря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Стахановец – вагранщик литейного цеха Камбарского завода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/>
              <a:t>	А. Н. Жилин </a:t>
            </a:r>
          </a:p>
        </p:txBody>
      </p:sp>
      <p:pic>
        <p:nvPicPr>
          <p:cNvPr id="94213" name="Picture 5" descr="DSC02032"/>
          <p:cNvPicPr>
            <a:picLocks noChangeAspect="1" noChangeArrowheads="1"/>
          </p:cNvPicPr>
          <p:nvPr/>
        </p:nvPicPr>
        <p:blipFill>
          <a:blip r:embed="rId2" cstate="email">
            <a:lum bright="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575" y="609600"/>
            <a:ext cx="4162425" cy="5791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8580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31.03.1945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И. И. Петров – стахановец – отдельщик цеха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/>
              <a:t>	№ 54 </a:t>
            </a:r>
          </a:p>
        </p:txBody>
      </p:sp>
      <p:pic>
        <p:nvPicPr>
          <p:cNvPr id="95237" name="Picture 5" descr="DSC02031"/>
          <p:cNvPicPr>
            <a:picLocks noChangeAspect="1" noChangeArrowheads="1"/>
          </p:cNvPicPr>
          <p:nvPr/>
        </p:nvPicPr>
        <p:blipFill>
          <a:blip r:embed="rId2" cstate="email">
            <a:lum bright="6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888" y="381000"/>
            <a:ext cx="3949700" cy="6172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6858000" y="59944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01.04.1945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Л. А. Брюхова – стахановка Сарапульской швейной фабрики </a:t>
            </a:r>
          </a:p>
        </p:txBody>
      </p:sp>
      <p:pic>
        <p:nvPicPr>
          <p:cNvPr id="96261" name="Picture 5" descr="DSC02024"/>
          <p:cNvPicPr>
            <a:picLocks noChangeAspect="1" noChangeArrowheads="1"/>
          </p:cNvPicPr>
          <p:nvPr/>
        </p:nvPicPr>
        <p:blipFill>
          <a:blip r:embed="rId2" cstate="email">
            <a:lum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084638" cy="60198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9342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13.04.1945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И. М. Кутергин – стахановец - слесарь цеха № 35 </a:t>
            </a:r>
          </a:p>
        </p:txBody>
      </p:sp>
      <p:pic>
        <p:nvPicPr>
          <p:cNvPr id="97285" name="Picture 5" descr="DSC02021"/>
          <p:cNvPicPr>
            <a:picLocks noChangeAspect="1" noChangeArrowheads="1"/>
          </p:cNvPicPr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3929063" cy="57150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781800" y="60198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72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endParaRPr lang="ru-RU" altLang="ru-RU"/>
          </a:p>
          <a:p>
            <a:pPr>
              <a:buFont typeface="Wingdings" pitchFamily="2" charset="2"/>
              <a:buNone/>
            </a:pPr>
            <a:r>
              <a:rPr lang="ru-RU" altLang="ru-RU" b="1"/>
              <a:t>Лучшие стахановцы завода имени Ленина кузнец М. В. Гришко, молотобоец М. П. Еремеев </a:t>
            </a:r>
          </a:p>
        </p:txBody>
      </p:sp>
      <p:pic>
        <p:nvPicPr>
          <p:cNvPr id="98308" name="Picture 4" descr="DSC020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172200" cy="45529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6858000" y="61468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24.04.1945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Герои тыла из Удмуртии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ru-RU" altLang="ru-RU" b="1"/>
          </a:p>
          <a:p>
            <a:pPr algn="ctr">
              <a:buFont typeface="Wingdings" pitchFamily="2" charset="2"/>
              <a:buNone/>
            </a:pPr>
            <a:r>
              <a:rPr lang="ru-RU" altLang="ru-RU" sz="5100" b="1"/>
              <a:t>Передовики сельского хозяйства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/>
              <a:t>Колхозы - передовики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ru-RU" altLang="ru-RU" sz="3200" b="1"/>
              <a:t>Киясово. </a:t>
            </a:r>
            <a:r>
              <a:rPr lang="ru-RU" altLang="ru-RU" sz="3200"/>
              <a:t>«Якорь», им. Литвинова, им. Менжинского вывезли на заготовительные пункты более 600 пудов сверхпланового зерна; </a:t>
            </a:r>
          </a:p>
          <a:p>
            <a:r>
              <a:rPr lang="ru-RU" altLang="ru-RU" sz="3200" b="1"/>
              <a:t>в Малой Пурге </a:t>
            </a:r>
            <a:r>
              <a:rPr lang="ru-RU" altLang="ru-RU" sz="3200"/>
              <a:t>колхоз «Юж-Пурга» сдал дополнительно 600 пудов картофеля в фонд Красной Армии</a:t>
            </a:r>
            <a:r>
              <a:rPr lang="ru-RU" altLang="ru-RU" sz="3200" b="1"/>
              <a:t>.</a:t>
            </a:r>
          </a:p>
          <a:p>
            <a:r>
              <a:rPr lang="ru-RU" altLang="ru-RU" sz="3200" b="1"/>
              <a:t>Алнаши. </a:t>
            </a:r>
            <a:r>
              <a:rPr lang="ru-RU" altLang="ru-RU" sz="3200"/>
              <a:t>Колхоз им. Азина сдал 1200 пудов зерна в фонд Красной Армии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/>
              <a:t>Колхозы - должники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4953000"/>
          </a:xfrm>
        </p:spPr>
        <p:txBody>
          <a:bodyPr/>
          <a:lstStyle/>
          <a:p>
            <a:r>
              <a:rPr lang="ru-RU" altLang="ru-RU" sz="3200" b="1"/>
              <a:t>Камбарка</a:t>
            </a:r>
            <a:r>
              <a:rPr lang="ru-RU" altLang="ru-RU" sz="3200"/>
              <a:t>. Колхоз «Искра» выполнил план зернопоставок на 50%</a:t>
            </a:r>
          </a:p>
          <a:p>
            <a:r>
              <a:rPr lang="ru-RU" altLang="ru-RU" sz="3200" b="1"/>
              <a:t>Камбарка.</a:t>
            </a:r>
            <a:r>
              <a:rPr lang="ru-RU" altLang="ru-RU" sz="3200"/>
              <a:t> Колхоз «Первое мая» выполнил план хлебопоставок на 47%</a:t>
            </a:r>
          </a:p>
          <a:p>
            <a:r>
              <a:rPr lang="ru-RU" altLang="ru-RU" sz="3200" b="1"/>
              <a:t>Воткинск</a:t>
            </a:r>
            <a:r>
              <a:rPr lang="ru-RU" altLang="ru-RU" sz="3200"/>
              <a:t>. Колхоз «Уральский охотник» затянул хлебосдачу</a:t>
            </a:r>
          </a:p>
          <a:p>
            <a:r>
              <a:rPr lang="ru-RU" altLang="ru-RU" sz="3200" b="1"/>
              <a:t>Кез.</a:t>
            </a:r>
            <a:r>
              <a:rPr lang="ru-RU" altLang="ru-RU" sz="3200"/>
              <a:t> Колхоз «Молот» должен вывезти на </a:t>
            </a:r>
            <a:r>
              <a:rPr lang="ru-RU" altLang="ru-RU"/>
              <a:t>заготовительные пункты 215 центнеров зерна, вывез - 63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400" b="1"/>
              <a:t>Колхозы - должники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3200" b="1"/>
              <a:t>В статье «Чего не заметил райземотдел» сообщается о том, что руководители колхоза «Утренняя заря» Бемыжского района приговорены к 2 и 10 годам лишения свободы за умышленное затягивание поставок государству.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800" b="1"/>
              <a:t>Забытые заготовки</a:t>
            </a:r>
            <a:br>
              <a:rPr lang="ru-RU" altLang="ru-RU" sz="3800" b="1"/>
            </a:br>
            <a:endParaRPr lang="ru-RU" altLang="ru-RU" sz="3800" b="1"/>
          </a:p>
        </p:txBody>
      </p:sp>
      <p:pic>
        <p:nvPicPr>
          <p:cNvPr id="103427" name="Picture 3" descr="13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838200"/>
            <a:ext cx="4094163" cy="579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4419600" cy="4530725"/>
          </a:xfrm>
        </p:spPr>
        <p:txBody>
          <a:bodyPr/>
          <a:lstStyle/>
          <a:p>
            <a:r>
              <a:rPr lang="ru-RU" altLang="ru-RU" sz="4800" b="1"/>
              <a:t>о заготовках махорки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Эпиграф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3600" b="1"/>
              <a:t>«Красная Армия выросла в грозную силу и превосходит врага своим воинским умением и боевой техникой»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600" b="1"/>
              <a:t>И. Сталин</a:t>
            </a:r>
          </a:p>
          <a:p>
            <a:pPr algn="r">
              <a:buFont typeface="Wingdings" pitchFamily="2" charset="2"/>
              <a:buNone/>
            </a:pPr>
            <a:r>
              <a:rPr lang="ru-RU" altLang="ru-RU" sz="3600" b="1"/>
              <a:t>Номер за 8 декабря</a:t>
            </a:r>
          </a:p>
          <a:p>
            <a:pPr algn="r">
              <a:buFont typeface="Wingdings" pitchFamily="2" charset="2"/>
              <a:buNone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Инициатива колхоза «Авангард»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4452" name="Picture 4" descr="уп 2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773988" cy="41148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53400" cy="1779587"/>
          </a:xfrm>
        </p:spPr>
        <p:txBody>
          <a:bodyPr/>
          <a:lstStyle/>
          <a:p>
            <a:r>
              <a:rPr lang="ru-RU" altLang="ru-RU" b="1"/>
              <a:t>Комсомольско – молодежная бригада в камбарской артели «Горн»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5476" name="Picture 4" descr="уп 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209800"/>
            <a:ext cx="82200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6781800" y="6223000"/>
            <a:ext cx="2225675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229600" cy="1139825"/>
          </a:xfrm>
        </p:spPr>
        <p:txBody>
          <a:bodyPr/>
          <a:lstStyle/>
          <a:p>
            <a:r>
              <a:rPr lang="ru-RU" altLang="ru-RU" sz="3800"/>
              <a:t/>
            </a:r>
            <a:br>
              <a:rPr lang="ru-RU" altLang="ru-RU" sz="3800"/>
            </a:br>
            <a:r>
              <a:rPr lang="ru-RU" altLang="ru-RU" b="1"/>
              <a:t>Председатели колхозов –  передовики сельского хозяйства</a:t>
            </a:r>
            <a:r>
              <a:rPr lang="ru-RU" altLang="ru-RU" sz="3800"/>
              <a:t> </a:t>
            </a:r>
            <a:br>
              <a:rPr lang="ru-RU" altLang="ru-RU" sz="3800"/>
            </a:br>
            <a:endParaRPr lang="ru-RU" altLang="ru-RU" sz="380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altLang="ru-RU" sz="2600"/>
          </a:p>
        </p:txBody>
      </p:sp>
      <p:pic>
        <p:nvPicPr>
          <p:cNvPr id="106501" name="Picture 5" descr="DSC0205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2132013"/>
            <a:ext cx="6019800" cy="40513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7086600" y="62484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31.01. 1945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3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400" b="1"/>
              <a:t>О. Пастухова – бригадир совхоза им. 10-летия УАО </a:t>
            </a:r>
          </a:p>
        </p:txBody>
      </p:sp>
      <p:pic>
        <p:nvPicPr>
          <p:cNvPr id="107524" name="Picture 4" descr="DSC02050"/>
          <p:cNvPicPr>
            <a:picLocks noChangeAspect="1" noChangeArrowheads="1"/>
          </p:cNvPicPr>
          <p:nvPr/>
        </p:nvPicPr>
        <p:blipFill>
          <a:blip r:embed="rId2" cstate="email">
            <a:lum bright="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457200"/>
            <a:ext cx="5715000" cy="428625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7010400" y="6146800"/>
            <a:ext cx="1633538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10.02 1945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Телятница колхоза «Авангард» Нылгинского района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/>
              <a:t>	Г. Шишкина </a:t>
            </a:r>
          </a:p>
        </p:txBody>
      </p:sp>
      <p:pic>
        <p:nvPicPr>
          <p:cNvPr id="108549" name="Picture 5" descr="DSC02049"/>
          <p:cNvPicPr>
            <a:picLocks noChangeAspect="1" noChangeArrowheads="1"/>
          </p:cNvPicPr>
          <p:nvPr/>
        </p:nvPicPr>
        <p:blipFill>
          <a:blip r:embed="rId2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256088" cy="6172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6629400" y="6146800"/>
            <a:ext cx="1633538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17.02 1945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Звеньевая колхоза «Гигант» Можгинского района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/>
              <a:t>	А. Мельникова </a:t>
            </a:r>
          </a:p>
        </p:txBody>
      </p:sp>
      <p:pic>
        <p:nvPicPr>
          <p:cNvPr id="109573" name="Picture 5" descr="DSC02045"/>
          <p:cNvPicPr>
            <a:picLocks noChangeAspect="1" noChangeArrowheads="1"/>
          </p:cNvPicPr>
          <p:nvPr/>
        </p:nvPicPr>
        <p:blipFill>
          <a:blip r:embed="rId2" cstate="email">
            <a:lum bright="6000" contras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4070350" cy="5791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6781800" y="59944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04.03.1945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Передовики социалистического животноводства</a:t>
            </a:r>
            <a:r>
              <a:rPr lang="ru-RU" altLang="ru-RU" sz="3800"/>
              <a:t>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0596" name="Picture 4" descr="DSC02040"/>
          <p:cNvPicPr>
            <a:picLocks noChangeAspect="1" noChangeArrowheads="1"/>
          </p:cNvPicPr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7772400" cy="387826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7" name="Rectangle 5"/>
          <p:cNvSpPr>
            <a:spLocks noChangeArrowheads="1"/>
          </p:cNvSpPr>
          <p:nvPr/>
        </p:nvSpPr>
        <p:spPr bwMode="auto">
          <a:xfrm>
            <a:off x="65532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13.03.1945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Стахановка колхоза им. Буденного Камбарского района </a:t>
            </a:r>
          </a:p>
          <a:p>
            <a:pPr>
              <a:buFont typeface="Wingdings" pitchFamily="2" charset="2"/>
              <a:buNone/>
            </a:pPr>
            <a:r>
              <a:rPr lang="ru-RU" altLang="ru-RU" sz="3500" b="1"/>
              <a:t>	А. Т. Антронова </a:t>
            </a:r>
          </a:p>
        </p:txBody>
      </p:sp>
      <p:pic>
        <p:nvPicPr>
          <p:cNvPr id="111621" name="Picture 5" descr="DSC02026"/>
          <p:cNvPicPr>
            <a:picLocks noChangeAspect="1" noChangeArrowheads="1"/>
          </p:cNvPicPr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916363" cy="6172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7086600" y="62484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10.04.1945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762000"/>
            <a:ext cx="4953000" cy="533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З. А. Трефилова – председатель колхоза им. Кагановича Ярского района победителя в социалистическом соревновании </a:t>
            </a:r>
          </a:p>
        </p:txBody>
      </p:sp>
      <p:pic>
        <p:nvPicPr>
          <p:cNvPr id="112645" name="Picture 5" descr="DSC02019"/>
          <p:cNvPicPr>
            <a:picLocks noChangeAspect="1" noChangeArrowheads="1"/>
          </p:cNvPicPr>
          <p:nvPr/>
        </p:nvPicPr>
        <p:blipFill>
          <a:blip r:embed="rId2" cstate="email">
            <a:lum bright="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733800" cy="58674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Rectangle 6"/>
          <p:cNvSpPr>
            <a:spLocks noChangeArrowheads="1"/>
          </p:cNvSpPr>
          <p:nvPr/>
        </p:nvSpPr>
        <p:spPr bwMode="auto">
          <a:xfrm>
            <a:off x="7010400" y="6283325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endParaRPr lang="ru-RU" altLang="ru-RU" b="1"/>
          </a:p>
        </p:txBody>
      </p:sp>
      <p:pic>
        <p:nvPicPr>
          <p:cNvPr id="113667" name="Picture 3" descr="DSC020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4572000" cy="3124200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DSC02059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743200"/>
            <a:ext cx="4267200" cy="3200400"/>
          </a:xfrm>
          <a:noFill/>
          <a:ln w="762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6858000" y="62484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01.01. 1945</a:t>
            </a:r>
          </a:p>
        </p:txBody>
      </p:sp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733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Tahoma" pitchFamily="34" charset="0"/>
              </a:rPr>
              <a:t>Фалалеевы </a:t>
            </a:r>
          </a:p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Tahoma" pitchFamily="34" charset="0"/>
              </a:rPr>
              <a:t>и </a:t>
            </a:r>
          </a:p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Tahoma" pitchFamily="34" charset="0"/>
              </a:rPr>
              <a:t>Фионины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257800" y="228600"/>
            <a:ext cx="3429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Tahoma" pitchFamily="34" charset="0"/>
              </a:rPr>
              <a:t>Отцы </a:t>
            </a:r>
          </a:p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Tahoma" pitchFamily="34" charset="0"/>
              </a:rPr>
              <a:t>и </a:t>
            </a:r>
          </a:p>
          <a:p>
            <a:pPr algn="ctr">
              <a:spcBef>
                <a:spcPct val="50000"/>
              </a:spcBef>
            </a:pPr>
            <a:r>
              <a:rPr lang="ru-RU" altLang="ru-RU" sz="3600" b="1">
                <a:latin typeface="Tahoma" pitchFamily="34" charset="0"/>
              </a:rPr>
              <a:t>дети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Рубрики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r>
              <a:rPr lang="ru-RU" altLang="ru-RU" sz="4000" b="1"/>
              <a:t>«О чем рассказывает редакционная почта»</a:t>
            </a:r>
          </a:p>
          <a:p>
            <a:r>
              <a:rPr lang="ru-RU" altLang="ru-RU" sz="4000" b="1"/>
              <a:t>«Международный обзор»</a:t>
            </a:r>
          </a:p>
          <a:p>
            <a:r>
              <a:rPr lang="ru-RU" altLang="ru-RU" sz="4000" b="1"/>
              <a:t>«Со всех концов нашей республики»</a:t>
            </a:r>
          </a:p>
          <a:p>
            <a:r>
              <a:rPr lang="ru-RU" altLang="ru-RU" sz="4000" b="1"/>
              <a:t>«По следам выступлений «Удмуртской правды»</a:t>
            </a:r>
          </a:p>
          <a:p>
            <a:pPr>
              <a:buFont typeface="Wingdings" pitchFamily="2" charset="2"/>
              <a:buNone/>
            </a:pPr>
            <a:endParaRPr lang="ru-RU" alt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867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b="1"/>
              <a:t>Отец – по годам, сын – по подвигам старше, 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Папаша – стахановец. Сын его – Маршал.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Отец урожай изобильный молотит,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Сын - авиабомбами немцев колотит.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В бою и Фионины: сын и отец.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Фионин – колхозник, Фионин – боец.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Отец урожаем победу куёт,</a:t>
            </a:r>
          </a:p>
          <a:p>
            <a:pPr>
              <a:buFont typeface="Wingdings" pitchFamily="2" charset="2"/>
              <a:buNone/>
            </a:pPr>
            <a:r>
              <a:rPr lang="ru-RU" altLang="ru-RU" b="1"/>
              <a:t>А сын из орудья без промаху бьёт.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5100" b="1"/>
              <a:t>Герои фронта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100" b="1"/>
              <a:t>из Удмуртии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altLang="ru-RU" b="1"/>
              <a:t>Герой Советского Союза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600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5300" b="1"/>
              <a:t>Сергей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300" b="1"/>
              <a:t>Фионин</a:t>
            </a:r>
          </a:p>
        </p:txBody>
      </p:sp>
      <p:pic>
        <p:nvPicPr>
          <p:cNvPr id="116741" name="Picture 5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481388" cy="51816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324600" y="6096000"/>
            <a:ext cx="22860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  <a:latin typeface="Tahoma" pitchFamily="34" charset="0"/>
              </a:rPr>
              <a:t>Декабрь 1944 г.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altLang="ru-RU" b="1"/>
              <a:t>Герой Советского Союза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500" b="1"/>
              <a:t>З. И. Макаров</a:t>
            </a:r>
          </a:p>
        </p:txBody>
      </p:sp>
      <p:pic>
        <p:nvPicPr>
          <p:cNvPr id="117765" name="Picture 5" descr="DSC0204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017963" cy="53340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6934200" y="5994400"/>
            <a:ext cx="1633538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28.02 1945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altLang="ru-RU" b="1"/>
              <a:t>Герой Советского Союза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18788" name="Picture 4" descr="DSC02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10600" cy="49863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68580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03.04.1945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3500" b="1"/>
              <a:t>М. П. Фёдоровых</a:t>
            </a:r>
          </a:p>
        </p:txBody>
      </p:sp>
      <p:pic>
        <p:nvPicPr>
          <p:cNvPr id="119813" name="Picture 5" descr="DSC02038"/>
          <p:cNvPicPr>
            <a:picLocks noChangeAspect="1" noChangeArrowheads="1"/>
          </p:cNvPicPr>
          <p:nvPr/>
        </p:nvPicPr>
        <p:blipFill>
          <a:blip r:embed="rId2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4191000" cy="57912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7818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16.03.1945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ru-RU" altLang="ru-RU" b="1"/>
              <a:t>Герой Советского Союза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500" b="1"/>
              <a:t>Ф. А. Пушина</a:t>
            </a:r>
          </a:p>
        </p:txBody>
      </p:sp>
      <p:pic>
        <p:nvPicPr>
          <p:cNvPr id="120837" name="Picture 5" descr="DSC020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95400"/>
            <a:ext cx="3889375" cy="53340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7162800" y="61468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07.03. 1945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500" b="1"/>
              <a:t>Н. З. Ульяненко</a:t>
            </a:r>
          </a:p>
        </p:txBody>
      </p:sp>
      <p:pic>
        <p:nvPicPr>
          <p:cNvPr id="121861" name="Picture 5" descr="DSC020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159250" cy="6030913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7010400" y="62230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03.01. 1945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Герой Советского Союза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600"/>
          </a:p>
        </p:txBody>
      </p:sp>
      <p:pic>
        <p:nvPicPr>
          <p:cNvPr id="122884" name="Picture 4" descr="DSC02057"/>
          <p:cNvPicPr>
            <a:picLocks noChangeAspect="1" noChangeArrowheads="1"/>
          </p:cNvPicPr>
          <p:nvPr/>
        </p:nvPicPr>
        <p:blipFill>
          <a:blip r:embed="rId2" cstate="email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800600" cy="348773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7086600" y="6223000"/>
            <a:ext cx="1712913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01.01. 1945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23622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2600"/>
              <a:t>	</a:t>
            </a:r>
            <a:r>
              <a:rPr lang="ru-RU" altLang="ru-RU" sz="3500" b="1"/>
              <a:t>Генерал-майор А. Сабуров с женой и сыном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 b="1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4038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500" b="1"/>
              <a:t>Ф. Я. Фалалеев</a:t>
            </a:r>
          </a:p>
        </p:txBody>
      </p:sp>
      <p:pic>
        <p:nvPicPr>
          <p:cNvPr id="123909" name="Picture 5" descr="DSC0202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4114800" cy="5867400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6477000" y="6223000"/>
            <a:ext cx="1638300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06.04.1945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5400" b="1"/>
              <a:t>Рубрики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4000" b="1"/>
              <a:t>«По Советскому Союзу»</a:t>
            </a:r>
          </a:p>
          <a:p>
            <a:r>
              <a:rPr lang="ru-RU" altLang="ru-RU" sz="4000" b="1"/>
              <a:t>«Маленький фельетон»</a:t>
            </a:r>
          </a:p>
          <a:p>
            <a:r>
              <a:rPr lang="ru-RU" altLang="ru-RU" sz="4000" b="1"/>
              <a:t>«В помощь агитатору»</a:t>
            </a:r>
          </a:p>
          <a:p>
            <a:r>
              <a:rPr lang="ru-RU" altLang="ru-RU" sz="4000" b="1"/>
              <a:t> «Почта с Запада (по письмам фронтовиков) </a:t>
            </a:r>
          </a:p>
          <a:p>
            <a:endParaRPr lang="ru-RU" altLang="ru-RU" sz="4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/>
              <a:t>Герой Советского Союза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altLang="ru-RU" sz="3500" b="1"/>
              <a:t>Н. И. Голдобин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 altLang="ru-RU" sz="2600"/>
          </a:p>
        </p:txBody>
      </p:sp>
      <p:pic>
        <p:nvPicPr>
          <p:cNvPr id="124933" name="Picture 5" descr="DSC02060"/>
          <p:cNvPicPr>
            <a:picLocks noChangeAspect="1" noChangeArrowheads="1"/>
          </p:cNvPicPr>
          <p:nvPr/>
        </p:nvPicPr>
        <p:blipFill>
          <a:blip r:embed="rId2" cstate="email">
            <a:lum bright="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556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7086600" y="6070600"/>
            <a:ext cx="1633538" cy="396875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20.02 1945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800" b="1"/>
              <a:t>Список использованных источников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endParaRPr lang="ru-RU" altLang="ru-RU"/>
          </a:p>
          <a:p>
            <a:pPr marL="571500" indent="-571500"/>
            <a:r>
              <a:rPr lang="ru-RU" altLang="ru-RU" sz="3600" b="1"/>
              <a:t>О газете // </a:t>
            </a:r>
            <a:r>
              <a:rPr lang="ru-RU" altLang="ru-RU" sz="3600" b="1">
                <a:hlinkClick r:id="rId2"/>
              </a:rPr>
              <a:t>http://udmpravda.ru/about</a:t>
            </a:r>
            <a:endParaRPr lang="ru-RU" altLang="ru-RU" sz="3600" b="1"/>
          </a:p>
          <a:p>
            <a:pPr marL="571500" indent="-571500"/>
            <a:endParaRPr lang="ru-RU" altLang="ru-RU" sz="3600" b="1"/>
          </a:p>
          <a:p>
            <a:pPr marL="571500" indent="-571500"/>
            <a:r>
              <a:rPr lang="ru-RU" altLang="ru-RU" sz="3600" b="1"/>
              <a:t>Удмуртская правда за декабрь 1944 – май 1945 года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39825"/>
          </a:xfrm>
        </p:spPr>
        <p:txBody>
          <a:bodyPr/>
          <a:lstStyle/>
          <a:p>
            <a:pPr algn="ctr"/>
            <a:r>
              <a:rPr lang="ru-RU" altLang="ru-RU" sz="5400" b="1"/>
              <a:t>Фото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800600" cy="4530725"/>
          </a:xfrm>
        </p:spPr>
        <p:txBody>
          <a:bodyPr/>
          <a:lstStyle/>
          <a:p>
            <a:r>
              <a:rPr lang="ru-RU" altLang="ru-RU" sz="4000" b="1"/>
              <a:t>Стахановка-револьверщица Л. Е. Малых, выполняющая месячные задания на 150%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600"/>
          </a:p>
        </p:txBody>
      </p:sp>
      <p:pic>
        <p:nvPicPr>
          <p:cNvPr id="39940" name="Picture 4" descr="УП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10013" cy="57150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algn="ctr"/>
            <a:r>
              <a:rPr lang="ru-RU" altLang="ru-RU" sz="5400" b="1"/>
              <a:t>Фото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40964" name="Picture 4" descr="УП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10600" cy="4752975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459</TotalTime>
  <Words>1188</Words>
  <Application>Microsoft Office PowerPoint</Application>
  <PresentationFormat>Экран (4:3)</PresentationFormat>
  <Paragraphs>242</Paragraphs>
  <Slides>71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77" baseType="lpstr">
      <vt:lpstr>Arial</vt:lpstr>
      <vt:lpstr>Garamond</vt:lpstr>
      <vt:lpstr>Times New Roman</vt:lpstr>
      <vt:lpstr>Wingdings</vt:lpstr>
      <vt:lpstr>Tahoma</vt:lpstr>
      <vt:lpstr>Край</vt:lpstr>
      <vt:lpstr>Презентация PowerPoint</vt:lpstr>
      <vt:lpstr>Презентация PowerPoint</vt:lpstr>
      <vt:lpstr>Эпиграф</vt:lpstr>
      <vt:lpstr>Эпиграф</vt:lpstr>
      <vt:lpstr>Эпиграф</vt:lpstr>
      <vt:lpstr>Рубрики</vt:lpstr>
      <vt:lpstr>Рубрики</vt:lpstr>
      <vt:lpstr>Фото</vt:lpstr>
      <vt:lpstr>Фото</vt:lpstr>
      <vt:lpstr>Мировые события</vt:lpstr>
      <vt:lpstr>Мировые события</vt:lpstr>
      <vt:lpstr>События в СССР</vt:lpstr>
      <vt:lpstr>Статьи о Великой Отечественной войне</vt:lpstr>
      <vt:lpstr>Статьи о Великой Отечественной войне</vt:lpstr>
      <vt:lpstr>Новости в экономике</vt:lpstr>
      <vt:lpstr>Новости культуры</vt:lpstr>
      <vt:lpstr> События в  Удмуртской Автономной Советской Социалистической Республике  (УАССР)</vt:lpstr>
      <vt:lpstr>Герой Советского Союза</vt:lpstr>
      <vt:lpstr>Указы Президиума Верховного Совета УАССР:  </vt:lpstr>
      <vt:lpstr>Указы Президиума Верховного Совета УАССР:  </vt:lpstr>
      <vt:lpstr>Участники республиканского совещания по народному образованию</vt:lpstr>
      <vt:lpstr>Республиканский съезд сельских врачей</vt:lpstr>
      <vt:lpstr>На партконференции Ждановского района</vt:lpstr>
      <vt:lpstr>Сегодня в кино и театрах</vt:lpstr>
      <vt:lpstr>Презентация PowerPoint</vt:lpstr>
      <vt:lpstr>Война и мир</vt:lpstr>
      <vt:lpstr>Герои тыла из Удмуртии</vt:lpstr>
      <vt:lpstr>Презентация PowerPoint</vt:lpstr>
      <vt:lpstr>Товарищ Пестов за работой. Он выполняет нормы на 200%</vt:lpstr>
      <vt:lpstr>Группа лучших работников ижевского блюминга </vt:lpstr>
      <vt:lpstr>Бригада товарища  Шайгорданова</vt:lpstr>
      <vt:lpstr>Бригада Исаевой</vt:lpstr>
      <vt:lpstr>Презентация PowerPoint</vt:lpstr>
      <vt:lpstr>Лучшая фронтовая бригада завода им. Ленина</vt:lpstr>
      <vt:lpstr>Бригада сталеваров Князькова Металлургического завода </vt:lpstr>
      <vt:lpstr>Советские патриотки: </vt:lpstr>
      <vt:lpstr>Советские патриотки: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тыла из Удмуртии</vt:lpstr>
      <vt:lpstr>Колхозы - передовики</vt:lpstr>
      <vt:lpstr>Колхозы - должники</vt:lpstr>
      <vt:lpstr>Колхозы - должники</vt:lpstr>
      <vt:lpstr>Забытые заготовки </vt:lpstr>
      <vt:lpstr>Инициатива колхоза «Авангард»</vt:lpstr>
      <vt:lpstr>Комсомольско – молодежная бригада в камбарской артели «Горн»</vt:lpstr>
      <vt:lpstr> Председатели колхозов –  передовики сельского хозяйства  </vt:lpstr>
      <vt:lpstr>Презентация PowerPoint</vt:lpstr>
      <vt:lpstr>Презентация PowerPoint</vt:lpstr>
      <vt:lpstr>Презентация PowerPoint</vt:lpstr>
      <vt:lpstr>Передовики социалистического животноводства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Герой Советского Союза</vt:lpstr>
      <vt:lpstr>Герой Советского Союза</vt:lpstr>
      <vt:lpstr>Герой Советского Союза</vt:lpstr>
      <vt:lpstr>Презентация PowerPoint</vt:lpstr>
      <vt:lpstr>Герой Советского Союза</vt:lpstr>
      <vt:lpstr>Презентация PowerPoint</vt:lpstr>
      <vt:lpstr>Герой Советского Союза</vt:lpstr>
      <vt:lpstr>Презентация PowerPoint</vt:lpstr>
      <vt:lpstr>Герой Советского Союза</vt:lpstr>
      <vt:lpstr>Список использованных источников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Ваш Дом</dc:creator>
  <cp:lastModifiedBy>Надежда</cp:lastModifiedBy>
  <cp:revision>34</cp:revision>
  <cp:lastPrinted>1601-01-01T00:00:00Z</cp:lastPrinted>
  <dcterms:created xsi:type="dcterms:W3CDTF">2014-12-11T17:54:49Z</dcterms:created>
  <dcterms:modified xsi:type="dcterms:W3CDTF">2020-05-26T09:49:29Z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