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8" r:id="rId3"/>
    <p:sldId id="281" r:id="rId4"/>
    <p:sldId id="288" r:id="rId5"/>
    <p:sldId id="282" r:id="rId6"/>
    <p:sldId id="283" r:id="rId7"/>
    <p:sldId id="284" r:id="rId8"/>
    <p:sldId id="285" r:id="rId9"/>
    <p:sldId id="286" r:id="rId10"/>
    <p:sldId id="287" r:id="rId11"/>
    <p:sldId id="277" r:id="rId12"/>
    <p:sldId id="28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2F63-82A6-4415-9FF4-6132683250B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7B67-AB52-4E58-83E9-B3BAF3A2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228104/15397073.7f2/0_19f495_4be81ea6_ori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194869/15397073.7f2/0_19f4b9_396dcd09_ori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243492/15397073.7f2/0_19f4b8_c1c4bfef_ori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977" y="1056067"/>
            <a:ext cx="10109915" cy="46879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/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/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Малоизвестные </a:t>
            </a:r>
            <a:r>
              <a:rPr lang="ru-RU" b="1" dirty="0">
                <a:solidFill>
                  <a:srgbClr val="008000"/>
                </a:solidFill>
              </a:rPr>
              <a:t>цифры </a:t>
            </a:r>
            <a:r>
              <a:rPr lang="ru-RU" b="1" dirty="0" smtClean="0">
                <a:solidFill>
                  <a:srgbClr val="008000"/>
                </a:solidFill>
              </a:rPr>
              <a:t>войны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/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ДАТЕ </a:t>
            </a:r>
            <a:r>
              <a:rPr lang="ru-RU" b="1" dirty="0" smtClean="0">
                <a:solidFill>
                  <a:srgbClr val="008000"/>
                </a:solidFill>
              </a:rPr>
              <a:t>–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ПОБЕДЫ 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/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sz="67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/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 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47762"/>
            <a:ext cx="9144000" cy="79849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6 класс</a:t>
            </a:r>
            <a:endParaRPr lang="ru-RU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Карточка №4</a:t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Напишите инструкцию (алгоритм), как в тексте найти имя числительное.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3369" y="1825624"/>
            <a:ext cx="5970431" cy="484563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Противотанковые мышки вели свои битвы в подвалах, на складах и в моторных отсеках танков. Мышь может проникать в отверстия до 4-х </a:t>
            </a:r>
            <a:r>
              <a:rPr lang="ru-RU" dirty="0" err="1"/>
              <a:t>pаз</a:t>
            </a:r>
            <a:r>
              <a:rPr lang="ru-RU" dirty="0"/>
              <a:t> меньше </a:t>
            </a:r>
            <a:r>
              <a:rPr lang="ru-RU" dirty="0" smtClean="0"/>
              <a:t>ее </a:t>
            </a:r>
            <a:r>
              <a:rPr lang="ru-RU" dirty="0"/>
              <a:t>собственного тела и </a:t>
            </a:r>
            <a:r>
              <a:rPr lang="ru-RU" dirty="0" err="1"/>
              <a:t>pазpyшать</a:t>
            </a:r>
            <a:r>
              <a:rPr lang="ru-RU" dirty="0"/>
              <a:t> </a:t>
            </a:r>
            <a:r>
              <a:rPr lang="ru-RU" dirty="0" err="1" smtClean="0"/>
              <a:t>электpопpоводку</a:t>
            </a:r>
            <a:r>
              <a:rPr lang="ru-RU" dirty="0" smtClean="0"/>
              <a:t> и другие механизмы. </a:t>
            </a:r>
            <a:r>
              <a:rPr lang="ru-RU" dirty="0"/>
              <a:t>Из воспоминаний немецкого историка следует, что в 204 полку из 104 танков грызуны вывели из строя 62 единицы. По некоторым данным, таким образом армия вермахта лишилась до 30 процентов бронетехники. Поэтому  немцы часто приручали кошек   </a:t>
            </a:r>
          </a:p>
        </p:txBody>
      </p:sp>
      <p:pic>
        <p:nvPicPr>
          <p:cNvPr id="5" name="Объект 4" descr="https://img-fotki.yandex.ru/get/228104/15397073.7f2/0_19f495_4be81ea6_XL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" r="43600"/>
          <a:stretch/>
        </p:blipFill>
        <p:spPr bwMode="auto">
          <a:xfrm>
            <a:off x="838200" y="2331075"/>
            <a:ext cx="3656527" cy="41083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61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вместе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514" y="1683657"/>
            <a:ext cx="5497286" cy="449330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Попробуйте представить себя цифрой, что могли бы о себе рассказать. 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Либо найдите цифру в паре, которая вас каким-либо образом объединила, Что она могла бы о вас рассказать?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 можно начать </a:t>
            </a: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b="1" dirty="0" smtClean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8000"/>
                </a:solidFill>
              </a:rPr>
              <a:t>Я цифра …, никто не подозревал, что….</a:t>
            </a:r>
          </a:p>
          <a:p>
            <a:r>
              <a:rPr lang="ru-RU" dirty="0">
                <a:solidFill>
                  <a:srgbClr val="008000"/>
                </a:solidFill>
              </a:rPr>
              <a:t>- В каждой цифре есть какая-то </a:t>
            </a:r>
            <a:r>
              <a:rPr lang="ru-RU" dirty="0" smtClean="0">
                <a:solidFill>
                  <a:srgbClr val="008000"/>
                </a:solidFill>
              </a:rPr>
              <a:t>информация. </a:t>
            </a:r>
            <a:endParaRPr lang="ru-RU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</a:rPr>
              <a:t>Свидетели </a:t>
            </a:r>
            <a:r>
              <a:rPr lang="ru-RU" dirty="0" smtClean="0">
                <a:solidFill>
                  <a:srgbClr val="008000"/>
                </a:solidFill>
              </a:rPr>
              <a:t>войны – цифры, о чем они говорят.</a:t>
            </a:r>
            <a:endParaRPr lang="ru-RU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46513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 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9926783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Домашнее задание сегодня вы выберете сами: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П.67.обязательно!  На выбор: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 Найдите и запишите 5 предложений о </a:t>
            </a:r>
            <a:r>
              <a:rPr lang="ru-RU" dirty="0" smtClean="0">
                <a:latin typeface="Times New Roman"/>
                <a:ea typeface="Times New Roman"/>
              </a:rPr>
              <a:t>животных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smtClean="0">
                <a:latin typeface="Times New Roman"/>
                <a:ea typeface="Times New Roman"/>
              </a:rPr>
              <a:t>героях Великой </a:t>
            </a:r>
            <a:r>
              <a:rPr lang="ru-RU" dirty="0" smtClean="0">
                <a:latin typeface="Times New Roman"/>
                <a:ea typeface="Times New Roman"/>
              </a:rPr>
              <a:t>Отечественной </a:t>
            </a:r>
            <a:r>
              <a:rPr lang="ru-RU" dirty="0" smtClean="0">
                <a:latin typeface="Times New Roman"/>
                <a:ea typeface="Times New Roman"/>
              </a:rPr>
              <a:t>войны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Найдите 5 удивительных предложений о кошках на войне . Не забудьте: в ваших предложениях обязательно должны быть цифры.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Упр. 397, по заданию</a:t>
            </a:r>
          </a:p>
          <a:p>
            <a:r>
              <a:rPr lang="ru-RU" dirty="0">
                <a:latin typeface="Times New Roman"/>
                <a:ea typeface="Times New Roman"/>
              </a:rPr>
              <a:t>А может, вы можете предложить свое оригинальное задание? Удачи!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2192000" y="2837997"/>
            <a:ext cx="88900" cy="402000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4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8000"/>
                </a:solidFill>
              </a:rPr>
              <a:t>1941-1945</a:t>
            </a:r>
            <a:endParaRPr lang="ru-RU" sz="8000" b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0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2145" y="1205344"/>
            <a:ext cx="50430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вижу бродячих собак,</a:t>
            </a:r>
            <a:b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пред ними снимаю фуражку.</a:t>
            </a:r>
            <a:b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том, что взяли с победой Рейхстаг,</a:t>
            </a:r>
            <a:b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заслуга и милой дворняжки</a:t>
            </a:r>
            <a: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			Виктор </a:t>
            </a:r>
            <a:r>
              <a:rPr lang="ru-RU" dirty="0" err="1" smtClean="0"/>
              <a:t>Мазоха</a:t>
            </a:r>
            <a:endParaRPr lang="ru-RU" dirty="0"/>
          </a:p>
        </p:txBody>
      </p:sp>
      <p:pic>
        <p:nvPicPr>
          <p:cNvPr id="2052" name="Picture 4" descr="Ð¡Ð¾Ð±Ð°ÐºÐ¸-ÑÐ°Ð½Ð¸ÑÐ°ÑÑ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1" y="2161310"/>
            <a:ext cx="5156813" cy="346363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Ð·Ð´Ð¾Ð²ÑÐµ ÑÐ¾Ð±Ð°ÐºÐ¸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3185957"/>
            <a:ext cx="4682837" cy="343408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365125"/>
            <a:ext cx="11388437" cy="132556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</a:t>
            </a:r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Великой Отечественной войны четвероногие друзья внесли важный вклад в общую Победу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093" y="2092036"/>
            <a:ext cx="6156101" cy="4571999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было спасено около 700 тысяч раненых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разминировано 303 крупных города и населённых пункта,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обнаружено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свыше четырёх миллионов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уничтожено около 300 вражеских танков.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лесах и болотах собаки отыскивали наших раненных солдат и приводили к ним медиков.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5506" y="2528959"/>
            <a:ext cx="5181600" cy="30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28813"/>
            <a:ext cx="9144000" cy="252888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урока:</a:t>
            </a:r>
            <a:br>
              <a:rPr lang="ru-RU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73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Имя </a:t>
            </a:r>
            <a:r>
              <a:rPr lang="ru-RU" sz="73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числительное </a:t>
            </a:r>
            <a:r>
              <a:rPr lang="ru-RU" sz="73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73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73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73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 </a:t>
            </a:r>
            <a:r>
              <a:rPr lang="ru-RU" sz="73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  </a:t>
            </a:r>
            <a:r>
              <a:rPr lang="ru-RU" sz="67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7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6700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9144000" cy="22431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Малоизвестные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войны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Из данных предложений составьте текст.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Какие цифры вы поставите на месте пропусков?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86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1.</a:t>
            </a:r>
            <a:r>
              <a:rPr lang="ru-RU" sz="3200" dirty="0"/>
              <a:t> </a:t>
            </a:r>
            <a:r>
              <a:rPr lang="ru-RU" sz="3200" i="1" dirty="0"/>
              <a:t>Благодаря его чутью с сентября ___ года по август ____ года было разминировано более _____мин и снарядов. </a:t>
            </a:r>
            <a:endParaRPr lang="ru-RU" sz="3200" dirty="0"/>
          </a:p>
          <a:p>
            <a:pPr marL="0" indent="0">
              <a:buNone/>
            </a:pPr>
            <a:r>
              <a:rPr lang="ru-RU" sz="3200" b="1" i="1" dirty="0"/>
              <a:t>2.</a:t>
            </a:r>
            <a:r>
              <a:rPr lang="ru-RU" sz="3200" i="1" dirty="0"/>
              <a:t> Есть только один пёс </a:t>
            </a:r>
            <a:r>
              <a:rPr lang="ru-RU" sz="3200" i="1" dirty="0" err="1"/>
              <a:t>Джульбарс</a:t>
            </a:r>
            <a:r>
              <a:rPr lang="ru-RU" sz="3200" i="1" dirty="0"/>
              <a:t>, награжденный медалью «За боевые заслуги».</a:t>
            </a:r>
            <a:endParaRPr lang="ru-RU" sz="3200" dirty="0"/>
          </a:p>
          <a:p>
            <a:pPr marL="0" indent="0">
              <a:buNone/>
            </a:pPr>
            <a:r>
              <a:rPr lang="ru-RU" sz="3200" b="1" i="1" dirty="0"/>
              <a:t>3.</a:t>
            </a:r>
            <a:r>
              <a:rPr lang="ru-RU" sz="3200" i="1" dirty="0"/>
              <a:t> Он принял участие в параде на Красной площади  _____ года.</a:t>
            </a:r>
            <a:endParaRPr lang="ru-RU" sz="3200" dirty="0"/>
          </a:p>
          <a:p>
            <a:pPr marL="0" indent="0">
              <a:buNone/>
            </a:pPr>
            <a:r>
              <a:rPr lang="ru-RU" sz="3200" b="1" i="1" dirty="0"/>
              <a:t>4. </a:t>
            </a:r>
            <a:r>
              <a:rPr lang="ru-RU" sz="3200" i="1" dirty="0"/>
              <a:t>Он служил в ____ штурмовой инженерно-саперной бригаде</a:t>
            </a:r>
            <a:r>
              <a:rPr lang="ru-RU" sz="3200" i="1" dirty="0" smtClean="0"/>
              <a:t>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(1944, 1945, 8 тысяч, 1945, 14-ой)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74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69674" y="365126"/>
            <a:ext cx="8534399" cy="11450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8000"/>
                </a:solidFill>
              </a:rPr>
              <a:t>Подготовкой пса-миноискателя </a:t>
            </a:r>
            <a:r>
              <a:rPr lang="ru-RU" sz="3600" b="1" dirty="0" smtClean="0">
                <a:solidFill>
                  <a:srgbClr val="008000"/>
                </a:solidFill>
              </a:rPr>
              <a:t>занималась </a:t>
            </a:r>
            <a:r>
              <a:rPr lang="ru-RU" sz="3600" b="1" dirty="0">
                <a:solidFill>
                  <a:srgbClr val="008000"/>
                </a:solidFill>
              </a:rPr>
              <a:t>инструктор служебного собаководства </a:t>
            </a:r>
            <a:r>
              <a:rPr lang="ru-RU" sz="3600" b="1" dirty="0" smtClean="0">
                <a:solidFill>
                  <a:srgbClr val="008000"/>
                </a:solidFill>
              </a:rPr>
              <a:t/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Дина </a:t>
            </a:r>
            <a:r>
              <a:rPr lang="ru-RU" sz="3600" b="1" dirty="0" err="1">
                <a:solidFill>
                  <a:srgbClr val="008000"/>
                </a:solidFill>
              </a:rPr>
              <a:t>Волкац</a:t>
            </a:r>
            <a:r>
              <a:rPr lang="ru-RU" sz="3600" b="1" dirty="0">
                <a:solidFill>
                  <a:srgbClr val="008000"/>
                </a:solidFill>
              </a:rPr>
              <a:t>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ÐÐ´Ð½Ð° Ð¸Ð· Ð¼Ð¸Ð½Ð½Ð¾-ÑÐ¾Ð·ÑÑÐºÐ½ÑÑ ÑÐ¾Ð±Ð°Ðº ÐÐ°Ð·Ð¾Ð²ÐµÑÐ°, Ð²Ð¾Ð·Ð¼Ð¾Ð¶Ð½Ð¾ ÐÐ¶ÑÐ»ÑÐ±Ð°ÑÑ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15" y="190788"/>
            <a:ext cx="2800785" cy="364527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05200" y="1825624"/>
            <a:ext cx="8423564" cy="4810703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2) Есть только один пес </a:t>
            </a:r>
            <a:r>
              <a:rPr lang="ru-RU" sz="3200" dirty="0" err="1" smtClean="0"/>
              <a:t>Джульбарс</a:t>
            </a:r>
            <a:r>
              <a:rPr lang="ru-RU" sz="3200" dirty="0" smtClean="0"/>
              <a:t>, награжденный медалью «За боевые заслуги».</a:t>
            </a:r>
          </a:p>
          <a:p>
            <a:r>
              <a:rPr lang="ru-RU" sz="3200" dirty="0" smtClean="0"/>
              <a:t> 4) Он служил в </a:t>
            </a:r>
            <a:r>
              <a:rPr lang="ru-RU" sz="3200" dirty="0" smtClean="0">
                <a:solidFill>
                  <a:srgbClr val="FF0000"/>
                </a:solidFill>
              </a:rPr>
              <a:t>14-ой</a:t>
            </a:r>
            <a:r>
              <a:rPr lang="ru-RU" sz="3200" dirty="0" smtClean="0"/>
              <a:t> штурмовой инженерно-саперной бригаде.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1) Благодаря его чутью с сентября </a:t>
            </a:r>
            <a:r>
              <a:rPr lang="ru-RU" sz="3200" dirty="0">
                <a:solidFill>
                  <a:srgbClr val="FF0000"/>
                </a:solidFill>
              </a:rPr>
              <a:t>1944 </a:t>
            </a:r>
            <a:r>
              <a:rPr lang="ru-RU" sz="3200" dirty="0"/>
              <a:t>года по август </a:t>
            </a:r>
            <a:r>
              <a:rPr lang="ru-RU" sz="3200" dirty="0">
                <a:solidFill>
                  <a:srgbClr val="FF0000"/>
                </a:solidFill>
              </a:rPr>
              <a:t>1945</a:t>
            </a:r>
            <a:r>
              <a:rPr lang="ru-RU" sz="3200" dirty="0"/>
              <a:t> года было разминировано </a:t>
            </a:r>
            <a:r>
              <a:rPr lang="ru-RU" sz="3200" dirty="0" smtClean="0"/>
              <a:t>более </a:t>
            </a:r>
            <a:r>
              <a:rPr lang="ru-RU" sz="3200" dirty="0" smtClean="0">
                <a:solidFill>
                  <a:srgbClr val="FF0000"/>
                </a:solidFill>
              </a:rPr>
              <a:t>8 тысяч </a:t>
            </a:r>
            <a:r>
              <a:rPr lang="ru-RU" sz="3200" dirty="0"/>
              <a:t>мин </a:t>
            </a:r>
            <a:r>
              <a:rPr lang="ru-RU" sz="3200" dirty="0" smtClean="0"/>
              <a:t>снарядов</a:t>
            </a:r>
            <a:r>
              <a:rPr lang="ru-RU" sz="3200" dirty="0"/>
              <a:t>.</a:t>
            </a:r>
          </a:p>
          <a:p>
            <a:r>
              <a:rPr lang="ru-RU" sz="3200" dirty="0"/>
              <a:t> 3) Он принял участие в параде на Красной площади </a:t>
            </a:r>
            <a:r>
              <a:rPr lang="ru-RU" sz="3200" dirty="0">
                <a:solidFill>
                  <a:srgbClr val="FF0000"/>
                </a:solidFill>
              </a:rPr>
              <a:t>1945</a:t>
            </a:r>
            <a:r>
              <a:rPr lang="ru-RU" sz="3200" dirty="0"/>
              <a:t> года</a:t>
            </a:r>
            <a:r>
              <a:rPr lang="ru-RU" dirty="0"/>
              <a:t>.</a:t>
            </a:r>
          </a:p>
        </p:txBody>
      </p:sp>
      <p:pic>
        <p:nvPicPr>
          <p:cNvPr id="3076" name="Picture 4" descr="https://im0-tub-ru.yandex.net/i?id=a202c62e69233904d31bf4be5e624f8d&amp;n=33&amp;w=480&amp;h=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4349894"/>
            <a:ext cx="3350491" cy="188465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6" y="379639"/>
            <a:ext cx="11727543" cy="1309129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008000"/>
                </a:solidFill>
              </a:rPr>
              <a:t/>
            </a:r>
            <a:br>
              <a:rPr lang="ru-RU" sz="3100" b="1" u="sng" dirty="0" smtClean="0">
                <a:solidFill>
                  <a:srgbClr val="008000"/>
                </a:solidFill>
              </a:rPr>
            </a:br>
            <a:r>
              <a:rPr lang="ru-RU" sz="3100" b="1" u="sng" dirty="0" smtClean="0">
                <a:solidFill>
                  <a:srgbClr val="008000"/>
                </a:solidFill>
              </a:rPr>
              <a:t>Карточка </a:t>
            </a:r>
            <a:r>
              <a:rPr lang="ru-RU" sz="3100" b="1" u="sng" dirty="0">
                <a:solidFill>
                  <a:srgbClr val="008000"/>
                </a:solidFill>
              </a:rPr>
              <a:t>№1</a:t>
            </a:r>
            <a:r>
              <a:rPr lang="ru-RU" sz="3100" b="1" dirty="0">
                <a:solidFill>
                  <a:srgbClr val="008000"/>
                </a:solidFill>
              </a:rPr>
              <a:t/>
            </a:r>
            <a:br>
              <a:rPr lang="ru-RU" sz="3100" b="1" dirty="0">
                <a:solidFill>
                  <a:srgbClr val="008000"/>
                </a:solidFill>
              </a:rPr>
            </a:br>
            <a:r>
              <a:rPr lang="ru-RU" sz="3100" b="1" dirty="0">
                <a:solidFill>
                  <a:srgbClr val="008000"/>
                </a:solidFill>
              </a:rPr>
              <a:t>1 текст. </a:t>
            </a:r>
            <a:r>
              <a:rPr lang="ru-RU" sz="3100" b="1" i="1" dirty="0">
                <a:solidFill>
                  <a:srgbClr val="008000"/>
                </a:solidFill>
              </a:rPr>
              <a:t>Определите главную мысль текста. Подчеркните </a:t>
            </a:r>
            <a:r>
              <a:rPr lang="ru-RU" sz="3100" b="1" i="1" dirty="0" err="1" smtClean="0">
                <a:solidFill>
                  <a:srgbClr val="008000"/>
                </a:solidFill>
              </a:rPr>
              <a:t>числительные</a:t>
            </a:r>
            <a:r>
              <a:rPr lang="ru-RU" sz="3100" b="1" i="1" dirty="0" err="1">
                <a:solidFill>
                  <a:srgbClr val="008000"/>
                </a:solidFill>
              </a:rPr>
              <a:t>как</a:t>
            </a:r>
            <a:r>
              <a:rPr lang="ru-RU" sz="3100" b="1" i="1" dirty="0">
                <a:solidFill>
                  <a:srgbClr val="008000"/>
                </a:solidFill>
              </a:rPr>
              <a:t> члены предложения</a:t>
            </a:r>
            <a:r>
              <a:rPr lang="ru-RU" sz="3100" b="1" i="1" dirty="0" smtClean="0">
                <a:solidFill>
                  <a:srgbClr val="008000"/>
                </a:solidFill>
              </a:rPr>
              <a:t>.</a:t>
            </a:r>
            <a:r>
              <a:rPr lang="ru-RU" sz="3100" i="1" dirty="0"/>
              <a:t> </a:t>
            </a:r>
            <a:r>
              <a:rPr lang="ru-RU" sz="3100" b="1" i="1" dirty="0">
                <a:solidFill>
                  <a:srgbClr val="008000"/>
                </a:solidFill>
              </a:rPr>
              <a:t>Какие из них количественные, какие порядковые?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399" y="1390918"/>
            <a:ext cx="6478074" cy="5267459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3000" dirty="0" smtClean="0"/>
              <a:t>В </a:t>
            </a:r>
            <a:r>
              <a:rPr lang="ru-RU" sz="3000" b="1" i="1" dirty="0"/>
              <a:t>первые</a:t>
            </a:r>
            <a:r>
              <a:rPr lang="ru-RU" sz="3000" dirty="0"/>
              <a:t> дни войны активно использовалась голубиная почта. </a:t>
            </a:r>
            <a:r>
              <a:rPr lang="ru-RU" sz="3000" b="1" i="1" dirty="0"/>
              <a:t>Три</a:t>
            </a:r>
            <a:r>
              <a:rPr lang="ru-RU" sz="3000" dirty="0"/>
              <a:t> километра – такое расстояние имела проводная связь.  Для радио это расстояние составляло</a:t>
            </a:r>
            <a:r>
              <a:rPr lang="ru-RU" sz="3000" i="1" dirty="0"/>
              <a:t> </a:t>
            </a:r>
            <a:r>
              <a:rPr lang="ru-RU" sz="3000" b="1" i="1" dirty="0"/>
              <a:t>пять</a:t>
            </a:r>
            <a:r>
              <a:rPr lang="ru-RU" sz="3000" dirty="0"/>
              <a:t> километров. </a:t>
            </a:r>
          </a:p>
          <a:p>
            <a:r>
              <a:rPr lang="ru-RU" sz="3000" dirty="0"/>
              <a:t>Но зачастую техника выходила из строя. Тогда на помощь приходили почтовые голуби. Более </a:t>
            </a:r>
            <a:r>
              <a:rPr lang="ru-RU" sz="3000" b="1" i="1" dirty="0"/>
              <a:t>15000</a:t>
            </a:r>
            <a:r>
              <a:rPr lang="ru-RU" sz="3000" dirty="0"/>
              <a:t> «</a:t>
            </a:r>
            <a:r>
              <a:rPr lang="ru-RU" sz="3000" dirty="0" err="1"/>
              <a:t>голубеграмм</a:t>
            </a:r>
            <a:r>
              <a:rPr lang="ru-RU" sz="3000" dirty="0"/>
              <a:t>» было передано птицами по назначению. Нацисты отдавали приказы снайперам отстреливать голубей. На территориях, занятых немцами, издавались указы Рейха об изъятии всех голубей у населения. </a:t>
            </a:r>
          </a:p>
          <a:p>
            <a:endParaRPr lang="ru-RU" dirty="0"/>
          </a:p>
        </p:txBody>
      </p:sp>
      <p:pic>
        <p:nvPicPr>
          <p:cNvPr id="5" name="Объект 4" descr="https://img-fotki.yandex.ru/get/194869/15397073.7f2/0_19f4b9_396dcd09_XL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3" y="2176529"/>
            <a:ext cx="4970172" cy="35029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10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49" y="115910"/>
            <a:ext cx="10515600" cy="1841679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rgbClr val="008000"/>
                </a:solidFill>
              </a:rPr>
              <a:t/>
            </a:r>
            <a:br>
              <a:rPr lang="ru-RU" sz="2200" b="1" u="sng" dirty="0" smtClean="0">
                <a:solidFill>
                  <a:srgbClr val="008000"/>
                </a:solidFill>
              </a:rPr>
            </a:br>
            <a:r>
              <a:rPr lang="ru-RU" sz="2700" b="1" u="sng" dirty="0" smtClean="0">
                <a:solidFill>
                  <a:srgbClr val="008000"/>
                </a:solidFill>
              </a:rPr>
              <a:t>Карточка № 2 ,   1 группа:</a:t>
            </a:r>
            <a:r>
              <a:rPr lang="ru-RU" sz="2700" b="1" i="1" u="sng" dirty="0" smtClean="0">
                <a:solidFill>
                  <a:srgbClr val="008000"/>
                </a:solidFill>
              </a:rPr>
              <a:t> </a:t>
            </a:r>
            <a:r>
              <a:rPr lang="ru-RU" sz="2700" b="1" dirty="0">
                <a:solidFill>
                  <a:srgbClr val="008000"/>
                </a:solidFill>
              </a:rPr>
              <a:t/>
            </a:r>
            <a:br>
              <a:rPr lang="ru-RU" sz="2700" b="1" dirty="0">
                <a:solidFill>
                  <a:srgbClr val="008000"/>
                </a:solidFill>
              </a:rPr>
            </a:br>
            <a:r>
              <a:rPr lang="ru-RU" sz="2700" b="1" dirty="0">
                <a:solidFill>
                  <a:srgbClr val="008000"/>
                </a:solidFill>
              </a:rPr>
              <a:t>2 текст. </a:t>
            </a:r>
            <a:r>
              <a:rPr lang="ru-RU" sz="2700" b="1" i="1" dirty="0" smtClean="0">
                <a:solidFill>
                  <a:srgbClr val="008000"/>
                </a:solidFill>
              </a:rPr>
              <a:t>Определите </a:t>
            </a:r>
            <a:r>
              <a:rPr lang="ru-RU" sz="2700" b="1" i="1" dirty="0">
                <a:solidFill>
                  <a:srgbClr val="008000"/>
                </a:solidFill>
              </a:rPr>
              <a:t>главную мысль текста.</a:t>
            </a:r>
            <a:r>
              <a:rPr lang="ru-RU" sz="2700" b="1" dirty="0">
                <a:solidFill>
                  <a:srgbClr val="008000"/>
                </a:solidFill>
              </a:rPr>
              <a:t/>
            </a:r>
            <a:br>
              <a:rPr lang="ru-RU" sz="2700" b="1" dirty="0">
                <a:solidFill>
                  <a:srgbClr val="008000"/>
                </a:solidFill>
              </a:rPr>
            </a:br>
            <a:r>
              <a:rPr lang="ru-RU" sz="2700" b="1" i="1" dirty="0" smtClean="0">
                <a:solidFill>
                  <a:srgbClr val="008000"/>
                </a:solidFill>
              </a:rPr>
              <a:t>Проанализируйте</a:t>
            </a:r>
            <a:r>
              <a:rPr lang="ru-RU" sz="2700" b="1" i="1" dirty="0">
                <a:solidFill>
                  <a:srgbClr val="008000"/>
                </a:solidFill>
              </a:rPr>
              <a:t>, какие из числительных являются простыми, а какие составными. (какие пишутся одним словом, а какие состоят из нескольких слов. Поделите между собой, кто какие числа выписывает). Сделайте вывод.</a:t>
            </a:r>
            <a:r>
              <a:rPr lang="ru-RU" sz="2700" b="1" dirty="0">
                <a:solidFill>
                  <a:srgbClr val="008000"/>
                </a:solidFill>
              </a:rPr>
              <a:t/>
            </a:r>
            <a:br>
              <a:rPr lang="ru-RU" sz="2700" b="1" dirty="0">
                <a:solidFill>
                  <a:srgbClr val="008000"/>
                </a:solidFill>
              </a:rPr>
            </a:br>
            <a:r>
              <a:rPr lang="ru-RU" sz="2700" i="1" dirty="0"/>
              <a:t> </a:t>
            </a:r>
            <a:endParaRPr lang="ru-RU" sz="27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1251" y="1996225"/>
            <a:ext cx="5962917" cy="4623516"/>
          </a:xfrm>
        </p:spPr>
        <p:txBody>
          <a:bodyPr>
            <a:normAutofit/>
          </a:bodyPr>
          <a:lstStyle/>
          <a:p>
            <a:r>
              <a:rPr lang="ru-RU" dirty="0"/>
              <a:t>29 июня 1941 года немецкая армия «Норвегия» нанесла удар на Мурманск. Уже в ноябре по решению Военного совета 14-й армии были сформированы три армейских оленьих транспорта. Каждый из них состоял из 1015 оленей. 15 одиночных легковых нарт использовались офицерами связи для доставки срочных донесений. </a:t>
            </a:r>
          </a:p>
        </p:txBody>
      </p:sp>
      <p:pic>
        <p:nvPicPr>
          <p:cNvPr id="5" name="Объект 4" descr="https://img-fotki.yandex.ru/get/243492/15397073.7f2/0_19f4b8_c1c4bfef_XL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2651024"/>
            <a:ext cx="5293217" cy="36338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35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>
                <a:solidFill>
                  <a:srgbClr val="008000"/>
                </a:solidFill>
              </a:rPr>
              <a:t>Карточка </a:t>
            </a:r>
            <a:r>
              <a:rPr lang="ru-RU" sz="3600" b="1" dirty="0">
                <a:solidFill>
                  <a:srgbClr val="008000"/>
                </a:solidFill>
              </a:rPr>
              <a:t>№3, 2 группа:</a:t>
            </a:r>
            <a:br>
              <a:rPr lang="ru-RU" sz="3600" b="1" dirty="0">
                <a:solidFill>
                  <a:srgbClr val="008000"/>
                </a:solidFill>
              </a:rPr>
            </a:br>
            <a:r>
              <a:rPr lang="ru-RU" sz="3600" b="1" dirty="0">
                <a:solidFill>
                  <a:srgbClr val="008000"/>
                </a:solidFill>
              </a:rPr>
              <a:t>2 текст. </a:t>
            </a:r>
            <a:r>
              <a:rPr lang="ru-RU" sz="3600" b="1" i="1" dirty="0">
                <a:solidFill>
                  <a:srgbClr val="008000"/>
                </a:solidFill>
              </a:rPr>
              <a:t>В каком падеже стоят числительные в выделенном предложении. Сделайте вывод</a:t>
            </a:r>
            <a:r>
              <a:rPr lang="ru-RU" b="1" i="1" dirty="0">
                <a:solidFill>
                  <a:srgbClr val="00800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661375"/>
            <a:ext cx="5663485" cy="5022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грузовые упряжки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оленей могли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перевозить 5000 винтовочных патронов в 6 ящиках; 150 ручных гранат; 30 мин; 4 снаряда для гаубицы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ноябре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декабре на нартах перевозилось 300 кг груза. За время войны оленями 14-й армии было вывезено с поля боя 10 142 раненых и больных.</a:t>
            </a:r>
          </a:p>
          <a:p>
            <a:endParaRPr lang="ru-RU" dirty="0"/>
          </a:p>
        </p:txBody>
      </p:sp>
      <p:pic>
        <p:nvPicPr>
          <p:cNvPr id="1026" name="Picture 2" descr="https://1.bp.blogspot.com/-bMcj7qEg1-4/WQ7r7juFtYI/AAAAAAAAIXQ/WhABXtPtsVgyEKkpySFdZkSpNb-o5dd9wCLcB/s320/img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6" y="1996227"/>
            <a:ext cx="5660280" cy="42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490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 Малоизвестные цифры войны  ВЕЛИКОЙ ДАТЕ –  Дню ПОБЕДЫ –   ПОСВЯЩАЕТСЯ   </vt:lpstr>
      <vt:lpstr>1941-1945</vt:lpstr>
      <vt:lpstr> Во время Великой Отечественной войны четвероногие друзья внесли важный вклад в общую Победу.     </vt:lpstr>
      <vt:lpstr>                 Тема урока:  Имя числительное  как часть речи   </vt:lpstr>
      <vt:lpstr>Из данных предложений составьте текст. Какие цифры вы поставите на месте пропусков?</vt:lpstr>
      <vt:lpstr>Подготовкой пса-миноискателя занималась инструктор служебного собаководства  Дина Волкац.   </vt:lpstr>
      <vt:lpstr> Карточка №1 1 текст. Определите главную мысль текста. Подчеркните числительныекак члены предложения. Какие из них количественные, какие порядковые?   </vt:lpstr>
      <vt:lpstr> Карточка № 2 ,   1 группа:  2 текст. Определите главную мысль текста. Проанализируйте, какие из числительных являются простыми, а какие составными. (какие пишутся одним словом, а какие состоят из нескольких слов. Поделите между собой, кто какие числа выписывает). Сделайте вывод.  </vt:lpstr>
      <vt:lpstr>  Карточка №3, 2 группа: 2 текст. В каком падеже стоят числительные в выделенном предложении. Сделайте вывод.    </vt:lpstr>
      <vt:lpstr>Карточка №4 Напишите инструкцию (алгоритм), как в тексте найти имя числительное.</vt:lpstr>
      <vt:lpstr>Творим вместе</vt:lpstr>
      <vt:lpstr>Домашнее задание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70</cp:revision>
  <dcterms:created xsi:type="dcterms:W3CDTF">2019-02-06T02:23:16Z</dcterms:created>
  <dcterms:modified xsi:type="dcterms:W3CDTF">2020-05-19T14:25:23Z</dcterms:modified>
</cp:coreProperties>
</file>