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65" r:id="rId4"/>
    <p:sldId id="258" r:id="rId5"/>
    <p:sldId id="256" r:id="rId6"/>
    <p:sldId id="257" r:id="rId7"/>
    <p:sldId id="259" r:id="rId8"/>
    <p:sldId id="261" r:id="rId9"/>
    <p:sldId id="262" r:id="rId10"/>
    <p:sldId id="263" r:id="rId11"/>
    <p:sldId id="267" r:id="rId12"/>
    <p:sldId id="268" r:id="rId13"/>
    <p:sldId id="272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460066382348647"/>
          <c:y val="7.1662320357268203E-2"/>
          <c:w val="0.83017513483092031"/>
          <c:h val="0.490822511357858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Да/Знаю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Когда началась Великая Отечественная война?</c:v>
                </c:pt>
                <c:pt idx="1">
                  <c:v>Почему она называется освободительной?</c:v>
                </c:pt>
                <c:pt idx="2">
                  <c:v>В вашей семье есть участники Великой Отечественной войны?</c:v>
                </c:pt>
                <c:pt idx="3">
                  <c:v>Что обозначает дата 9 Мая?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5.000000000000001E-2</c:v>
                </c:pt>
                <c:pt idx="2">
                  <c:v>0.29000000000000031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Нет/ Не знаю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Когда началась Великая Отечественная война?</c:v>
                </c:pt>
                <c:pt idx="1">
                  <c:v>Почему она называется освободительной?</c:v>
                </c:pt>
                <c:pt idx="2">
                  <c:v>В вашей семье есть участники Великой Отечественной войны?</c:v>
                </c:pt>
                <c:pt idx="3">
                  <c:v>Что обозначает дата 9 Мая?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0.75000000000000089</c:v>
                </c:pt>
                <c:pt idx="1">
                  <c:v>0.95000000000000062</c:v>
                </c:pt>
                <c:pt idx="2">
                  <c:v>0.71000000000000063</c:v>
                </c:pt>
              </c:numCache>
            </c:numRef>
          </c:val>
        </c:ser>
        <c:axId val="99670272"/>
        <c:axId val="99676160"/>
      </c:barChart>
      <c:catAx>
        <c:axId val="99670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9676160"/>
        <c:crosses val="autoZero"/>
        <c:auto val="1"/>
        <c:lblAlgn val="ctr"/>
        <c:lblOffset val="100"/>
      </c:catAx>
      <c:valAx>
        <c:axId val="99676160"/>
        <c:scaling>
          <c:orientation val="minMax"/>
        </c:scaling>
        <c:axPos val="l"/>
        <c:majorGridlines/>
        <c:numFmt formatCode="0%" sourceLinked="1"/>
        <c:tickLblPos val="nextTo"/>
        <c:crossAx val="9967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24934130916999"/>
          <c:y val="0.82343208241035448"/>
          <c:w val="0.19776421990929693"/>
          <c:h val="0.1285926614098737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76427F-7DDF-41B5-B20E-BA301415E49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0ADB59-EC6D-4824-9718-AACF95EFC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52;&#1077;&#1090;&#1088;&#1086;&#1085;&#1086;&#1084;\-Zvuk-metronoma.mp3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4;&#1082;.%20&#8470;13%20&#1042;&#1086;&#1081;&#1085;&#1072;\Metronom-Metronom-zvuk.mp3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beda.jpg"/>
          <p:cNvPicPr>
            <a:picLocks noChangeAspect="1"/>
          </p:cNvPicPr>
          <p:nvPr/>
        </p:nvPicPr>
        <p:blipFill>
          <a:blip r:embed="rId2" cstate="print"/>
          <a:srcRect l="64175"/>
          <a:stretch>
            <a:fillRect/>
          </a:stretch>
        </p:blipFill>
        <p:spPr>
          <a:xfrm>
            <a:off x="5868144" y="0"/>
            <a:ext cx="3275856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543956" cy="492919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  <a:t>                                 </a:t>
            </a:r>
            <a:b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</a:br>
            <a: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  <a:t>                                      </a:t>
            </a:r>
            <a:r>
              <a:rPr lang="ru-RU" sz="2700" dirty="0" smtClean="0">
                <a:ln w="12700">
                  <a:solidFill>
                    <a:schemeClr val="tx1"/>
                  </a:solidFill>
                </a:ln>
                <a:effectLst/>
              </a:rPr>
              <a:t> </a:t>
            </a:r>
            <a:br>
              <a:rPr lang="ru-RU" sz="2700" dirty="0" smtClean="0">
                <a:ln w="12700">
                  <a:solidFill>
                    <a:schemeClr val="tx1"/>
                  </a:solidFill>
                </a:ln>
                <a:effectLst/>
              </a:rPr>
            </a:br>
            <a:r>
              <a:rPr lang="ru-RU" sz="2700" dirty="0" smtClean="0">
                <a:ln w="12700">
                  <a:solidFill>
                    <a:schemeClr val="tx1"/>
                  </a:solidFill>
                </a:ln>
                <a:effectLst/>
              </a:rPr>
              <a:t>                          МБОУ </a:t>
            </a:r>
            <a:r>
              <a:rPr lang="ru-RU" sz="2700" dirty="0">
                <a:ln w="12700">
                  <a:solidFill>
                    <a:schemeClr val="tx1"/>
                  </a:solidFill>
                </a:ln>
                <a:effectLst/>
              </a:rPr>
              <a:t>«СОШ №</a:t>
            </a:r>
            <a:r>
              <a:rPr lang="en-US" sz="2700" dirty="0">
                <a:ln w="12700">
                  <a:solidFill>
                    <a:schemeClr val="tx1"/>
                  </a:solidFill>
                </a:ln>
                <a:effectLst/>
              </a:rPr>
              <a:t>13</a:t>
            </a:r>
            <a:r>
              <a:rPr lang="ru-RU" sz="2700" dirty="0">
                <a:ln w="12700">
                  <a:solidFill>
                    <a:schemeClr val="tx1"/>
                  </a:solidFill>
                </a:ln>
                <a:effectLst/>
              </a:rPr>
              <a:t>» </a:t>
            </a:r>
            <a:r>
              <a:rPr lang="ru-RU" sz="2700" dirty="0" smtClean="0">
                <a:ln w="12700">
                  <a:solidFill>
                    <a:schemeClr val="tx1"/>
                  </a:solidFill>
                </a:ln>
                <a:effectLst/>
              </a:rPr>
              <a:t>г.Глазов</a:t>
            </a:r>
            <a:br>
              <a:rPr lang="ru-RU" sz="2700" dirty="0" smtClean="0">
                <a:ln w="12700">
                  <a:solidFill>
                    <a:schemeClr val="tx1"/>
                  </a:solidFill>
                </a:ln>
                <a:effectLst/>
              </a:rPr>
            </a:br>
            <a: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  <a:t/>
            </a:r>
            <a:b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</a:br>
            <a: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  <a:t/>
            </a:r>
            <a:br>
              <a:rPr lang="ru-RU" sz="1800" dirty="0" smtClean="0">
                <a:ln w="12700">
                  <a:solidFill>
                    <a:schemeClr val="tx1"/>
                  </a:solidFill>
                </a:ln>
                <a:effectLst/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Наши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прадеды в годы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Великой</a:t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Отечественной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войны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как</a:t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частица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истории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нашей Родины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465313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600" dirty="0" smtClean="0"/>
              <a:t>Выполнили </a:t>
            </a:r>
            <a:r>
              <a:rPr lang="ru-RU" sz="2600" dirty="0"/>
              <a:t>работу:</a:t>
            </a:r>
          </a:p>
          <a:p>
            <a:pPr algn="r">
              <a:buNone/>
            </a:pPr>
            <a:r>
              <a:rPr lang="ru-RU" sz="2600" dirty="0"/>
              <a:t>                                                             ученики 4 «А» класса</a:t>
            </a:r>
          </a:p>
          <a:p>
            <a:pPr algn="r">
              <a:buNone/>
            </a:pPr>
            <a:r>
              <a:rPr lang="ru-RU" sz="2600" b="1" dirty="0" err="1"/>
              <a:t>Возовиков</a:t>
            </a:r>
            <a:r>
              <a:rPr lang="ru-RU" sz="2600" b="1" dirty="0"/>
              <a:t> Данил,</a:t>
            </a:r>
            <a:endParaRPr lang="ru-RU" sz="2600" dirty="0"/>
          </a:p>
          <a:p>
            <a:pPr algn="r">
              <a:buNone/>
            </a:pPr>
            <a:r>
              <a:rPr lang="ru-RU" sz="2600" b="1" dirty="0"/>
              <a:t>Лихачёва Виктория</a:t>
            </a:r>
            <a:endParaRPr lang="ru-RU" sz="2600" dirty="0"/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600" dirty="0" smtClean="0"/>
              <a:t>Руководитель</a:t>
            </a:r>
            <a:r>
              <a:rPr lang="ru-RU" sz="2600" dirty="0"/>
              <a:t>: </a:t>
            </a:r>
          </a:p>
          <a:p>
            <a:pPr algn="r">
              <a:buNone/>
            </a:pPr>
            <a:r>
              <a:rPr lang="ru-RU" sz="2600" b="1" dirty="0"/>
              <a:t>Катаева С. Ю.</a:t>
            </a:r>
            <a:endParaRPr lang="ru-RU" sz="2600" dirty="0"/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Рисунок 4" descr="41-45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9675"/>
            <a:ext cx="6572264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beda.jpg"/>
          <p:cNvPicPr>
            <a:picLocks noChangeAspect="1"/>
          </p:cNvPicPr>
          <p:nvPr/>
        </p:nvPicPr>
        <p:blipFill>
          <a:blip r:embed="rId2" cstate="print"/>
          <a:srcRect r="78738"/>
          <a:stretch>
            <a:fillRect/>
          </a:stretch>
        </p:blipFill>
        <p:spPr>
          <a:xfrm>
            <a:off x="0" y="0"/>
            <a:ext cx="1944216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457200"/>
            <a:ext cx="6348426" cy="838200"/>
          </a:xfrm>
        </p:spPr>
        <p:txBody>
          <a:bodyPr/>
          <a:lstStyle/>
          <a:p>
            <a:pPr algn="ctr"/>
            <a:r>
              <a:rPr lang="ru-RU" b="1" dirty="0" smtClean="0"/>
              <a:t>Анкетирование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857388" cy="314324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785754" y="1682728"/>
          <a:ext cx="8358246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ontent-6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-108520" y="0"/>
            <a:ext cx="925252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Фоминых 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Раиса  Ильинична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285860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</a:t>
            </a:r>
            <a:r>
              <a:rPr lang="ru-RU" sz="3200" b="1" dirty="0" smtClean="0"/>
              <a:t>одилась  </a:t>
            </a:r>
            <a:r>
              <a:rPr lang="ru-RU" sz="3200" b="1" dirty="0"/>
              <a:t>8 марта 1927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pic>
        <p:nvPicPr>
          <p:cNvPr id="7" name="Графический объек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5643602" cy="420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2" cstate="print">
            <a:lum bright="29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</a:rPr>
              <a:t>Сигов </a:t>
            </a:r>
            <a:r>
              <a:rPr lang="ru-RU" sz="4000" b="1" i="1" dirty="0" smtClean="0">
                <a:solidFill>
                  <a:srgbClr val="FFC000"/>
                </a:solidFill>
              </a:rPr>
              <a:t> Семен  </a:t>
            </a:r>
            <a:r>
              <a:rPr lang="ru-RU" sz="4000" b="1" i="1" dirty="0">
                <a:solidFill>
                  <a:srgbClr val="FFC000"/>
                </a:solidFill>
              </a:rPr>
              <a:t>Ефимович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6016" y="928670"/>
            <a:ext cx="3816424" cy="149221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14 </a:t>
            </a:r>
            <a:r>
              <a:rPr lang="ru-RU" dirty="0">
                <a:solidFill>
                  <a:srgbClr val="FFC000"/>
                </a:solidFill>
              </a:rPr>
              <a:t>сентября 1924 </a:t>
            </a:r>
            <a:r>
              <a:rPr lang="ru-RU" dirty="0" smtClean="0">
                <a:solidFill>
                  <a:srgbClr val="FFC000"/>
                </a:solidFill>
              </a:rPr>
              <a:t>г. - </a:t>
            </a:r>
            <a:r>
              <a:rPr lang="ru-RU" dirty="0">
                <a:solidFill>
                  <a:srgbClr val="FFC000"/>
                </a:solidFill>
              </a:rPr>
              <a:t>18 сентября </a:t>
            </a:r>
            <a:r>
              <a:rPr lang="ru-RU" dirty="0" smtClean="0">
                <a:solidFill>
                  <a:srgbClr val="FFC000"/>
                </a:solidFill>
              </a:rPr>
              <a:t>1982г.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фото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3182938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-4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9144000" cy="4293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          Лихачёв  </a:t>
            </a:r>
            <a:br>
              <a:rPr lang="ru-RU" sz="4000" b="1" i="1" dirty="0" smtClean="0"/>
            </a:br>
            <a:r>
              <a:rPr lang="ru-RU" sz="4000" b="1" i="1" dirty="0" smtClean="0"/>
              <a:t>Григорий  Иванович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C:\Users\Администратор\Desktop\EDIdoV-6qNQ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652120" y="260648"/>
            <a:ext cx="2711450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772816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14 марта1909г. –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           11 июня 1990г.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ontent-6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-108520" y="0"/>
            <a:ext cx="925252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/>
              <a:t>Касимов</a:t>
            </a:r>
            <a:r>
              <a:rPr lang="ru-RU" b="1" i="1" dirty="0" smtClean="0"/>
              <a:t>  </a:t>
            </a:r>
            <a:r>
              <a:rPr lang="ru-RU" b="1" i="1" dirty="0" err="1" smtClean="0"/>
              <a:t>Габдулхави</a:t>
            </a:r>
            <a:r>
              <a:rPr lang="ru-RU" b="1" i="1" dirty="0" smtClean="0"/>
              <a:t>  </a:t>
            </a:r>
            <a:r>
              <a:rPr lang="ru-RU" b="1" i="1" dirty="0" err="1"/>
              <a:t>Сибгатович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80528" y="1772816"/>
            <a:ext cx="4032448" cy="158417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12 октября 1912 г. –       26 июня 1979 г.</a:t>
            </a:r>
            <a:endParaRPr lang="ru-RU" b="1" i="1" dirty="0"/>
          </a:p>
        </p:txBody>
      </p:sp>
      <p:pic>
        <p:nvPicPr>
          <p:cNvPr id="4098" name="Рисунок 1" descr="d:\Рабочий стол\прадед олеси\касимов габдулхави сибгатович 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7726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>
            <a:lum bright="29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FFC000"/>
                </a:solidFill>
              </a:rPr>
              <a:t>Васёха</a:t>
            </a:r>
            <a:r>
              <a:rPr lang="ru-RU" b="1" i="1" dirty="0" smtClean="0">
                <a:solidFill>
                  <a:srgbClr val="FFC000"/>
                </a:solidFill>
              </a:rPr>
              <a:t> 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Мария   Ивановна</a:t>
            </a:r>
            <a:br>
              <a:rPr lang="ru-RU" b="1" i="1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79912" y="1484784"/>
            <a:ext cx="439248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родилась 8 июня 1930г.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5122" name="Рисунок 1" descr="img00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32403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.wav">
            <a:hlinkClick r:id="" action="ppaction://media"/>
          </p:cNvPr>
          <p:cNvPicPr>
            <a:picLocks noRot="1" noChangeAspect="1"/>
          </p:cNvPicPr>
          <p:nvPr>
            <a:wavAudioFile r:embed="rId1" name="3.wav"/>
          </p:nvPr>
        </p:nvPicPr>
        <p:blipFill>
          <a:blip r:embed="rId6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  <p:pic>
        <p:nvPicPr>
          <p:cNvPr id="8" name="4.wav">
            <a:hlinkClick r:id="" action="ppaction://media"/>
          </p:cNvPr>
          <p:cNvPicPr>
            <a:picLocks noRot="1" noChangeAspect="1"/>
          </p:cNvPicPr>
          <p:nvPr>
            <a:wavAudioFile r:embed="rId2" name="4.wav"/>
          </p:nvPr>
        </p:nvPicPr>
        <p:blipFill>
          <a:blip r:embed="rId7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3" cstate="print">
            <a:lum bright="50000" contrast="-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7929618" cy="500066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Пока </a:t>
            </a:r>
            <a:r>
              <a:rPr lang="ru-RU" sz="4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мы помним </a:t>
            </a:r>
            <a:r>
              <a:rPr lang="ru-RU" sz="4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ушедших </a:t>
            </a:r>
            <a:r>
              <a:rPr lang="ru-RU" sz="4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от </a:t>
            </a:r>
            <a:r>
              <a:rPr lang="ru-RU" sz="4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нас, жива </a:t>
            </a:r>
            <a:r>
              <a:rPr lang="ru-RU" sz="40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связь поколений</a:t>
            </a:r>
            <a:r>
              <a:rPr lang="ru-RU" sz="4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  значит</a:t>
            </a:r>
            <a:r>
              <a:rPr lang="ru-RU" sz="54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5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жива </a:t>
            </a:r>
            <a:r>
              <a:rPr lang="ru-RU" sz="54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Россия!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-Zvuk-metron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0_c9ccf_6b110aac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  <p:pic>
        <p:nvPicPr>
          <p:cNvPr id="4" name="Metronom-Metronom-zv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357566" cy="2663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011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22 июня 1941 года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428736"/>
            <a:ext cx="547209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на нашу Родину напали немецкие фашисты - </a:t>
            </a:r>
            <a:br>
              <a:rPr lang="ru-RU" dirty="0" smtClean="0"/>
            </a:br>
            <a:r>
              <a:rPr lang="ru-RU" dirty="0" smtClean="0"/>
              <a:t>началась Великая Отечественная </a:t>
            </a:r>
            <a:r>
              <a:rPr lang="ru-RU" dirty="0" smtClean="0"/>
              <a:t>война</a:t>
            </a:r>
            <a:endParaRPr lang="ru-RU" dirty="0" smtClean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3048000" cy="2028825"/>
          </a:xfrm>
          <a:prstGeom prst="rect">
            <a:avLst/>
          </a:prstGeom>
        </p:spPr>
      </p:pic>
      <p:pic>
        <p:nvPicPr>
          <p:cNvPr id="6" name="Рисунок 5" descr="9c19dbf22d0ba77b5ac38a453f4ce172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429000"/>
            <a:ext cx="3214690" cy="2121695"/>
          </a:xfrm>
          <a:prstGeom prst="rect">
            <a:avLst/>
          </a:prstGeom>
        </p:spPr>
      </p:pic>
      <p:pic>
        <p:nvPicPr>
          <p:cNvPr id="7" name="Рисунок 6" descr="1308805932_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72008"/>
            <a:ext cx="3071834" cy="2024044"/>
          </a:xfrm>
          <a:prstGeom prst="rect">
            <a:avLst/>
          </a:prstGeom>
        </p:spPr>
      </p:pic>
      <p:pic>
        <p:nvPicPr>
          <p:cNvPr id="8" name="Рисунок 7" descr="0_dd13e_b9046268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-142900"/>
            <a:ext cx="2071702" cy="3000372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9 Мая – День Победы!</a:t>
            </a:r>
            <a:endParaRPr lang="ru-RU" b="1" dirty="0"/>
          </a:p>
        </p:txBody>
      </p:sp>
      <p:pic>
        <p:nvPicPr>
          <p:cNvPr id="4" name="Содержимое 3" descr="4450176219661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8929750" cy="5357850"/>
          </a:xfr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2428892" cy="1571626"/>
          </a:xfrm>
          <a:prstGeom prst="rect">
            <a:avLst/>
          </a:prstGeom>
        </p:spPr>
      </p:pic>
      <p:pic>
        <p:nvPicPr>
          <p:cNvPr id="6" name="Рисунок 5" descr="1308681891_4256724b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500570"/>
            <a:ext cx="3286148" cy="2180472"/>
          </a:xfrm>
          <a:prstGeom prst="rect">
            <a:avLst/>
          </a:prstGeom>
        </p:spPr>
      </p:pic>
      <p:pic>
        <p:nvPicPr>
          <p:cNvPr id="7" name="Рисунок 6" descr="TASS_1226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5143512"/>
            <a:ext cx="2714644" cy="1571636"/>
          </a:xfrm>
          <a:prstGeom prst="rect">
            <a:avLst/>
          </a:prstGeom>
        </p:spPr>
      </p:pic>
      <p:pic>
        <p:nvPicPr>
          <p:cNvPr id="8" name="Рисунок 7" descr="0_dd13e_b9046268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-142900"/>
            <a:ext cx="2071702" cy="3000372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Цель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333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как </a:t>
            </a:r>
            <a:r>
              <a:rPr lang="ru-RU" b="1" i="1" dirty="0"/>
              <a:t>можно больше узнать 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о </a:t>
            </a:r>
            <a:r>
              <a:rPr lang="ru-RU" b="1" i="1" dirty="0"/>
              <a:t>дедах и прадедах </a:t>
            </a:r>
            <a:r>
              <a:rPr lang="ru-RU" b="1" i="1" dirty="0" smtClean="0"/>
              <a:t>–</a:t>
            </a:r>
          </a:p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героях Великой Отечественной войны </a:t>
            </a:r>
            <a:r>
              <a:rPr lang="ru-RU" b="1" i="1" dirty="0" smtClean="0"/>
              <a:t>как </a:t>
            </a:r>
          </a:p>
          <a:p>
            <a:pPr algn="ctr">
              <a:buNone/>
            </a:pPr>
            <a:r>
              <a:rPr lang="ru-RU" b="1" i="1" dirty="0" smtClean="0"/>
              <a:t>частице истории нашей Родины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7" name="Рисунок 6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702" cy="3000372"/>
          </a:xfrm>
          <a:prstGeom prst="rect">
            <a:avLst/>
          </a:prstGeom>
        </p:spPr>
      </p:pic>
      <p:sp>
        <p:nvSpPr>
          <p:cNvPr id="14338" name="AutoShape 2" descr="&amp;Ncy;&amp;icy;&amp;zhcy;&amp;iecy;&amp;gcy;&amp;ocy;&amp;rcy;&amp;ocy;&amp;dcy;&amp;scy;&amp;kcy;&amp;icy;&amp;mcy;&amp;icy; &amp;acy;&amp;rcy;&amp;khcy;&amp;icy;&amp;vcy;&amp;icy;&amp;scy;&amp;tcy;&amp;acy;&amp;mcy;&amp;icy; &amp;ncy;&amp;acy;&amp;chcy;&amp;acy;&amp;tcy;&amp;acy; &amp;rcy;&amp;acy;&amp;bcy;&amp;ocy;&amp;tcy;&amp;acy; &amp;ncy;&amp;acy;&amp;dcy; &amp;scy;&amp;bcy;&amp;ocy;&amp;rcy;&amp;ncy;&amp;icy;&amp;kcy;&amp;ocy;&amp;mcy; &amp;fcy;&amp;rcy;&amp;ocy;&amp;ncy;&amp;tcy;&amp;ocy;&amp;vcy;&amp;ycy;&amp;khcy; &amp;pcy;&amp;icy;&amp;scy;&amp;iecy;&amp;mcy; &amp;pcy;&amp;iecy;&amp;rcy;&amp;icy;&amp;ocy;&amp;dcy;&amp;acy; &amp;Vcy;&amp;iecy;&amp;lcy;&amp;icy;&amp;kcy;&amp;ocy;&amp;jcy; &amp;Ocy;&amp;tcy;&amp;iecy;&amp;chcy;&amp;iecy;&amp;scy;&amp;tcy;&amp;vcy;&amp;iecy;&amp;ncy;&amp;ncy;&amp;ocy;&amp;jcy; &amp;vcy;&amp;ocy;&amp;jcy;&amp;ncy;&amp;ycy; ::: &amp;Ncy;&amp;ocy;&amp;vcy;&amp;ocy;&amp;scy;&amp;tcy;&amp;icy; ::: &amp;Kcy;&amp;Scy;&amp;T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d:\Рабочий стол\фот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фот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87129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Объект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исследования</a:t>
            </a:r>
            <a:r>
              <a:rPr lang="ru-RU" dirty="0"/>
              <a:t>: </a:t>
            </a:r>
          </a:p>
        </p:txBody>
      </p:sp>
      <p:pic>
        <p:nvPicPr>
          <p:cNvPr id="1026" name="Picture 2" descr="фото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1571636" cy="234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\прадед олеси\касимов габдулхави сибгатович 3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1800226" cy="25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02.jpg"/>
          <p:cNvPicPr/>
          <p:nvPr/>
        </p:nvPicPr>
        <p:blipFill>
          <a:blip r:embed="rId4" cstate="print"/>
          <a:srcRect l="19026" t="4407" r="45412"/>
          <a:stretch>
            <a:fillRect/>
          </a:stretch>
        </p:blipFill>
        <p:spPr>
          <a:xfrm>
            <a:off x="2411760" y="1196752"/>
            <a:ext cx="15841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пр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1946727" cy="21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афический объект1"/>
          <p:cNvPicPr/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843808" y="3573016"/>
            <a:ext cx="3528392" cy="280831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Рисунок 8" descr="0_dd13e_b9046268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0"/>
            <a:ext cx="2071702" cy="3000372"/>
          </a:xfrm>
          <a:prstGeom prst="rect">
            <a:avLst/>
          </a:prstGeom>
        </p:spPr>
      </p:pic>
      <p:pic>
        <p:nvPicPr>
          <p:cNvPr id="10" name="Содержимое 9" descr="P1100361.JPG"/>
          <p:cNvPicPr>
            <a:picLocks noGrp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6012160" y="4596938"/>
            <a:ext cx="3025833" cy="2261062"/>
          </a:xfrm>
          <a:prstGeom prst="rect">
            <a:avLst/>
          </a:prstGeom>
        </p:spPr>
      </p:pic>
      <p:pic>
        <p:nvPicPr>
          <p:cNvPr id="11" name="Рисунок 10" descr="C:\Documents and Settings\ВаляЛена\Рабочий стол\ФАКУЛЬТАТИВЫ\КНИГА  ПАМЯТИ\5а\ВЛАДЫКИНА 5а Ксюше\2.jpg"/>
          <p:cNvPicPr/>
          <p:nvPr/>
        </p:nvPicPr>
        <p:blipFill>
          <a:blip r:embed="rId9" cstate="print"/>
          <a:srcRect l="24480" t="7732" r="16358" b="57925"/>
          <a:stretch>
            <a:fillRect/>
          </a:stretch>
        </p:blipFill>
        <p:spPr bwMode="auto">
          <a:xfrm>
            <a:off x="0" y="4509120"/>
            <a:ext cx="2951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Предмет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исследования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1"/>
            <a:ext cx="8686800" cy="235745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фотоматериалы</a:t>
            </a:r>
            <a:r>
              <a:rPr lang="ru-RU" b="1" i="1" dirty="0"/>
              <a:t>, семейные документы, 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а также  рассказы родных </a:t>
            </a:r>
            <a:r>
              <a:rPr lang="ru-RU" b="1" i="1" dirty="0"/>
              <a:t>и близких </a:t>
            </a:r>
            <a:r>
              <a:rPr lang="ru-RU" b="1" i="1" dirty="0" smtClean="0"/>
              <a:t>учеников нашего </a:t>
            </a:r>
            <a:r>
              <a:rPr lang="ru-RU" b="1" i="1" dirty="0"/>
              <a:t>класса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702" cy="3000372"/>
          </a:xfrm>
          <a:prstGeom prst="rect">
            <a:avLst/>
          </a:prstGeom>
        </p:spPr>
      </p:pic>
      <p:pic>
        <p:nvPicPr>
          <p:cNvPr id="7" name="Рисунок 6" descr="F:\В.О.В\Рисунок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7909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69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Гипотеза: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если </a:t>
            </a:r>
            <a:r>
              <a:rPr lang="ru-RU" b="1" i="1" dirty="0"/>
              <a:t>дети и подростки будут знакомы с достоверными фактами о героях Великой Отечественной войны, то они смогут сохранить память о прошлом, чтобы жить в будущем</a:t>
            </a:r>
            <a:endParaRPr lang="ru-RU" dirty="0"/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071702" cy="3000372"/>
          </a:xfrm>
          <a:prstGeom prst="rect">
            <a:avLst/>
          </a:prstGeom>
        </p:spPr>
      </p:pic>
      <p:pic>
        <p:nvPicPr>
          <p:cNvPr id="2050" name="Picture 2" descr="8261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636" y="4365104"/>
            <a:ext cx="3230364" cy="23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Задачи</a:t>
            </a:r>
            <a:r>
              <a:rPr lang="ru-RU" sz="4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7991500" cy="3508381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/>
              <a:t>Изучить данные по теме </a:t>
            </a:r>
            <a:r>
              <a:rPr lang="ru-RU" b="1" i="1" dirty="0" smtClean="0"/>
              <a:t>исследования</a:t>
            </a:r>
            <a:endParaRPr lang="ru-RU" b="1" i="1" dirty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i="1" dirty="0" smtClean="0"/>
              <a:t>Выяснить, в каких семьях есть ветераны – участники Великой Отечественной войны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i="1" dirty="0" smtClean="0"/>
              <a:t>Написать рефераты, сочинения о своих родных и близких, кто сражался и воевал на фронтах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Рисунок 3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857388" cy="3143248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Методы</a:t>
            </a:r>
            <a:r>
              <a:rPr lang="ru-RU" sz="4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76872"/>
            <a:ext cx="7348558" cy="3170982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500" b="1" i="1" dirty="0"/>
              <a:t>Изучение теории (сбор информации из книг, журналов, Интернета)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500" b="1" i="1" dirty="0" smtClean="0"/>
              <a:t>Анкетирование</a:t>
            </a:r>
            <a:endParaRPr lang="ru-RU" sz="3500" b="1" i="1" dirty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500" b="1" i="1" dirty="0" smtClean="0"/>
              <a:t>Экскурсии</a:t>
            </a:r>
            <a:endParaRPr lang="ru-RU" sz="3500" b="1" i="1" dirty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500" b="1" i="1" dirty="0" smtClean="0"/>
              <a:t>Беседы</a:t>
            </a:r>
            <a:endParaRPr lang="ru-RU" sz="3500" b="1" i="1" dirty="0"/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500" b="1" i="1" dirty="0" smtClean="0"/>
              <a:t>Интервью          </a:t>
            </a:r>
            <a:r>
              <a:rPr lang="ru-RU" b="1" dirty="0" smtClean="0"/>
              <a:t>   </a:t>
            </a:r>
            <a:r>
              <a:rPr lang="ru-RU" sz="2000" b="1" i="1" dirty="0" smtClean="0"/>
              <a:t>вставить фото интервью</a:t>
            </a:r>
            <a:endParaRPr lang="ru-RU" sz="2000" b="1" i="1" dirty="0"/>
          </a:p>
          <a:p>
            <a:pPr>
              <a:buClr>
                <a:schemeClr val="tx2"/>
              </a:buClr>
              <a:buNone/>
            </a:pPr>
            <a:r>
              <a:rPr lang="ru-RU" b="1" dirty="0"/>
              <a:t> 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" name="Рисунок 3" descr="0_dd13e_b904626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857388" cy="3143248"/>
          </a:xfrm>
          <a:prstGeom prst="rect">
            <a:avLst/>
          </a:prstGeom>
        </p:spPr>
      </p:pic>
      <p:pic>
        <p:nvPicPr>
          <p:cNvPr id="2050" name="Picture 2" descr="IMG_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670</TotalTime>
  <Words>239</Words>
  <Application>Microsoft Office PowerPoint</Application>
  <PresentationFormat>Экран (4:3)</PresentationFormat>
  <Paragraphs>58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                                                                               МБОУ «СОШ №13» г.Глазов                 Наши прадеды в годы Великой                 Отечественной войны как           частица   истории нашей Родины </vt:lpstr>
      <vt:lpstr>22 июня 1941 года</vt:lpstr>
      <vt:lpstr>9 Мая – День Победы!</vt:lpstr>
      <vt:lpstr>                Цель: </vt:lpstr>
      <vt:lpstr>                Объект исследования: </vt:lpstr>
      <vt:lpstr>              Предмет исследования: </vt:lpstr>
      <vt:lpstr>Гипотеза:  </vt:lpstr>
      <vt:lpstr>  Задачи:  </vt:lpstr>
      <vt:lpstr> Методы: </vt:lpstr>
      <vt:lpstr>Анкетирование</vt:lpstr>
      <vt:lpstr> Фоминых   Раиса  Ильинична</vt:lpstr>
      <vt:lpstr>Сигов  Семен  Ефимович </vt:lpstr>
      <vt:lpstr>            Лихачёв   Григорий  Иванович </vt:lpstr>
      <vt:lpstr>Касимов  Габдулхави  Сибгатович </vt:lpstr>
      <vt:lpstr>Васёха   Мария   Ивановна </vt:lpstr>
      <vt:lpstr>Пока мы помним ушедших от нас, жива связь поколений.  А  значит,  жива Россия!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Катаева Светлана Юрьевна</dc:creator>
  <cp:lastModifiedBy>Катаева Светлана Юрьевна</cp:lastModifiedBy>
  <cp:revision>82</cp:revision>
  <dcterms:created xsi:type="dcterms:W3CDTF">2015-03-12T06:17:26Z</dcterms:created>
  <dcterms:modified xsi:type="dcterms:W3CDTF">2020-05-13T07:45:46Z</dcterms:modified>
</cp:coreProperties>
</file>