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9" r:id="rId6"/>
    <p:sldId id="259" r:id="rId7"/>
    <p:sldId id="261" r:id="rId8"/>
    <p:sldId id="268" r:id="rId9"/>
    <p:sldId id="260" r:id="rId10"/>
    <p:sldId id="262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32656"/>
            <a:ext cx="5637010" cy="5040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общего во всех картинках?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ds04.infourok.ru/uploads/ex/04cb/000dc06a-3c2f17b8/2/img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3" t="47817" r="1474" b="31769"/>
          <a:stretch/>
        </p:blipFill>
        <p:spPr bwMode="auto">
          <a:xfrm>
            <a:off x="611560" y="980728"/>
            <a:ext cx="1191492" cy="1233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ds04.infourok.ru/uploads/ex/04cb/000dc06a-3c2f17b8/2/img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1" t="75170" r="34135" b="5170"/>
          <a:stretch/>
        </p:blipFill>
        <p:spPr bwMode="auto">
          <a:xfrm>
            <a:off x="1979712" y="970333"/>
            <a:ext cx="1814285" cy="1852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ds04.infourok.ru/uploads/ex/04cb/000dc06a-3c2f17b8/2/img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7" t="16880" r="32583" b="59739"/>
          <a:stretch/>
        </p:blipFill>
        <p:spPr bwMode="auto">
          <a:xfrm>
            <a:off x="3793997" y="877926"/>
            <a:ext cx="2466109" cy="2537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ds04.infourok.ru/uploads/ex/08fd/000252ec-33ef554e/img2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t="47137" r="59637" b="26145"/>
          <a:stretch/>
        </p:blipFill>
        <p:spPr bwMode="auto">
          <a:xfrm>
            <a:off x="6444208" y="884675"/>
            <a:ext cx="2176835" cy="21876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ds04.infourok.ru/uploads/ex/08fd/000252ec-33ef554e/img2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6" t="47710" r="16412" b="26908"/>
          <a:stretch/>
        </p:blipFill>
        <p:spPr bwMode="auto">
          <a:xfrm>
            <a:off x="395535" y="3831363"/>
            <a:ext cx="1914525" cy="2828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900igr.net/up/datas/176015/00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8" t="45420" r="6822" b="9160"/>
          <a:stretch/>
        </p:blipFill>
        <p:spPr bwMode="auto">
          <a:xfrm>
            <a:off x="2483768" y="3717032"/>
            <a:ext cx="3351530" cy="2686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ds02.infourok.ru/uploads/ex/03b3/00071c1a-3662b192/img7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2" t="17538" b="43193"/>
          <a:stretch/>
        </p:blipFill>
        <p:spPr bwMode="auto">
          <a:xfrm>
            <a:off x="491400" y="2379321"/>
            <a:ext cx="1311652" cy="1337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ds04.infourok.ru/uploads/ex/0662/000647f1-6120e8f2/img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1" t="13550" r="5248" b="47519"/>
          <a:stretch/>
        </p:blipFill>
        <p:spPr bwMode="auto">
          <a:xfrm>
            <a:off x="3010665" y="2626144"/>
            <a:ext cx="1566664" cy="1577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ds04.infourok.ru/uploads/ex/0662/000647f1-6120e8f2/img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9" t="59351"/>
          <a:stretch/>
        </p:blipFill>
        <p:spPr bwMode="auto">
          <a:xfrm>
            <a:off x="6732240" y="4653136"/>
            <a:ext cx="2244725" cy="2028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ds02.infourok.ru/uploads/ex/0adb/0001435a-cf3dfc9b/img2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9" t="59542" r="3531" b="4389"/>
          <a:stretch/>
        </p:blipFill>
        <p:spPr bwMode="auto">
          <a:xfrm>
            <a:off x="6084168" y="3023628"/>
            <a:ext cx="2088232" cy="1615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13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2513" t="45539" r="65231" b="34644"/>
          <a:stretch/>
        </p:blipFill>
        <p:spPr bwMode="auto">
          <a:xfrm>
            <a:off x="1547664" y="1628800"/>
            <a:ext cx="5112569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05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На рисунке хорды АВ и СD равны.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Докажите, что  треугольник АОВ равен  треугольнику СОD.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9759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1622" t="34600" r="65577" b="42770"/>
          <a:stretch/>
        </p:blipFill>
        <p:spPr bwMode="auto">
          <a:xfrm>
            <a:off x="1475656" y="908720"/>
            <a:ext cx="5976664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 рисунке O – центр окружности. Через концы отрезка АВ проведены АD и ВС, перпендикулярные к прямой АВ.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Докажите, что ∟АDО = ∟ОСВ.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117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908720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Д/З п38,40 учебника, №3 №5(1)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 (указание: вспомните равнобедренный треугольник и его свойства)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566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7"/>
            <a:ext cx="6174432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«Закончи предложение»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Сегодня я узнал…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Было интересно…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Я понял, что…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Теперь я могу…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Я научился…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 меня получилось…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Мне захотелось…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Меня удивило…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«Вопрос – ответ»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Достигли ли вы своей цели на уроке?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Что делали?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Зачем делали?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223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52d/0003aeac-ef1ce7c1/1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"/>
            <a:ext cx="9144000" cy="6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504931"/>
              </p:ext>
            </p:extLst>
          </p:nvPr>
        </p:nvGraphicFramePr>
        <p:xfrm>
          <a:off x="107505" y="188640"/>
          <a:ext cx="8928991" cy="6552727"/>
        </p:xfrm>
        <a:graphic>
          <a:graphicData uri="http://schemas.openxmlformats.org/drawingml/2006/table">
            <a:tbl>
              <a:tblPr firstRow="1" firstCol="1" bandRow="1"/>
              <a:tblGrid>
                <a:gridCol w="1152129"/>
                <a:gridCol w="7776862"/>
              </a:tblGrid>
              <a:tr h="258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Физика и астрономия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Движение небесных тел происходит по круговым орбитам. Зодиакальный круг, астрономический круг.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Круг с точкой в центре символизирует солнце.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Меридианы и параллели, определяющие положение тела на земном шаре, экватор.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Круговые процессы-циклы: круговорот воды и веществ в природе.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Смена времен года, смена дня и ночи.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Строение атома: ядро круглое, электроны вращаются вокруг ядра по круговым орбитам.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всех клеток есть круглое ядро.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Круглую форму имеют клетки крови, цилиндрическую – клетки многих желез.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Стебли растений и стволы деревьев, кости человека – круглые.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Кровообращение идет по кругу.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Овощи и фрукты имеют шарообразную или конусовидную форму.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Цикличность развития живых существ.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русском языке слово “круглый” означает высокую степень чего-либо: “круглый отличник”, “круглый сирота” и даже “круглый дурак”.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слова круг образовано множество различных слов: круглый, кругленький, округлить, округлиться, округлый, кругом, вокруг, окружать, кружить и многое другое.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Округлые формы, круглое лицо, кругленькие щеки, круглый год, голова идет кругом, ходить по кругу – часто употребляемые выражения.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и обществознание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“Круглый стол” – конференции, кругооборот капитала, круг семьи , колесо истории, “большой и малый круг истории” – исторические циклы.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05" marR="2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30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4438124"/>
              </p:ext>
            </p:extLst>
          </p:nvPr>
        </p:nvGraphicFramePr>
        <p:xfrm>
          <a:off x="611560" y="3645024"/>
          <a:ext cx="8136904" cy="2434944"/>
        </p:xfrm>
        <a:graphic>
          <a:graphicData uri="http://schemas.openxmlformats.org/drawingml/2006/table">
            <a:tbl>
              <a:tblPr firstRow="1" firstCol="1" bandRow="1"/>
              <a:tblGrid>
                <a:gridCol w="2388396"/>
                <a:gridCol w="3572112"/>
                <a:gridCol w="2176396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элемент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определение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на чертеже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радиус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Расстояние от центра  до любой точки окружности.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(Отрезок, соединяющий центр окружности с любой точкой окружности)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OL, OA, OB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диаметр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Хорда, проходящая через центр.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AB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хорда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Отрезок, соединяющий две точки окружности.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CD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Рисунок 3" descr="https://ds05.infourok.ru/uploads/ex/0dd3/000db5ea-e9955dc3/2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t="9821" r="12465" b="4817"/>
          <a:stretch>
            <a:fillRect/>
          </a:stretch>
        </p:blipFill>
        <p:spPr bwMode="auto">
          <a:xfrm>
            <a:off x="1197287" y="1120701"/>
            <a:ext cx="23622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39790" y="3068960"/>
            <a:ext cx="242706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Элементы окружности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544"/>
            <a:ext cx="78488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Окружностью</a:t>
            </a:r>
            <a:r>
              <a:rPr lang="ru-RU" i="1" dirty="0">
                <a:latin typeface="Times New Roman"/>
                <a:ea typeface="Times New Roman"/>
              </a:rPr>
              <a:t> называется фигура, которая состоит из множества всех точек плоскости, равноудалённых от данной точки (центр окружности).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310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.dns-shop.ru/thumb/st1/fit/760/456/d515a210266a7fc668b7294afcda95fc/q93_39685a61e973ff78092182f4a558bc39910e357de1a2dbec35c17f0f9b0661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6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3052716"/>
              </p:ext>
            </p:extLst>
          </p:nvPr>
        </p:nvGraphicFramePr>
        <p:xfrm>
          <a:off x="395536" y="908721"/>
          <a:ext cx="8208912" cy="5544615"/>
        </p:xfrm>
        <a:graphic>
          <a:graphicData uri="http://schemas.openxmlformats.org/drawingml/2006/table">
            <a:tbl>
              <a:tblPr firstRow="1" firstCol="1" bandRow="1"/>
              <a:tblGrid>
                <a:gridCol w="2736304"/>
                <a:gridCol w="2736304"/>
                <a:gridCol w="2736304"/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случай взаимного расположения</a:t>
                      </a: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геометрическая модель</a:t>
                      </a: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чем характеризуется</a:t>
                      </a: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Прямая касается окружности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Имеют одну общую точку.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Расстояние от центра окружности до прямой равно радиусу </a:t>
                      </a: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Прямая пересекает окружность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Имеют две общие точки.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Расстояние от центра окружности до прямой меньше радиуса  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400" i="1" dirty="0">
                          <a:effectLst/>
                          <a:latin typeface="Verdana"/>
                          <a:ea typeface="Times New Roman"/>
                        </a:rPr>
                        <a:t>&lt;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Прямая не пересекает окружность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Не имеют общих точек.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Расстояние от центра окружности до прямой больше радиуса  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400" i="1" dirty="0">
                          <a:effectLst/>
                          <a:latin typeface="Verdana"/>
                          <a:ea typeface="Times New Roman"/>
                        </a:rPr>
                        <a:t>&gt;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Рисунок 4" descr="https://fsd.multiurok.ru/html/2017/03/09/s_58c18e462171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17960" r="32959" b="16734"/>
          <a:stretch>
            <a:fillRect/>
          </a:stretch>
        </p:blipFill>
        <p:spPr bwMode="auto">
          <a:xfrm>
            <a:off x="3979758" y="1340768"/>
            <a:ext cx="10287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5" descr="https://fsd.multiurok.ru/html/2017/03/09/s_58c18e462171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6" r="66846" b="15021"/>
          <a:stretch>
            <a:fillRect/>
          </a:stretch>
        </p:blipFill>
        <p:spPr bwMode="auto">
          <a:xfrm>
            <a:off x="4446090" y="2996952"/>
            <a:ext cx="9810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6" descr="https://fsd.multiurok.ru/html/2017/03/09/s_58c18e462171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7" t="18407" b="12009"/>
          <a:stretch>
            <a:fillRect/>
          </a:stretch>
        </p:blipFill>
        <p:spPr bwMode="auto">
          <a:xfrm>
            <a:off x="4139952" y="4725144"/>
            <a:ext cx="9620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5796"/>
            <a:ext cx="72728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</a:rPr>
              <a:t>                Взаимное </a:t>
            </a:r>
            <a:r>
              <a:rPr lang="ru-RU" b="1" i="1" dirty="0">
                <a:latin typeface="Times New Roman"/>
                <a:ea typeface="Times New Roman"/>
              </a:rPr>
              <a:t>расположение окружности и прямой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216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ello_html_21c9e263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30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x2.b-cdn.net/gfx/news/hires/2018/gametheory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880538"/>
              </p:ext>
            </p:extLst>
          </p:nvPr>
        </p:nvGraphicFramePr>
        <p:xfrm>
          <a:off x="395535" y="836710"/>
          <a:ext cx="8352930" cy="5400601"/>
        </p:xfrm>
        <a:graphic>
          <a:graphicData uri="http://schemas.openxmlformats.org/drawingml/2006/table">
            <a:tbl>
              <a:tblPr firstRow="1" firstCol="1" bandRow="1"/>
              <a:tblGrid>
                <a:gridCol w="1296145"/>
                <a:gridCol w="4272475"/>
                <a:gridCol w="2784310"/>
              </a:tblGrid>
              <a:tr h="796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случай взаимного расположения</a:t>
                      </a: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геометрическая модель</a:t>
                      </a: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чем характеризуется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две окружности касаются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а) 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</a:rPr>
                        <a:t>внутреннее касание</a:t>
                      </a:r>
                      <a:r>
                        <a:rPr lang="ru-RU" sz="1400" i="1" baseline="0" dirty="0" smtClean="0">
                          <a:effectLst/>
                          <a:latin typeface="Times New Roman"/>
                          <a:ea typeface="Times New Roman"/>
                        </a:rPr>
                        <a:t>                   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</a:rPr>
                        <a:t>б) внешнее касание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а) имеют одну общую точку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б) </a:t>
                      </a: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400" i="1" baseline="-25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+R</a:t>
                      </a:r>
                      <a:r>
                        <a:rPr lang="en-US" sz="1400" i="1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i="1">
                          <a:effectLst/>
                          <a:latin typeface="Verdana"/>
                          <a:ea typeface="Times New Roman"/>
                        </a:rPr>
                        <a:t>&gt;</a:t>
                      </a: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400" i="1" baseline="-25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400" i="1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400" i="1" baseline="-25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+R</a:t>
                      </a:r>
                      <a:r>
                        <a:rPr lang="en-US" sz="1400" i="1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i="1">
                          <a:effectLst/>
                          <a:latin typeface="Verdana"/>
                          <a:ea typeface="Times New Roman"/>
                        </a:rPr>
                        <a:t>=</a:t>
                      </a: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400" i="1" baseline="-25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400" i="1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две окружности пересекаются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а)имеют две общие точки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б) 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+R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i="1" dirty="0">
                          <a:effectLst/>
                          <a:latin typeface="Verdana"/>
                          <a:ea typeface="Times New Roman"/>
                        </a:rPr>
                        <a:t>&gt;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две окружности не пересекаются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а) не имеют общих точек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б) 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+R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i="1" dirty="0">
                          <a:effectLst/>
                          <a:latin typeface="Verdana"/>
                          <a:ea typeface="Times New Roman"/>
                        </a:rPr>
                        <a:t>&lt;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    R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-R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i="1" dirty="0">
                          <a:effectLst/>
                          <a:latin typeface="Verdana"/>
                          <a:ea typeface="Times New Roman"/>
                        </a:rPr>
                        <a:t>&gt;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84" marR="6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1" name="Рисунок 11" descr="https://fs00.infourok.ru/images/doc/308/308055/img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4" t="46405" b="9151"/>
          <a:stretch>
            <a:fillRect/>
          </a:stretch>
        </p:blipFill>
        <p:spPr bwMode="auto">
          <a:xfrm>
            <a:off x="2051720" y="1884109"/>
            <a:ext cx="12287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12" descr="https://fs00.infourok.ru/images/doc/308/308055/img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5" r="41879" b="10130"/>
          <a:stretch>
            <a:fillRect/>
          </a:stretch>
        </p:blipFill>
        <p:spPr bwMode="auto">
          <a:xfrm>
            <a:off x="3855999" y="1903159"/>
            <a:ext cx="18859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13" descr="https://reader021.vdocuments.mx/reader021/slide/20170911/5681335d550346895d9a74db/document-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1" t="28716" b="36415"/>
          <a:stretch>
            <a:fillRect/>
          </a:stretch>
        </p:blipFill>
        <p:spPr bwMode="auto">
          <a:xfrm>
            <a:off x="2752725" y="3429000"/>
            <a:ext cx="17526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7" descr="https://mypresentation.ru/documents_6/6acf37d3c62ab4a8bdc34ffa63ee483e/img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9231" r="45317" b="39320"/>
          <a:stretch>
            <a:fillRect/>
          </a:stretch>
        </p:blipFill>
        <p:spPr bwMode="auto">
          <a:xfrm>
            <a:off x="3995936" y="5013176"/>
            <a:ext cx="18097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10" descr="https://mypresentation.ru/documents_6/6acf37d3c62ab4a8bdc34ffa63ee483e/img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60535" r="62459" b="5103"/>
          <a:stretch>
            <a:fillRect/>
          </a:stretch>
        </p:blipFill>
        <p:spPr bwMode="auto">
          <a:xfrm>
            <a:off x="2361497" y="5251728"/>
            <a:ext cx="762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19672" y="0"/>
            <a:ext cx="72728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Взаимное расположение </a:t>
            </a:r>
            <a:r>
              <a:rPr lang="ru-RU" b="1" i="1" dirty="0" smtClean="0">
                <a:latin typeface="Times New Roman"/>
                <a:ea typeface="Times New Roman"/>
              </a:rPr>
              <a:t>двух окружностей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419372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504</Words>
  <Application>Microsoft Office PowerPoint</Application>
  <PresentationFormat>Экран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9</cp:revision>
  <dcterms:created xsi:type="dcterms:W3CDTF">2020-04-18T00:42:24Z</dcterms:created>
  <dcterms:modified xsi:type="dcterms:W3CDTF">2020-04-19T02:03:39Z</dcterms:modified>
</cp:coreProperties>
</file>