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51" r:id="rId2"/>
    <p:sldMasterId id="2147483865" r:id="rId3"/>
    <p:sldMasterId id="2147483879" r:id="rId4"/>
    <p:sldMasterId id="2147483893" r:id="rId5"/>
    <p:sldMasterId id="2147483905" r:id="rId6"/>
    <p:sldMasterId id="2147483917" r:id="rId7"/>
    <p:sldMasterId id="2147483929" r:id="rId8"/>
  </p:sldMasterIdLst>
  <p:notesMasterIdLst>
    <p:notesMasterId r:id="rId72"/>
  </p:notesMasterIdLst>
  <p:sldIdLst>
    <p:sldId id="390" r:id="rId9"/>
    <p:sldId id="478" r:id="rId10"/>
    <p:sldId id="416" r:id="rId11"/>
    <p:sldId id="472" r:id="rId12"/>
    <p:sldId id="446" r:id="rId13"/>
    <p:sldId id="417" r:id="rId14"/>
    <p:sldId id="418" r:id="rId15"/>
    <p:sldId id="426" r:id="rId16"/>
    <p:sldId id="427" r:id="rId17"/>
    <p:sldId id="419" r:id="rId18"/>
    <p:sldId id="486" r:id="rId19"/>
    <p:sldId id="422" r:id="rId20"/>
    <p:sldId id="452" r:id="rId21"/>
    <p:sldId id="466" r:id="rId22"/>
    <p:sldId id="425" r:id="rId23"/>
    <p:sldId id="463" r:id="rId24"/>
    <p:sldId id="464" r:id="rId25"/>
    <p:sldId id="483" r:id="rId26"/>
    <p:sldId id="482" r:id="rId27"/>
    <p:sldId id="484" r:id="rId28"/>
    <p:sldId id="451" r:id="rId29"/>
    <p:sldId id="453" r:id="rId30"/>
    <p:sldId id="487" r:id="rId31"/>
    <p:sldId id="443" r:id="rId32"/>
    <p:sldId id="444" r:id="rId33"/>
    <p:sldId id="471" r:id="rId34"/>
    <p:sldId id="415" r:id="rId35"/>
    <p:sldId id="407" r:id="rId36"/>
    <p:sldId id="408" r:id="rId37"/>
    <p:sldId id="410" r:id="rId38"/>
    <p:sldId id="428" r:id="rId39"/>
    <p:sldId id="430" r:id="rId40"/>
    <p:sldId id="409" r:id="rId41"/>
    <p:sldId id="414" r:id="rId42"/>
    <p:sldId id="413" r:id="rId43"/>
    <p:sldId id="431" r:id="rId44"/>
    <p:sldId id="439" r:id="rId45"/>
    <p:sldId id="473" r:id="rId46"/>
    <p:sldId id="474" r:id="rId47"/>
    <p:sldId id="476" r:id="rId48"/>
    <p:sldId id="432" r:id="rId49"/>
    <p:sldId id="404" r:id="rId50"/>
    <p:sldId id="433" r:id="rId51"/>
    <p:sldId id="392" r:id="rId52"/>
    <p:sldId id="434" r:id="rId53"/>
    <p:sldId id="437" r:id="rId54"/>
    <p:sldId id="438" r:id="rId55"/>
    <p:sldId id="435" r:id="rId56"/>
    <p:sldId id="447" r:id="rId57"/>
    <p:sldId id="488" r:id="rId58"/>
    <p:sldId id="489" r:id="rId59"/>
    <p:sldId id="448" r:id="rId60"/>
    <p:sldId id="450" r:id="rId61"/>
    <p:sldId id="449" r:id="rId62"/>
    <p:sldId id="454" r:id="rId63"/>
    <p:sldId id="460" r:id="rId64"/>
    <p:sldId id="462" r:id="rId65"/>
    <p:sldId id="461" r:id="rId66"/>
    <p:sldId id="480" r:id="rId67"/>
    <p:sldId id="457" r:id="rId68"/>
    <p:sldId id="458" r:id="rId69"/>
    <p:sldId id="479" r:id="rId70"/>
    <p:sldId id="391" r:id="rId71"/>
  </p:sldIdLst>
  <p:sldSz cx="9144000" cy="6858000" type="screen4x3"/>
  <p:notesSz cx="6858000" cy="9144000"/>
  <p:defaultTextStyle>
    <a:defPPr>
      <a:defRPr lang="ru-RU"/>
    </a:defPPr>
    <a:lvl1pPr algn="l" rtl="0" fontAlgn="base">
      <a:spcBef>
        <a:spcPct val="0"/>
      </a:spcBef>
      <a:spcAft>
        <a:spcPct val="0"/>
      </a:spcAft>
      <a:defRPr kumimoji="1" kern="1200">
        <a:solidFill>
          <a:schemeClr val="tx1"/>
        </a:solidFill>
        <a:latin typeface="Times New Roman" pitchFamily="18" charset="0"/>
        <a:ea typeface="+mn-ea"/>
        <a:cs typeface="+mn-cs"/>
      </a:defRPr>
    </a:lvl1pPr>
    <a:lvl2pPr marL="457200" algn="l" rtl="0" fontAlgn="base">
      <a:spcBef>
        <a:spcPct val="0"/>
      </a:spcBef>
      <a:spcAft>
        <a:spcPct val="0"/>
      </a:spcAft>
      <a:defRPr kumimoji="1" kern="1200">
        <a:solidFill>
          <a:schemeClr val="tx1"/>
        </a:solidFill>
        <a:latin typeface="Times New Roman" pitchFamily="18" charset="0"/>
        <a:ea typeface="+mn-ea"/>
        <a:cs typeface="+mn-cs"/>
      </a:defRPr>
    </a:lvl2pPr>
    <a:lvl3pPr marL="914400" algn="l" rtl="0" fontAlgn="base">
      <a:spcBef>
        <a:spcPct val="0"/>
      </a:spcBef>
      <a:spcAft>
        <a:spcPct val="0"/>
      </a:spcAft>
      <a:defRPr kumimoji="1" kern="1200">
        <a:solidFill>
          <a:schemeClr val="tx1"/>
        </a:solidFill>
        <a:latin typeface="Times New Roman" pitchFamily="18" charset="0"/>
        <a:ea typeface="+mn-ea"/>
        <a:cs typeface="+mn-cs"/>
      </a:defRPr>
    </a:lvl3pPr>
    <a:lvl4pPr marL="1371600" algn="l" rtl="0" fontAlgn="base">
      <a:spcBef>
        <a:spcPct val="0"/>
      </a:spcBef>
      <a:spcAft>
        <a:spcPct val="0"/>
      </a:spcAft>
      <a:defRPr kumimoji="1" kern="1200">
        <a:solidFill>
          <a:schemeClr val="tx1"/>
        </a:solidFill>
        <a:latin typeface="Times New Roman" pitchFamily="18" charset="0"/>
        <a:ea typeface="+mn-ea"/>
        <a:cs typeface="+mn-cs"/>
      </a:defRPr>
    </a:lvl4pPr>
    <a:lvl5pPr marL="1828800" algn="l"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CCFF"/>
    <a:srgbClr val="3399FF"/>
    <a:srgbClr val="A50021"/>
    <a:srgbClr val="FF0000"/>
    <a:srgbClr val="5F5F5F"/>
    <a:srgbClr val="4D4D4D"/>
    <a:srgbClr val="CC0000"/>
  </p:clrMru>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087" autoAdjust="0"/>
  </p:normalViewPr>
  <p:slideViewPr>
    <p:cSldViewPr>
      <p:cViewPr>
        <p:scale>
          <a:sx n="62" d="100"/>
          <a:sy n="62" d="100"/>
        </p:scale>
        <p:origin x="-159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kumimoji="0" sz="1200">
                <a:latin typeface="Arial" charset="0"/>
              </a:defRPr>
            </a:lvl1pPr>
          </a:lstStyle>
          <a:p>
            <a:pPr>
              <a:defRPr/>
            </a:pPr>
            <a:endParaRPr lang="ru-RU"/>
          </a:p>
        </p:txBody>
      </p:sp>
      <p:sp>
        <p:nvSpPr>
          <p:cNvPr id="139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kumimoji="0" sz="1200">
                <a:latin typeface="Arial" charset="0"/>
              </a:defRPr>
            </a:lvl1pPr>
          </a:lstStyle>
          <a:p>
            <a:pPr>
              <a:defRPr/>
            </a:pPr>
            <a:endParaRPr lang="ru-RU"/>
          </a:p>
        </p:txBody>
      </p:sp>
      <p:sp>
        <p:nvSpPr>
          <p:cNvPr id="849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9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39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kumimoji="0" sz="1200">
                <a:latin typeface="Arial" charset="0"/>
              </a:defRPr>
            </a:lvl1pPr>
          </a:lstStyle>
          <a:p>
            <a:pPr>
              <a:defRPr/>
            </a:pPr>
            <a:endParaRPr lang="ru-RU"/>
          </a:p>
        </p:txBody>
      </p:sp>
      <p:sp>
        <p:nvSpPr>
          <p:cNvPr id="139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kumimoji="0" sz="1200">
                <a:latin typeface="Arial" charset="0"/>
              </a:defRPr>
            </a:lvl1pPr>
          </a:lstStyle>
          <a:p>
            <a:pPr>
              <a:defRPr/>
            </a:pPr>
            <a:fld id="{73ACBE19-F476-4161-9174-77AB63D2F1B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p:spPr>
        <p:txBody>
          <a:bodyPr/>
          <a:lstStyle/>
          <a:p>
            <a:pPr eaLnBrk="1" hangingPunct="1">
              <a:spcBef>
                <a:spcPct val="0"/>
              </a:spcBef>
            </a:pPr>
            <a:endParaRPr lang="ru-RU" smtClean="0"/>
          </a:p>
        </p:txBody>
      </p:sp>
      <p:sp>
        <p:nvSpPr>
          <p:cNvPr id="86020" name="Номер слайда 3"/>
          <p:cNvSpPr>
            <a:spLocks noGrp="1"/>
          </p:cNvSpPr>
          <p:nvPr>
            <p:ph type="sldNum" sz="quarter" idx="5"/>
          </p:nvPr>
        </p:nvSpPr>
        <p:spPr>
          <a:noFill/>
          <a:ln>
            <a:miter lim="800000"/>
            <a:headEnd/>
            <a:tailEnd/>
          </a:ln>
        </p:spPr>
        <p:txBody>
          <a:bodyPr/>
          <a:lstStyle/>
          <a:p>
            <a:fld id="{3AE010D2-C1BC-4CF6-9645-1901CDABAC04}" type="slidenum">
              <a:rPr lang="ru-RU" smtClean="0"/>
              <a:pPr/>
              <a:t>2</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p:spPr>
        <p:txBody>
          <a:bodyPr/>
          <a:lstStyle/>
          <a:p>
            <a:endParaRPr lang="ru-RU" smtClean="0"/>
          </a:p>
        </p:txBody>
      </p:sp>
      <p:sp>
        <p:nvSpPr>
          <p:cNvPr id="92164" name="Номер слайда 3"/>
          <p:cNvSpPr>
            <a:spLocks noGrp="1"/>
          </p:cNvSpPr>
          <p:nvPr>
            <p:ph type="sldNum" sz="quarter" idx="5"/>
          </p:nvPr>
        </p:nvSpPr>
        <p:spPr>
          <a:noFill/>
          <a:ln>
            <a:miter lim="800000"/>
            <a:headEnd/>
            <a:tailEnd/>
          </a:ln>
        </p:spPr>
        <p:txBody>
          <a:bodyPr/>
          <a:lstStyle/>
          <a:p>
            <a:fld id="{387C87E3-835E-43EB-BCB5-75DED68C98B0}" type="slidenum">
              <a:rPr lang="ru-RU" smtClean="0"/>
              <a:pPr/>
              <a:t>11</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p:spPr>
        <p:txBody>
          <a:bodyPr/>
          <a:lstStyle/>
          <a:p>
            <a:endParaRPr lang="ru-RU" smtClean="0"/>
          </a:p>
        </p:txBody>
      </p:sp>
      <p:sp>
        <p:nvSpPr>
          <p:cNvPr id="94212" name="Номер слайда 3"/>
          <p:cNvSpPr>
            <a:spLocks noGrp="1"/>
          </p:cNvSpPr>
          <p:nvPr>
            <p:ph type="sldNum" sz="quarter" idx="5"/>
          </p:nvPr>
        </p:nvSpPr>
        <p:spPr>
          <a:noFill/>
          <a:ln>
            <a:miter lim="800000"/>
            <a:headEnd/>
            <a:tailEnd/>
          </a:ln>
        </p:spPr>
        <p:txBody>
          <a:bodyPr/>
          <a:lstStyle/>
          <a:p>
            <a:fld id="{299DC466-78A6-4C03-A792-A5B065F39C14}" type="slidenum">
              <a:rPr lang="ru-RU" smtClean="0"/>
              <a:pPr/>
              <a:t>12</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a:ln/>
        </p:spPr>
      </p:sp>
      <p:sp>
        <p:nvSpPr>
          <p:cNvPr id="93187" name="Заметки 2"/>
          <p:cNvSpPr>
            <a:spLocks noGrp="1"/>
          </p:cNvSpPr>
          <p:nvPr>
            <p:ph type="body" idx="1"/>
          </p:nvPr>
        </p:nvSpPr>
        <p:spPr>
          <a:noFill/>
        </p:spPr>
        <p:txBody>
          <a:bodyPr/>
          <a:lstStyle/>
          <a:p>
            <a:endParaRPr lang="ru-RU" smtClean="0"/>
          </a:p>
        </p:txBody>
      </p:sp>
      <p:sp>
        <p:nvSpPr>
          <p:cNvPr id="93188" name="Номер слайда 3"/>
          <p:cNvSpPr>
            <a:spLocks noGrp="1"/>
          </p:cNvSpPr>
          <p:nvPr>
            <p:ph type="sldNum" sz="quarter" idx="5"/>
          </p:nvPr>
        </p:nvSpPr>
        <p:spPr>
          <a:noFill/>
          <a:ln>
            <a:miter lim="800000"/>
            <a:headEnd/>
            <a:tailEnd/>
          </a:ln>
        </p:spPr>
        <p:txBody>
          <a:bodyPr/>
          <a:lstStyle/>
          <a:p>
            <a:fld id="{A69EEF6A-2CE3-421D-8A3E-54B72153A628}" type="slidenum">
              <a:rPr lang="ru-RU" smtClean="0"/>
              <a:pPr/>
              <a:t>15</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p:spPr>
        <p:txBody>
          <a:bodyPr/>
          <a:lstStyle/>
          <a:p>
            <a:endParaRPr lang="ru-RU" smtClean="0"/>
          </a:p>
        </p:txBody>
      </p:sp>
      <p:sp>
        <p:nvSpPr>
          <p:cNvPr id="95236" name="Номер слайда 3"/>
          <p:cNvSpPr>
            <a:spLocks noGrp="1"/>
          </p:cNvSpPr>
          <p:nvPr>
            <p:ph type="sldNum" sz="quarter" idx="5"/>
          </p:nvPr>
        </p:nvSpPr>
        <p:spPr>
          <a:noFill/>
          <a:ln>
            <a:miter lim="800000"/>
            <a:headEnd/>
            <a:tailEnd/>
          </a:ln>
        </p:spPr>
        <p:txBody>
          <a:bodyPr/>
          <a:lstStyle/>
          <a:p>
            <a:fld id="{DB73C438-B4AD-4BF4-9F62-7DDA3D23C52A}" type="slidenum">
              <a:rPr lang="ru-RU" smtClean="0"/>
              <a:pPr/>
              <a:t>22</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a:ln/>
        </p:spPr>
      </p:sp>
      <p:sp>
        <p:nvSpPr>
          <p:cNvPr id="96259" name="Заметки 2"/>
          <p:cNvSpPr>
            <a:spLocks noGrp="1"/>
          </p:cNvSpPr>
          <p:nvPr>
            <p:ph type="body" idx="1"/>
          </p:nvPr>
        </p:nvSpPr>
        <p:spPr>
          <a:noFill/>
        </p:spPr>
        <p:txBody>
          <a:bodyPr/>
          <a:lstStyle/>
          <a:p>
            <a:endParaRPr lang="ru-RU" smtClean="0"/>
          </a:p>
        </p:txBody>
      </p:sp>
      <p:sp>
        <p:nvSpPr>
          <p:cNvPr id="96260" name="Номер слайда 3"/>
          <p:cNvSpPr>
            <a:spLocks noGrp="1"/>
          </p:cNvSpPr>
          <p:nvPr>
            <p:ph type="sldNum" sz="quarter" idx="5"/>
          </p:nvPr>
        </p:nvSpPr>
        <p:spPr>
          <a:noFill/>
          <a:ln>
            <a:miter lim="800000"/>
            <a:headEnd/>
            <a:tailEnd/>
          </a:ln>
        </p:spPr>
        <p:txBody>
          <a:bodyPr/>
          <a:lstStyle/>
          <a:p>
            <a:fld id="{B6D2E02B-59D8-4BD5-8F4A-19A8A5D6ADD8}" type="slidenum">
              <a:rPr lang="ru-RU" smtClean="0"/>
              <a:pPr/>
              <a:t>23</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a:noFill/>
        </p:spPr>
        <p:txBody>
          <a:bodyPr/>
          <a:lstStyle/>
          <a:p>
            <a:endParaRPr lang="ru-RU" smtClean="0"/>
          </a:p>
        </p:txBody>
      </p:sp>
      <p:sp>
        <p:nvSpPr>
          <p:cNvPr id="99332" name="Номер слайда 3"/>
          <p:cNvSpPr>
            <a:spLocks noGrp="1"/>
          </p:cNvSpPr>
          <p:nvPr>
            <p:ph type="sldNum" sz="quarter" idx="5"/>
          </p:nvPr>
        </p:nvSpPr>
        <p:spPr>
          <a:noFill/>
          <a:ln>
            <a:miter lim="800000"/>
            <a:headEnd/>
            <a:tailEnd/>
          </a:ln>
        </p:spPr>
        <p:txBody>
          <a:bodyPr/>
          <a:lstStyle/>
          <a:p>
            <a:fld id="{46FD0F07-BCBD-45D8-B5E9-450D0025B786}" type="slidenum">
              <a:rPr lang="ru-RU" smtClean="0"/>
              <a:pPr/>
              <a:t>24</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a:ln/>
        </p:spPr>
      </p:sp>
      <p:sp>
        <p:nvSpPr>
          <p:cNvPr id="100355" name="Заметки 2"/>
          <p:cNvSpPr>
            <a:spLocks noGrp="1"/>
          </p:cNvSpPr>
          <p:nvPr>
            <p:ph type="body" idx="1"/>
          </p:nvPr>
        </p:nvSpPr>
        <p:spPr>
          <a:noFill/>
        </p:spPr>
        <p:txBody>
          <a:bodyPr/>
          <a:lstStyle/>
          <a:p>
            <a:endParaRPr lang="ru-RU" smtClean="0"/>
          </a:p>
        </p:txBody>
      </p:sp>
      <p:sp>
        <p:nvSpPr>
          <p:cNvPr id="100356" name="Номер слайда 3"/>
          <p:cNvSpPr>
            <a:spLocks noGrp="1"/>
          </p:cNvSpPr>
          <p:nvPr>
            <p:ph type="sldNum" sz="quarter" idx="5"/>
          </p:nvPr>
        </p:nvSpPr>
        <p:spPr>
          <a:noFill/>
          <a:ln>
            <a:miter lim="800000"/>
            <a:headEnd/>
            <a:tailEnd/>
          </a:ln>
        </p:spPr>
        <p:txBody>
          <a:bodyPr/>
          <a:lstStyle/>
          <a:p>
            <a:fld id="{67D7606B-1ADF-4CD7-ADD2-B81548ECF35E}" type="slidenum">
              <a:rPr lang="ru-RU" smtClean="0"/>
              <a:pPr/>
              <a:t>25</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a:ln/>
        </p:spPr>
      </p:sp>
      <p:sp>
        <p:nvSpPr>
          <p:cNvPr id="101379" name="Заметки 2"/>
          <p:cNvSpPr>
            <a:spLocks noGrp="1"/>
          </p:cNvSpPr>
          <p:nvPr>
            <p:ph type="body" idx="1"/>
          </p:nvPr>
        </p:nvSpPr>
        <p:spPr>
          <a:noFill/>
        </p:spPr>
        <p:txBody>
          <a:bodyPr/>
          <a:lstStyle/>
          <a:p>
            <a:endParaRPr lang="ru-RU" smtClean="0"/>
          </a:p>
        </p:txBody>
      </p:sp>
      <p:sp>
        <p:nvSpPr>
          <p:cNvPr id="101380" name="Номер слайда 3"/>
          <p:cNvSpPr>
            <a:spLocks noGrp="1"/>
          </p:cNvSpPr>
          <p:nvPr>
            <p:ph type="sldNum" sz="quarter" idx="5"/>
          </p:nvPr>
        </p:nvSpPr>
        <p:spPr>
          <a:noFill/>
          <a:ln>
            <a:miter lim="800000"/>
            <a:headEnd/>
            <a:tailEnd/>
          </a:ln>
        </p:spPr>
        <p:txBody>
          <a:bodyPr/>
          <a:lstStyle/>
          <a:p>
            <a:fld id="{505B6202-C4F5-4196-9C57-7D87B1466687}" type="slidenum">
              <a:rPr lang="ru-RU" smtClean="0"/>
              <a:pPr/>
              <a:t>27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p:spPr>
        <p:txBody>
          <a:bodyPr/>
          <a:lstStyle/>
          <a:p>
            <a:endParaRPr lang="ru-RU" smtClean="0"/>
          </a:p>
        </p:txBody>
      </p:sp>
      <p:sp>
        <p:nvSpPr>
          <p:cNvPr id="102404" name="Номер слайда 3"/>
          <p:cNvSpPr>
            <a:spLocks noGrp="1"/>
          </p:cNvSpPr>
          <p:nvPr>
            <p:ph type="sldNum" sz="quarter" idx="5"/>
          </p:nvPr>
        </p:nvSpPr>
        <p:spPr>
          <a:noFill/>
          <a:ln>
            <a:miter lim="800000"/>
            <a:headEnd/>
            <a:tailEnd/>
          </a:ln>
        </p:spPr>
        <p:txBody>
          <a:bodyPr/>
          <a:lstStyle/>
          <a:p>
            <a:fld id="{9F3A3D89-ACC7-41B6-B841-CBB8C295A101}" type="slidenum">
              <a:rPr lang="ru-RU" smtClean="0"/>
              <a:pPr/>
              <a:t>28</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a:ln/>
        </p:spPr>
      </p:sp>
      <p:sp>
        <p:nvSpPr>
          <p:cNvPr id="103427" name="Заметки 2"/>
          <p:cNvSpPr>
            <a:spLocks noGrp="1"/>
          </p:cNvSpPr>
          <p:nvPr>
            <p:ph type="body" idx="1"/>
          </p:nvPr>
        </p:nvSpPr>
        <p:spPr>
          <a:noFill/>
        </p:spPr>
        <p:txBody>
          <a:bodyPr/>
          <a:lstStyle/>
          <a:p>
            <a:endParaRPr lang="ru-RU" smtClean="0"/>
          </a:p>
        </p:txBody>
      </p:sp>
      <p:sp>
        <p:nvSpPr>
          <p:cNvPr id="103428" name="Номер слайда 3"/>
          <p:cNvSpPr>
            <a:spLocks noGrp="1"/>
          </p:cNvSpPr>
          <p:nvPr>
            <p:ph type="sldNum" sz="quarter" idx="5"/>
          </p:nvPr>
        </p:nvSpPr>
        <p:spPr>
          <a:noFill/>
          <a:ln>
            <a:miter lim="800000"/>
            <a:headEnd/>
            <a:tailEnd/>
          </a:ln>
        </p:spPr>
        <p:txBody>
          <a:bodyPr/>
          <a:lstStyle/>
          <a:p>
            <a:fld id="{4B4D985B-A198-4918-BEB4-7D930A21F25F}" type="slidenum">
              <a:rPr lang="ru-RU" smtClean="0"/>
              <a:pPr/>
              <a:t>29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a:ln/>
        </p:spPr>
      </p:sp>
      <p:sp>
        <p:nvSpPr>
          <p:cNvPr id="87043" name="Заметки 2"/>
          <p:cNvSpPr>
            <a:spLocks noGrp="1"/>
          </p:cNvSpPr>
          <p:nvPr>
            <p:ph type="body" idx="1"/>
          </p:nvPr>
        </p:nvSpPr>
        <p:spPr>
          <a:noFill/>
        </p:spPr>
        <p:txBody>
          <a:bodyPr/>
          <a:lstStyle/>
          <a:p>
            <a:endParaRPr lang="ru-RU" smtClean="0"/>
          </a:p>
        </p:txBody>
      </p:sp>
      <p:sp>
        <p:nvSpPr>
          <p:cNvPr id="87044" name="Номер слайда 3"/>
          <p:cNvSpPr>
            <a:spLocks noGrp="1"/>
          </p:cNvSpPr>
          <p:nvPr>
            <p:ph type="sldNum" sz="quarter" idx="5"/>
          </p:nvPr>
        </p:nvSpPr>
        <p:spPr>
          <a:noFill/>
          <a:ln>
            <a:miter lim="800000"/>
            <a:headEnd/>
            <a:tailEnd/>
          </a:ln>
        </p:spPr>
        <p:txBody>
          <a:bodyPr/>
          <a:lstStyle/>
          <a:p>
            <a:fld id="{D393B272-8B73-4A42-8407-9BB9EEB899E4}" type="slidenum">
              <a:rPr lang="ru-RU" smtClean="0"/>
              <a:pPr/>
              <a:t>3</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a:ln/>
        </p:spPr>
      </p:sp>
      <p:sp>
        <p:nvSpPr>
          <p:cNvPr id="104451" name="Заметки 2"/>
          <p:cNvSpPr>
            <a:spLocks noGrp="1"/>
          </p:cNvSpPr>
          <p:nvPr>
            <p:ph type="body" idx="1"/>
          </p:nvPr>
        </p:nvSpPr>
        <p:spPr>
          <a:noFill/>
        </p:spPr>
        <p:txBody>
          <a:bodyPr/>
          <a:lstStyle/>
          <a:p>
            <a:endParaRPr lang="ru-RU" smtClean="0"/>
          </a:p>
        </p:txBody>
      </p:sp>
      <p:sp>
        <p:nvSpPr>
          <p:cNvPr id="104452" name="Номер слайда 3"/>
          <p:cNvSpPr>
            <a:spLocks noGrp="1"/>
          </p:cNvSpPr>
          <p:nvPr>
            <p:ph type="sldNum" sz="quarter" idx="5"/>
          </p:nvPr>
        </p:nvSpPr>
        <p:spPr>
          <a:noFill/>
          <a:ln>
            <a:miter lim="800000"/>
            <a:headEnd/>
            <a:tailEnd/>
          </a:ln>
        </p:spPr>
        <p:txBody>
          <a:bodyPr/>
          <a:lstStyle/>
          <a:p>
            <a:fld id="{01D0F7F3-0772-4438-91F7-7EB979DD9B60}" type="slidenum">
              <a:rPr lang="ru-RU" smtClean="0"/>
              <a:pPr/>
              <a:t>30</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a:ln/>
        </p:spPr>
      </p:sp>
      <p:sp>
        <p:nvSpPr>
          <p:cNvPr id="105475" name="Заметки 2"/>
          <p:cNvSpPr>
            <a:spLocks noGrp="1"/>
          </p:cNvSpPr>
          <p:nvPr>
            <p:ph type="body" idx="1"/>
          </p:nvPr>
        </p:nvSpPr>
        <p:spPr>
          <a:noFill/>
        </p:spPr>
        <p:txBody>
          <a:bodyPr/>
          <a:lstStyle/>
          <a:p>
            <a:endParaRPr lang="ru-RU" smtClean="0"/>
          </a:p>
        </p:txBody>
      </p:sp>
      <p:sp>
        <p:nvSpPr>
          <p:cNvPr id="105476" name="Номер слайда 3"/>
          <p:cNvSpPr>
            <a:spLocks noGrp="1"/>
          </p:cNvSpPr>
          <p:nvPr>
            <p:ph type="sldNum" sz="quarter" idx="5"/>
          </p:nvPr>
        </p:nvSpPr>
        <p:spPr>
          <a:noFill/>
          <a:ln>
            <a:miter lim="800000"/>
            <a:headEnd/>
            <a:tailEnd/>
          </a:ln>
        </p:spPr>
        <p:txBody>
          <a:bodyPr/>
          <a:lstStyle/>
          <a:p>
            <a:fld id="{3E42D72A-52BD-43B0-B1CE-D37398ECF4B2}" type="slidenum">
              <a:rPr lang="ru-RU" smtClean="0"/>
              <a:pPr/>
              <a:t>31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a:ln/>
        </p:spPr>
      </p:sp>
      <p:sp>
        <p:nvSpPr>
          <p:cNvPr id="106499" name="Заметки 2"/>
          <p:cNvSpPr>
            <a:spLocks noGrp="1"/>
          </p:cNvSpPr>
          <p:nvPr>
            <p:ph type="body" idx="1"/>
          </p:nvPr>
        </p:nvSpPr>
        <p:spPr>
          <a:noFill/>
        </p:spPr>
        <p:txBody>
          <a:bodyPr/>
          <a:lstStyle/>
          <a:p>
            <a:endParaRPr lang="ru-RU" smtClean="0"/>
          </a:p>
        </p:txBody>
      </p:sp>
      <p:sp>
        <p:nvSpPr>
          <p:cNvPr id="106500" name="Номер слайда 3"/>
          <p:cNvSpPr>
            <a:spLocks noGrp="1"/>
          </p:cNvSpPr>
          <p:nvPr>
            <p:ph type="sldNum" sz="quarter" idx="5"/>
          </p:nvPr>
        </p:nvSpPr>
        <p:spPr>
          <a:noFill/>
          <a:ln>
            <a:miter lim="800000"/>
            <a:headEnd/>
            <a:tailEnd/>
          </a:ln>
        </p:spPr>
        <p:txBody>
          <a:bodyPr/>
          <a:lstStyle/>
          <a:p>
            <a:fld id="{89A4916F-3C9F-4C3F-8041-27A5E4AE445E}" type="slidenum">
              <a:rPr lang="ru-RU" smtClean="0"/>
              <a:pPr/>
              <a:t>32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a:ln/>
        </p:spPr>
      </p:sp>
      <p:sp>
        <p:nvSpPr>
          <p:cNvPr id="107523" name="Заметки 2"/>
          <p:cNvSpPr>
            <a:spLocks noGrp="1"/>
          </p:cNvSpPr>
          <p:nvPr>
            <p:ph type="body" idx="1"/>
          </p:nvPr>
        </p:nvSpPr>
        <p:spPr>
          <a:noFill/>
        </p:spPr>
        <p:txBody>
          <a:bodyPr/>
          <a:lstStyle/>
          <a:p>
            <a:endParaRPr lang="ru-RU" smtClean="0"/>
          </a:p>
        </p:txBody>
      </p:sp>
      <p:sp>
        <p:nvSpPr>
          <p:cNvPr id="107524" name="Номер слайда 3"/>
          <p:cNvSpPr>
            <a:spLocks noGrp="1"/>
          </p:cNvSpPr>
          <p:nvPr>
            <p:ph type="sldNum" sz="quarter" idx="5"/>
          </p:nvPr>
        </p:nvSpPr>
        <p:spPr>
          <a:noFill/>
          <a:ln>
            <a:miter lim="800000"/>
            <a:headEnd/>
            <a:tailEnd/>
          </a:ln>
        </p:spPr>
        <p:txBody>
          <a:bodyPr/>
          <a:lstStyle/>
          <a:p>
            <a:fld id="{3E40E7CE-443A-4E56-BF78-E3048D723697}" type="slidenum">
              <a:rPr lang="ru-RU" smtClean="0"/>
              <a:pPr/>
              <a:t>33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a:ln/>
        </p:spPr>
      </p:sp>
      <p:sp>
        <p:nvSpPr>
          <p:cNvPr id="110595" name="Заметки 2"/>
          <p:cNvSpPr>
            <a:spLocks noGrp="1"/>
          </p:cNvSpPr>
          <p:nvPr>
            <p:ph type="body" idx="1"/>
          </p:nvPr>
        </p:nvSpPr>
        <p:spPr>
          <a:noFill/>
        </p:spPr>
        <p:txBody>
          <a:bodyPr/>
          <a:lstStyle/>
          <a:p>
            <a:endParaRPr lang="ru-RU" smtClean="0"/>
          </a:p>
        </p:txBody>
      </p:sp>
      <p:sp>
        <p:nvSpPr>
          <p:cNvPr id="110596" name="Номер слайда 3"/>
          <p:cNvSpPr>
            <a:spLocks noGrp="1"/>
          </p:cNvSpPr>
          <p:nvPr>
            <p:ph type="sldNum" sz="quarter" idx="5"/>
          </p:nvPr>
        </p:nvSpPr>
        <p:spPr>
          <a:noFill/>
          <a:ln>
            <a:miter lim="800000"/>
            <a:headEnd/>
            <a:tailEnd/>
          </a:ln>
        </p:spPr>
        <p:txBody>
          <a:bodyPr/>
          <a:lstStyle/>
          <a:p>
            <a:fld id="{C3762A3A-52B3-45B6-A342-41E2F598DCD6}" type="slidenum">
              <a:rPr lang="ru-RU" smtClean="0"/>
              <a:pPr/>
              <a:t>34</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a:ln/>
        </p:spPr>
      </p:sp>
      <p:sp>
        <p:nvSpPr>
          <p:cNvPr id="111619" name="Заметки 2"/>
          <p:cNvSpPr>
            <a:spLocks noGrp="1"/>
          </p:cNvSpPr>
          <p:nvPr>
            <p:ph type="body" idx="1"/>
          </p:nvPr>
        </p:nvSpPr>
        <p:spPr>
          <a:noFill/>
        </p:spPr>
        <p:txBody>
          <a:bodyPr/>
          <a:lstStyle/>
          <a:p>
            <a:endParaRPr lang="ru-RU" smtClean="0"/>
          </a:p>
        </p:txBody>
      </p:sp>
      <p:sp>
        <p:nvSpPr>
          <p:cNvPr id="111620" name="Номер слайда 3"/>
          <p:cNvSpPr>
            <a:spLocks noGrp="1"/>
          </p:cNvSpPr>
          <p:nvPr>
            <p:ph type="sldNum" sz="quarter" idx="5"/>
          </p:nvPr>
        </p:nvSpPr>
        <p:spPr>
          <a:noFill/>
          <a:ln>
            <a:miter lim="800000"/>
            <a:headEnd/>
            <a:tailEnd/>
          </a:ln>
        </p:spPr>
        <p:txBody>
          <a:bodyPr/>
          <a:lstStyle/>
          <a:p>
            <a:fld id="{252D295C-61E7-4F64-8CEE-86AE711BDDF8}" type="slidenum">
              <a:rPr lang="ru-RU" smtClean="0"/>
              <a:pPr/>
              <a:t>35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a:ln/>
        </p:spPr>
      </p:sp>
      <p:sp>
        <p:nvSpPr>
          <p:cNvPr id="112643" name="Заметки 2"/>
          <p:cNvSpPr>
            <a:spLocks noGrp="1"/>
          </p:cNvSpPr>
          <p:nvPr>
            <p:ph type="body" idx="1"/>
          </p:nvPr>
        </p:nvSpPr>
        <p:spPr>
          <a:noFill/>
        </p:spPr>
        <p:txBody>
          <a:bodyPr/>
          <a:lstStyle/>
          <a:p>
            <a:endParaRPr lang="ru-RU" smtClean="0"/>
          </a:p>
        </p:txBody>
      </p:sp>
      <p:sp>
        <p:nvSpPr>
          <p:cNvPr id="112644" name="Номер слайда 3"/>
          <p:cNvSpPr>
            <a:spLocks noGrp="1"/>
          </p:cNvSpPr>
          <p:nvPr>
            <p:ph type="sldNum" sz="quarter" idx="5"/>
          </p:nvPr>
        </p:nvSpPr>
        <p:spPr>
          <a:noFill/>
          <a:ln>
            <a:miter lim="800000"/>
            <a:headEnd/>
            <a:tailEnd/>
          </a:ln>
        </p:spPr>
        <p:txBody>
          <a:bodyPr/>
          <a:lstStyle/>
          <a:p>
            <a:fld id="{76DD8DDF-A733-4963-9027-3C7F082F9805}" type="slidenum">
              <a:rPr lang="ru-RU" smtClean="0"/>
              <a:pPr/>
              <a:t>36</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a:ln/>
        </p:spPr>
      </p:sp>
      <p:sp>
        <p:nvSpPr>
          <p:cNvPr id="113667" name="Заметки 2"/>
          <p:cNvSpPr>
            <a:spLocks noGrp="1"/>
          </p:cNvSpPr>
          <p:nvPr>
            <p:ph type="body" idx="1"/>
          </p:nvPr>
        </p:nvSpPr>
        <p:spPr>
          <a:noFill/>
        </p:spPr>
        <p:txBody>
          <a:bodyPr/>
          <a:lstStyle/>
          <a:p>
            <a:endParaRPr lang="ru-RU" smtClean="0"/>
          </a:p>
        </p:txBody>
      </p:sp>
      <p:sp>
        <p:nvSpPr>
          <p:cNvPr id="113668" name="Номер слайда 3"/>
          <p:cNvSpPr>
            <a:spLocks noGrp="1"/>
          </p:cNvSpPr>
          <p:nvPr>
            <p:ph type="sldNum" sz="quarter" idx="5"/>
          </p:nvPr>
        </p:nvSpPr>
        <p:spPr>
          <a:noFill/>
          <a:ln>
            <a:miter lim="800000"/>
            <a:headEnd/>
            <a:tailEnd/>
          </a:ln>
        </p:spPr>
        <p:txBody>
          <a:bodyPr/>
          <a:lstStyle/>
          <a:p>
            <a:fld id="{6BDE72E8-816D-41A7-81E0-30489A72B5FF}" type="slidenum">
              <a:rPr lang="ru-RU" smtClean="0"/>
              <a:pPr/>
              <a:t>37</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a:ln/>
        </p:spPr>
      </p:sp>
      <p:sp>
        <p:nvSpPr>
          <p:cNvPr id="114691" name="Заметки 2"/>
          <p:cNvSpPr>
            <a:spLocks noGrp="1"/>
          </p:cNvSpPr>
          <p:nvPr>
            <p:ph type="body" idx="1"/>
          </p:nvPr>
        </p:nvSpPr>
        <p:spPr>
          <a:noFill/>
        </p:spPr>
        <p:txBody>
          <a:bodyPr/>
          <a:lstStyle/>
          <a:p>
            <a:endParaRPr lang="ru-RU" smtClean="0"/>
          </a:p>
        </p:txBody>
      </p:sp>
      <p:sp>
        <p:nvSpPr>
          <p:cNvPr id="114692" name="Номер слайда 3"/>
          <p:cNvSpPr>
            <a:spLocks noGrp="1"/>
          </p:cNvSpPr>
          <p:nvPr>
            <p:ph type="sldNum" sz="quarter" idx="5"/>
          </p:nvPr>
        </p:nvSpPr>
        <p:spPr>
          <a:noFill/>
          <a:ln>
            <a:miter lim="800000"/>
            <a:headEnd/>
            <a:tailEnd/>
          </a:ln>
        </p:spPr>
        <p:txBody>
          <a:bodyPr/>
          <a:lstStyle/>
          <a:p>
            <a:fld id="{B714132E-5196-4920-A9D4-C4E82AAECA2D}" type="slidenum">
              <a:rPr lang="ru-RU" smtClean="0"/>
              <a:pPr/>
              <a:t>38</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a:ln/>
        </p:spPr>
      </p:sp>
      <p:sp>
        <p:nvSpPr>
          <p:cNvPr id="115715" name="Заметки 2"/>
          <p:cNvSpPr>
            <a:spLocks noGrp="1"/>
          </p:cNvSpPr>
          <p:nvPr>
            <p:ph type="body" idx="1"/>
          </p:nvPr>
        </p:nvSpPr>
        <p:spPr>
          <a:noFill/>
        </p:spPr>
        <p:txBody>
          <a:bodyPr/>
          <a:lstStyle/>
          <a:p>
            <a:endParaRPr lang="ru-RU" smtClean="0"/>
          </a:p>
        </p:txBody>
      </p:sp>
      <p:sp>
        <p:nvSpPr>
          <p:cNvPr id="115716" name="Номер слайда 3"/>
          <p:cNvSpPr>
            <a:spLocks noGrp="1"/>
          </p:cNvSpPr>
          <p:nvPr>
            <p:ph type="sldNum" sz="quarter" idx="5"/>
          </p:nvPr>
        </p:nvSpPr>
        <p:spPr>
          <a:noFill/>
          <a:ln>
            <a:miter lim="800000"/>
            <a:headEnd/>
            <a:tailEnd/>
          </a:ln>
        </p:spPr>
        <p:txBody>
          <a:bodyPr/>
          <a:lstStyle/>
          <a:p>
            <a:fld id="{FB0CA279-0812-4742-A261-588CFB15F887}" type="slidenum">
              <a:rPr lang="ru-RU" smtClean="0"/>
              <a:pPr/>
              <a:t>43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a:ln/>
        </p:spPr>
      </p:sp>
      <p:sp>
        <p:nvSpPr>
          <p:cNvPr id="88067" name="Заметки 2"/>
          <p:cNvSpPr>
            <a:spLocks noGrp="1"/>
          </p:cNvSpPr>
          <p:nvPr>
            <p:ph type="body" idx="1"/>
          </p:nvPr>
        </p:nvSpPr>
        <p:spPr>
          <a:noFill/>
        </p:spPr>
        <p:txBody>
          <a:bodyPr/>
          <a:lstStyle/>
          <a:p>
            <a:endParaRPr lang="ru-RU" smtClean="0"/>
          </a:p>
        </p:txBody>
      </p:sp>
      <p:sp>
        <p:nvSpPr>
          <p:cNvPr id="88068" name="Номер слайда 3"/>
          <p:cNvSpPr>
            <a:spLocks noGrp="1"/>
          </p:cNvSpPr>
          <p:nvPr>
            <p:ph type="sldNum" sz="quarter" idx="5"/>
          </p:nvPr>
        </p:nvSpPr>
        <p:spPr>
          <a:noFill/>
          <a:ln>
            <a:miter lim="800000"/>
            <a:headEnd/>
            <a:tailEnd/>
          </a:ln>
        </p:spPr>
        <p:txBody>
          <a:bodyPr/>
          <a:lstStyle/>
          <a:p>
            <a:fld id="{3538DB9C-E31C-48FC-9483-E22E8544B27F}" type="slidenum">
              <a:rPr lang="ru-RU" smtClean="0"/>
              <a:pPr/>
              <a:t>4</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a:ln/>
        </p:spPr>
      </p:sp>
      <p:sp>
        <p:nvSpPr>
          <p:cNvPr id="116739" name="Заметки 2"/>
          <p:cNvSpPr>
            <a:spLocks noGrp="1"/>
          </p:cNvSpPr>
          <p:nvPr>
            <p:ph type="body" idx="1"/>
          </p:nvPr>
        </p:nvSpPr>
        <p:spPr>
          <a:noFill/>
        </p:spPr>
        <p:txBody>
          <a:bodyPr/>
          <a:lstStyle/>
          <a:p>
            <a:endParaRPr lang="ru-RU" smtClean="0"/>
          </a:p>
        </p:txBody>
      </p:sp>
      <p:sp>
        <p:nvSpPr>
          <p:cNvPr id="116740" name="Номер слайда 3"/>
          <p:cNvSpPr>
            <a:spLocks noGrp="1"/>
          </p:cNvSpPr>
          <p:nvPr>
            <p:ph type="sldNum" sz="quarter" idx="5"/>
          </p:nvPr>
        </p:nvSpPr>
        <p:spPr>
          <a:noFill/>
          <a:ln>
            <a:miter lim="800000"/>
            <a:headEnd/>
            <a:tailEnd/>
          </a:ln>
        </p:spPr>
        <p:txBody>
          <a:bodyPr/>
          <a:lstStyle/>
          <a:p>
            <a:fld id="{B02A1BAB-8616-4D8C-A545-BB1FD9054911}" type="slidenum">
              <a:rPr lang="ru-RU" smtClean="0"/>
              <a:pPr/>
              <a:t>44</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a:ln/>
        </p:spPr>
      </p:sp>
      <p:sp>
        <p:nvSpPr>
          <p:cNvPr id="117763" name="Заметки 2"/>
          <p:cNvSpPr>
            <a:spLocks noGrp="1"/>
          </p:cNvSpPr>
          <p:nvPr>
            <p:ph type="body" idx="1"/>
          </p:nvPr>
        </p:nvSpPr>
        <p:spPr>
          <a:noFill/>
        </p:spPr>
        <p:txBody>
          <a:bodyPr/>
          <a:lstStyle/>
          <a:p>
            <a:endParaRPr lang="ru-RU" smtClean="0"/>
          </a:p>
        </p:txBody>
      </p:sp>
      <p:sp>
        <p:nvSpPr>
          <p:cNvPr id="117764" name="Номер слайда 3"/>
          <p:cNvSpPr>
            <a:spLocks noGrp="1"/>
          </p:cNvSpPr>
          <p:nvPr>
            <p:ph type="sldNum" sz="quarter" idx="5"/>
          </p:nvPr>
        </p:nvSpPr>
        <p:spPr>
          <a:noFill/>
          <a:ln>
            <a:miter lim="800000"/>
            <a:headEnd/>
            <a:tailEnd/>
          </a:ln>
        </p:spPr>
        <p:txBody>
          <a:bodyPr/>
          <a:lstStyle/>
          <a:p>
            <a:fld id="{24C3192F-1774-4B91-8701-89A7C0043E4C}" type="slidenum">
              <a:rPr lang="ru-RU" smtClean="0"/>
              <a:pPr/>
              <a:t>45</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раз слайда 1"/>
          <p:cNvSpPr>
            <a:spLocks noGrp="1" noRot="1" noChangeAspect="1" noTextEdit="1"/>
          </p:cNvSpPr>
          <p:nvPr>
            <p:ph type="sldImg"/>
          </p:nvPr>
        </p:nvSpPr>
        <p:spPr>
          <a:ln/>
        </p:spPr>
      </p:sp>
      <p:sp>
        <p:nvSpPr>
          <p:cNvPr id="118787" name="Заметки 2"/>
          <p:cNvSpPr>
            <a:spLocks noGrp="1"/>
          </p:cNvSpPr>
          <p:nvPr>
            <p:ph type="body" idx="1"/>
          </p:nvPr>
        </p:nvSpPr>
        <p:spPr>
          <a:noFill/>
        </p:spPr>
        <p:txBody>
          <a:bodyPr/>
          <a:lstStyle/>
          <a:p>
            <a:endParaRPr lang="ru-RU" smtClean="0"/>
          </a:p>
        </p:txBody>
      </p:sp>
      <p:sp>
        <p:nvSpPr>
          <p:cNvPr id="118788" name="Номер слайда 3"/>
          <p:cNvSpPr>
            <a:spLocks noGrp="1"/>
          </p:cNvSpPr>
          <p:nvPr>
            <p:ph type="sldNum" sz="quarter" idx="5"/>
          </p:nvPr>
        </p:nvSpPr>
        <p:spPr>
          <a:noFill/>
          <a:ln>
            <a:miter lim="800000"/>
            <a:headEnd/>
            <a:tailEnd/>
          </a:ln>
        </p:spPr>
        <p:txBody>
          <a:bodyPr/>
          <a:lstStyle/>
          <a:p>
            <a:fld id="{6518CE40-0632-43A4-9D22-2A2A9BE33898}" type="slidenum">
              <a:rPr lang="ru-RU" smtClean="0"/>
              <a:pPr/>
              <a:t>46</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a:ln/>
        </p:spPr>
      </p:sp>
      <p:sp>
        <p:nvSpPr>
          <p:cNvPr id="119811" name="Заметки 2"/>
          <p:cNvSpPr>
            <a:spLocks noGrp="1"/>
          </p:cNvSpPr>
          <p:nvPr>
            <p:ph type="body" idx="1"/>
          </p:nvPr>
        </p:nvSpPr>
        <p:spPr>
          <a:noFill/>
        </p:spPr>
        <p:txBody>
          <a:bodyPr/>
          <a:lstStyle/>
          <a:p>
            <a:endParaRPr lang="ru-RU" smtClean="0"/>
          </a:p>
        </p:txBody>
      </p:sp>
      <p:sp>
        <p:nvSpPr>
          <p:cNvPr id="119812" name="Номер слайда 3"/>
          <p:cNvSpPr>
            <a:spLocks noGrp="1"/>
          </p:cNvSpPr>
          <p:nvPr>
            <p:ph type="sldNum" sz="quarter" idx="5"/>
          </p:nvPr>
        </p:nvSpPr>
        <p:spPr>
          <a:noFill/>
          <a:ln>
            <a:miter lim="800000"/>
            <a:headEnd/>
            <a:tailEnd/>
          </a:ln>
        </p:spPr>
        <p:txBody>
          <a:bodyPr/>
          <a:lstStyle/>
          <a:p>
            <a:fld id="{D17A5E21-0D0A-4361-8559-BA49F3A78BA6}" type="slidenum">
              <a:rPr lang="ru-RU" smtClean="0"/>
              <a:pPr/>
              <a:t>47</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a:ln/>
        </p:spPr>
      </p:sp>
      <p:sp>
        <p:nvSpPr>
          <p:cNvPr id="122883" name="Заметки 2"/>
          <p:cNvSpPr>
            <a:spLocks noGrp="1"/>
          </p:cNvSpPr>
          <p:nvPr>
            <p:ph type="body" idx="1"/>
          </p:nvPr>
        </p:nvSpPr>
        <p:spPr>
          <a:noFill/>
        </p:spPr>
        <p:txBody>
          <a:bodyPr/>
          <a:lstStyle/>
          <a:p>
            <a:endParaRPr lang="ru-RU" smtClean="0"/>
          </a:p>
        </p:txBody>
      </p:sp>
      <p:sp>
        <p:nvSpPr>
          <p:cNvPr id="122884" name="Номер слайда 3"/>
          <p:cNvSpPr>
            <a:spLocks noGrp="1"/>
          </p:cNvSpPr>
          <p:nvPr>
            <p:ph type="sldNum" sz="quarter" idx="5"/>
          </p:nvPr>
        </p:nvSpPr>
        <p:spPr>
          <a:noFill/>
          <a:ln>
            <a:miter lim="800000"/>
            <a:headEnd/>
            <a:tailEnd/>
          </a:ln>
        </p:spPr>
        <p:txBody>
          <a:bodyPr/>
          <a:lstStyle/>
          <a:p>
            <a:fld id="{A54DB466-2BDE-4762-A3FC-4669B2C42BFA}" type="slidenum">
              <a:rPr lang="ru-RU" smtClean="0"/>
              <a:pPr/>
              <a:t>49</a:t>
            </a:fld>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a:ln/>
        </p:spPr>
      </p:sp>
      <p:sp>
        <p:nvSpPr>
          <p:cNvPr id="116739" name="Заметки 2"/>
          <p:cNvSpPr>
            <a:spLocks noGrp="1"/>
          </p:cNvSpPr>
          <p:nvPr>
            <p:ph type="body" idx="1"/>
          </p:nvPr>
        </p:nvSpPr>
        <p:spPr>
          <a:noFill/>
        </p:spPr>
        <p:txBody>
          <a:bodyPr/>
          <a:lstStyle/>
          <a:p>
            <a:endParaRPr lang="ru-RU" smtClean="0"/>
          </a:p>
        </p:txBody>
      </p:sp>
      <p:sp>
        <p:nvSpPr>
          <p:cNvPr id="116740" name="Номер слайда 3"/>
          <p:cNvSpPr>
            <a:spLocks noGrp="1"/>
          </p:cNvSpPr>
          <p:nvPr>
            <p:ph type="sldNum" sz="quarter" idx="5"/>
          </p:nvPr>
        </p:nvSpPr>
        <p:spPr>
          <a:noFill/>
          <a:ln>
            <a:miter lim="800000"/>
            <a:headEnd/>
            <a:tailEnd/>
          </a:ln>
        </p:spPr>
        <p:txBody>
          <a:bodyPr/>
          <a:lstStyle/>
          <a:p>
            <a:fld id="{EB3CDB68-D9B2-4B73-853D-1A918B801077}" type="slidenum">
              <a:rPr lang="ru-RU" smtClean="0"/>
              <a:pPr/>
              <a:t>50</a:t>
            </a:fld>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3ACBE19-F476-4161-9174-77AB63D2F1B7}" type="slidenum">
              <a:rPr lang="ru-RU" smtClean="0"/>
              <a:pPr>
                <a:defRPr/>
              </a:pPr>
              <a:t>55</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a:ln/>
        </p:spPr>
      </p:sp>
      <p:sp>
        <p:nvSpPr>
          <p:cNvPr id="124931" name="Заметки 2"/>
          <p:cNvSpPr>
            <a:spLocks noGrp="1"/>
          </p:cNvSpPr>
          <p:nvPr>
            <p:ph type="body" idx="1"/>
          </p:nvPr>
        </p:nvSpPr>
        <p:spPr>
          <a:noFill/>
        </p:spPr>
        <p:txBody>
          <a:bodyPr/>
          <a:lstStyle/>
          <a:p>
            <a:endParaRPr lang="ru-RU" smtClean="0"/>
          </a:p>
        </p:txBody>
      </p:sp>
      <p:sp>
        <p:nvSpPr>
          <p:cNvPr id="124932" name="Номер слайда 3"/>
          <p:cNvSpPr>
            <a:spLocks noGrp="1"/>
          </p:cNvSpPr>
          <p:nvPr>
            <p:ph type="sldNum" sz="quarter" idx="5"/>
          </p:nvPr>
        </p:nvSpPr>
        <p:spPr>
          <a:noFill/>
          <a:ln>
            <a:miter lim="800000"/>
            <a:headEnd/>
            <a:tailEnd/>
          </a:ln>
        </p:spPr>
        <p:txBody>
          <a:bodyPr/>
          <a:lstStyle/>
          <a:p>
            <a:fld id="{7C1E513A-160A-4FC4-BD63-AF96E27C496E}" type="slidenum">
              <a:rPr lang="ru-RU" smtClean="0"/>
              <a:pPr/>
              <a:t>57</a:t>
            </a:fld>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a:ln/>
        </p:spPr>
      </p:sp>
      <p:sp>
        <p:nvSpPr>
          <p:cNvPr id="123907" name="Заметки 2"/>
          <p:cNvSpPr>
            <a:spLocks noGrp="1"/>
          </p:cNvSpPr>
          <p:nvPr>
            <p:ph type="body" idx="1"/>
          </p:nvPr>
        </p:nvSpPr>
        <p:spPr>
          <a:noFill/>
        </p:spPr>
        <p:txBody>
          <a:bodyPr/>
          <a:lstStyle/>
          <a:p>
            <a:endParaRPr lang="ru-RU" smtClean="0"/>
          </a:p>
        </p:txBody>
      </p:sp>
      <p:sp>
        <p:nvSpPr>
          <p:cNvPr id="123908" name="Номер слайда 3"/>
          <p:cNvSpPr>
            <a:spLocks noGrp="1"/>
          </p:cNvSpPr>
          <p:nvPr>
            <p:ph type="sldNum" sz="quarter" idx="5"/>
          </p:nvPr>
        </p:nvSpPr>
        <p:spPr>
          <a:noFill/>
          <a:ln>
            <a:miter lim="800000"/>
            <a:headEnd/>
            <a:tailEnd/>
          </a:ln>
        </p:spPr>
        <p:txBody>
          <a:bodyPr/>
          <a:lstStyle/>
          <a:p>
            <a:fld id="{83134986-8886-4780-ADA8-313383100611}" type="slidenum">
              <a:rPr lang="ru-RU" smtClean="0"/>
              <a:pPr/>
              <a:t>58</a:t>
            </a:fld>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a:ln/>
        </p:spPr>
      </p:sp>
      <p:sp>
        <p:nvSpPr>
          <p:cNvPr id="125955" name="Заметки 2"/>
          <p:cNvSpPr>
            <a:spLocks noGrp="1"/>
          </p:cNvSpPr>
          <p:nvPr>
            <p:ph type="body" idx="1"/>
          </p:nvPr>
        </p:nvSpPr>
        <p:spPr>
          <a:noFill/>
        </p:spPr>
        <p:txBody>
          <a:bodyPr/>
          <a:lstStyle/>
          <a:p>
            <a:pPr eaLnBrk="1" hangingPunct="1">
              <a:spcBef>
                <a:spcPct val="0"/>
              </a:spcBef>
            </a:pPr>
            <a:endParaRPr lang="ru-RU" smtClean="0"/>
          </a:p>
        </p:txBody>
      </p:sp>
      <p:sp>
        <p:nvSpPr>
          <p:cNvPr id="125956" name="Номер слайда 3"/>
          <p:cNvSpPr>
            <a:spLocks noGrp="1"/>
          </p:cNvSpPr>
          <p:nvPr>
            <p:ph type="sldNum" sz="quarter" idx="5"/>
          </p:nvPr>
        </p:nvSpPr>
        <p:spPr>
          <a:noFill/>
          <a:ln>
            <a:miter lim="800000"/>
            <a:headEnd/>
            <a:tailEnd/>
          </a:ln>
        </p:spPr>
        <p:txBody>
          <a:bodyPr/>
          <a:lstStyle/>
          <a:p>
            <a:fld id="{AFC52C32-3021-41FF-AD80-030C86D90AC7}" type="slidenum">
              <a:rPr lang="ru-RU" smtClean="0"/>
              <a:pPr/>
              <a:t>62</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a:ln/>
        </p:spPr>
      </p:sp>
      <p:sp>
        <p:nvSpPr>
          <p:cNvPr id="89091" name="Заметки 2"/>
          <p:cNvSpPr>
            <a:spLocks noGrp="1"/>
          </p:cNvSpPr>
          <p:nvPr>
            <p:ph type="body" idx="1"/>
          </p:nvPr>
        </p:nvSpPr>
        <p:spPr>
          <a:noFill/>
        </p:spPr>
        <p:txBody>
          <a:bodyPr/>
          <a:lstStyle/>
          <a:p>
            <a:endParaRPr lang="ru-RU" smtClean="0"/>
          </a:p>
        </p:txBody>
      </p:sp>
      <p:sp>
        <p:nvSpPr>
          <p:cNvPr id="89092" name="Номер слайда 3"/>
          <p:cNvSpPr>
            <a:spLocks noGrp="1"/>
          </p:cNvSpPr>
          <p:nvPr>
            <p:ph type="sldNum" sz="quarter" idx="5"/>
          </p:nvPr>
        </p:nvSpPr>
        <p:spPr>
          <a:noFill/>
          <a:ln>
            <a:miter lim="800000"/>
            <a:headEnd/>
            <a:tailEnd/>
          </a:ln>
        </p:spPr>
        <p:txBody>
          <a:bodyPr/>
          <a:lstStyle/>
          <a:p>
            <a:fld id="{1A6D81B7-1114-4270-B112-919539D5509D}" type="slidenum">
              <a:rPr lang="ru-RU" smtClean="0"/>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a:noFill/>
        </p:spPr>
        <p:txBody>
          <a:bodyPr/>
          <a:lstStyle/>
          <a:p>
            <a:endParaRPr lang="ru-RU" smtClean="0"/>
          </a:p>
        </p:txBody>
      </p:sp>
      <p:sp>
        <p:nvSpPr>
          <p:cNvPr id="90116" name="Номер слайда 3"/>
          <p:cNvSpPr>
            <a:spLocks noGrp="1"/>
          </p:cNvSpPr>
          <p:nvPr>
            <p:ph type="sldNum" sz="quarter" idx="5"/>
          </p:nvPr>
        </p:nvSpPr>
        <p:spPr>
          <a:noFill/>
          <a:ln>
            <a:miter lim="800000"/>
            <a:headEnd/>
            <a:tailEnd/>
          </a:ln>
        </p:spPr>
        <p:txBody>
          <a:bodyPr/>
          <a:lstStyle/>
          <a:p>
            <a:fld id="{432AD444-9466-434B-84DB-025A39E2643A}" type="slidenum">
              <a:rPr lang="ru-RU" smtClean="0"/>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p:spPr>
        <p:txBody>
          <a:bodyPr/>
          <a:lstStyle/>
          <a:p>
            <a:endParaRPr lang="ru-RU" smtClean="0"/>
          </a:p>
        </p:txBody>
      </p:sp>
      <p:sp>
        <p:nvSpPr>
          <p:cNvPr id="91140" name="Номер слайда 3"/>
          <p:cNvSpPr>
            <a:spLocks noGrp="1"/>
          </p:cNvSpPr>
          <p:nvPr>
            <p:ph type="sldNum" sz="quarter" idx="5"/>
          </p:nvPr>
        </p:nvSpPr>
        <p:spPr>
          <a:noFill/>
          <a:ln>
            <a:miter lim="800000"/>
            <a:headEnd/>
            <a:tailEnd/>
          </a:ln>
        </p:spPr>
        <p:txBody>
          <a:bodyPr/>
          <a:lstStyle/>
          <a:p>
            <a:fld id="{1C0337E3-54A7-422F-8ED7-F7094CD962CA}" type="slidenum">
              <a:rPr lang="ru-RU" smtClean="0"/>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p:spPr>
        <p:txBody>
          <a:bodyPr/>
          <a:lstStyle/>
          <a:p>
            <a:endParaRPr lang="ru-RU" smtClean="0"/>
          </a:p>
        </p:txBody>
      </p:sp>
      <p:sp>
        <p:nvSpPr>
          <p:cNvPr id="97284" name="Номер слайда 3"/>
          <p:cNvSpPr>
            <a:spLocks noGrp="1"/>
          </p:cNvSpPr>
          <p:nvPr>
            <p:ph type="sldNum" sz="quarter" idx="5"/>
          </p:nvPr>
        </p:nvSpPr>
        <p:spPr>
          <a:noFill/>
          <a:ln>
            <a:miter lim="800000"/>
            <a:headEnd/>
            <a:tailEnd/>
          </a:ln>
        </p:spPr>
        <p:txBody>
          <a:bodyPr/>
          <a:lstStyle/>
          <a:p>
            <a:fld id="{8D313978-7445-45F0-A670-2E5DA40B4049}" type="slidenum">
              <a:rPr lang="ru-RU" smtClean="0"/>
              <a:pPr/>
              <a:t>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p:spPr>
        <p:txBody>
          <a:bodyPr/>
          <a:lstStyle/>
          <a:p>
            <a:endParaRPr lang="ru-RU" smtClean="0"/>
          </a:p>
        </p:txBody>
      </p:sp>
      <p:sp>
        <p:nvSpPr>
          <p:cNvPr id="98308" name="Номер слайда 3"/>
          <p:cNvSpPr>
            <a:spLocks noGrp="1"/>
          </p:cNvSpPr>
          <p:nvPr>
            <p:ph type="sldNum" sz="quarter" idx="5"/>
          </p:nvPr>
        </p:nvSpPr>
        <p:spPr>
          <a:noFill/>
          <a:ln>
            <a:miter lim="800000"/>
            <a:headEnd/>
            <a:tailEnd/>
          </a:ln>
        </p:spPr>
        <p:txBody>
          <a:bodyPr/>
          <a:lstStyle/>
          <a:p>
            <a:fld id="{63843E2F-A4DC-4967-AE9F-C84E884DE639}" type="slidenum">
              <a:rPr lang="ru-RU" smtClean="0"/>
              <a:pPr/>
              <a:t>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p:spPr>
        <p:txBody>
          <a:bodyPr/>
          <a:lstStyle/>
          <a:p>
            <a:endParaRPr lang="ru-RU" smtClean="0"/>
          </a:p>
        </p:txBody>
      </p:sp>
      <p:sp>
        <p:nvSpPr>
          <p:cNvPr id="92164" name="Номер слайда 3"/>
          <p:cNvSpPr>
            <a:spLocks noGrp="1"/>
          </p:cNvSpPr>
          <p:nvPr>
            <p:ph type="sldNum" sz="quarter" idx="5"/>
          </p:nvPr>
        </p:nvSpPr>
        <p:spPr>
          <a:noFill/>
          <a:ln>
            <a:miter lim="800000"/>
            <a:headEnd/>
            <a:tailEnd/>
          </a:ln>
        </p:spPr>
        <p:txBody>
          <a:bodyPr/>
          <a:lstStyle/>
          <a:p>
            <a:fld id="{387C87E3-835E-43EB-BCB5-75DED68C98B0}" type="slidenum">
              <a:rPr lang="ru-RU" smtClean="0"/>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r>
              <a:rPr lang="ru-RU" noProof="0" smtClean="0"/>
              <a:t>Вставка таблицы</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xfrm>
            <a:off x="1371600" y="6248400"/>
            <a:ext cx="1905000" cy="457200"/>
          </a:xfrm>
          <a:prstGeom prst="rect">
            <a:avLst/>
          </a:prstGeom>
        </p:spPr>
        <p:txBody>
          <a:bodyPr/>
          <a:lstStyle>
            <a:lvl1pPr>
              <a:defRPr/>
            </a:lvl1pPr>
          </a:lstStyle>
          <a:p>
            <a:pPr>
              <a:defRPr/>
            </a:pPr>
            <a:endParaRPr lang="ru-RU"/>
          </a:p>
        </p:txBody>
      </p:sp>
      <p:sp>
        <p:nvSpPr>
          <p:cNvPr id="6" name="Rectangle 6"/>
          <p:cNvSpPr>
            <a:spLocks noGrp="1" noChangeArrowheads="1"/>
          </p:cNvSpPr>
          <p:nvPr>
            <p:ph type="ftr" sz="quarter" idx="11"/>
          </p:nvPr>
        </p:nvSpPr>
        <p:spPr>
          <a:xfrm>
            <a:off x="3556000" y="6248400"/>
            <a:ext cx="2895600" cy="457200"/>
          </a:xfrm>
          <a:prstGeom prst="rect">
            <a:avLst/>
          </a:prstGeom>
        </p:spPr>
        <p:txBody>
          <a:bodyPr/>
          <a:lstStyle>
            <a:lvl1pPr>
              <a:defRPr/>
            </a:lvl1pPr>
          </a:lstStyle>
          <a:p>
            <a:pPr>
              <a:defRPr/>
            </a:pPr>
            <a:endParaRPr lang="ru-RU"/>
          </a:p>
        </p:txBody>
      </p:sp>
      <p:sp>
        <p:nvSpPr>
          <p:cNvPr id="7" name="Rectangle 7"/>
          <p:cNvSpPr>
            <a:spLocks noGrp="1" noChangeArrowheads="1"/>
          </p:cNvSpPr>
          <p:nvPr>
            <p:ph type="sldNum" sz="quarter" idx="12"/>
          </p:nvPr>
        </p:nvSpPr>
        <p:spPr>
          <a:xfrm>
            <a:off x="6718300" y="6248400"/>
            <a:ext cx="1905000" cy="457200"/>
          </a:xfrm>
          <a:prstGeom prst="rect">
            <a:avLst/>
          </a:prstGeom>
        </p:spPr>
        <p:txBody>
          <a:bodyPr/>
          <a:lstStyle>
            <a:lvl1pPr>
              <a:defRPr/>
            </a:lvl1pPr>
          </a:lstStyle>
          <a:p>
            <a:pPr>
              <a:defRPr/>
            </a:pPr>
            <a:fld id="{C79106B4-D076-420F-B59E-365A24617FA3}"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r>
              <a:rPr lang="ru-RU" noProof="0" smtClean="0"/>
              <a:t>Вставка таблицы</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r>
              <a:rPr lang="ru-RU" noProof="0" smtClean="0"/>
              <a:t>Вставка таблицы</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r>
              <a:rPr lang="ru-RU" noProof="0" smtClean="0"/>
              <a:t>Вставка таблицы</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443038" y="2971800"/>
            <a:ext cx="7313612" cy="990600"/>
          </a:xfrm>
        </p:spPr>
        <p:txBody>
          <a:bodyPr/>
          <a:lstStyle>
            <a:lvl1pPr>
              <a:defRPr/>
            </a:lvl1pPr>
          </a:lstStyle>
          <a:p>
            <a:pPr lvl="0"/>
            <a:r>
              <a:rPr lang="ru-RU" noProof="0" smtClean="0"/>
              <a:t>Образец заголовка</a:t>
            </a:r>
          </a:p>
        </p:txBody>
      </p:sp>
      <p:sp>
        <p:nvSpPr>
          <p:cNvPr id="3076" name="Rectangle 4"/>
          <p:cNvSpPr>
            <a:spLocks noGrp="1" noChangeArrowheads="1"/>
          </p:cNvSpPr>
          <p:nvPr>
            <p:ph type="subTitle" idx="1"/>
          </p:nvPr>
        </p:nvSpPr>
        <p:spPr>
          <a:xfrm>
            <a:off x="1443038" y="4191000"/>
            <a:ext cx="7313612" cy="1447800"/>
          </a:xfrm>
        </p:spPr>
        <p:txBody>
          <a:bodyPr/>
          <a:lstStyle>
            <a:lvl1pPr marL="0" indent="0">
              <a:buFontTx/>
              <a:buNone/>
              <a:defRPr/>
            </a:lvl1pPr>
          </a:lstStyle>
          <a:p>
            <a:pPr lvl="0"/>
            <a:r>
              <a:rPr lang="ru-RU" noProof="0" smtClean="0"/>
              <a:t>Образец подзаголовка</a:t>
            </a:r>
          </a:p>
        </p:txBody>
      </p:sp>
      <p:sp>
        <p:nvSpPr>
          <p:cNvPr id="4" name="Rectangle 8"/>
          <p:cNvSpPr>
            <a:spLocks noGrp="1" noChangeArrowheads="1"/>
          </p:cNvSpPr>
          <p:nvPr>
            <p:ph type="dt" sz="half" idx="10"/>
          </p:nvPr>
        </p:nvSpPr>
        <p:spPr/>
        <p:txBody>
          <a:bodyPr/>
          <a:lstStyle>
            <a:lvl1pPr>
              <a:defRPr/>
            </a:lvl1pPr>
          </a:lstStyle>
          <a:p>
            <a:pPr>
              <a:defRPr/>
            </a:pPr>
            <a:fld id="{51DCECC2-6AE0-4F14-A7E4-DE6049C35587}" type="datetimeFigureOut">
              <a:rPr lang="ru-RU"/>
              <a:pPr>
                <a:defRPr/>
              </a:pPr>
              <a:t>23.03.2020</a:t>
            </a:fld>
            <a:endParaRPr lang="ru-RU"/>
          </a:p>
        </p:txBody>
      </p:sp>
      <p:sp>
        <p:nvSpPr>
          <p:cNvPr id="5" name="Rectangle 9"/>
          <p:cNvSpPr>
            <a:spLocks noGrp="1" noChangeArrowheads="1"/>
          </p:cNvSpPr>
          <p:nvPr>
            <p:ph type="ftr" sz="quarter" idx="11"/>
          </p:nvPr>
        </p:nvSpPr>
        <p:spPr/>
        <p:txBody>
          <a:bodyPr/>
          <a:lstStyle>
            <a:lvl1pPr>
              <a:defRPr/>
            </a:lvl1pPr>
          </a:lstStyle>
          <a:p>
            <a:pPr>
              <a:defRPr/>
            </a:pPr>
            <a:endParaRPr lang="ru-RU"/>
          </a:p>
        </p:txBody>
      </p:sp>
      <p:sp>
        <p:nvSpPr>
          <p:cNvPr id="6" name="Rectangle 10"/>
          <p:cNvSpPr>
            <a:spLocks noGrp="1" noChangeArrowheads="1"/>
          </p:cNvSpPr>
          <p:nvPr>
            <p:ph type="sldNum" sz="quarter" idx="12"/>
          </p:nvPr>
        </p:nvSpPr>
        <p:spPr/>
        <p:txBody>
          <a:bodyPr/>
          <a:lstStyle>
            <a:lvl1pPr>
              <a:defRPr/>
            </a:lvl1pPr>
          </a:lstStyle>
          <a:p>
            <a:pPr>
              <a:defRPr/>
            </a:pPr>
            <a:fld id="{FD984477-1FCB-4FE4-ADAF-4022B51895B6}"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80541761-F37B-4C69-8911-88E9292981AE}" type="datetimeFigureOut">
              <a:rPr lang="ru-RU"/>
              <a:pPr>
                <a:defRPr/>
              </a:pPr>
              <a:t>23.03.2020</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FFB2EF2-7D4A-49FF-AE68-BD4EC9E9B458}"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fld id="{6B66DC4F-3CE2-4147-B1DE-ABDE1F9C0CD5}" type="datetimeFigureOut">
              <a:rPr lang="ru-RU"/>
              <a:pPr>
                <a:defRPr/>
              </a:pPr>
              <a:t>23.03.2020</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2C9DC0B2-4B54-495F-9194-26BE9F946FAC}"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fld id="{E4A3EB64-53C9-4E96-A97F-590CEB6BA272}" type="datetimeFigureOut">
              <a:rPr lang="ru-RU"/>
              <a:pPr>
                <a:defRPr/>
              </a:pPr>
              <a:t>23.03.2020</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99E9391F-B314-43F5-8F03-ADE567823EBF}"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fld id="{4166F3B0-964C-47FB-850C-77666F37FAC6}" type="datetimeFigureOut">
              <a:rPr lang="ru-RU"/>
              <a:pPr>
                <a:defRPr/>
              </a:pPr>
              <a:t>23.03.2020</a:t>
            </a:fld>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BC57FC3D-446A-4933-B223-A48567D0C9E1}"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fld id="{DE11C08A-965D-4A90-996D-734B5DCE194E}" type="datetimeFigureOut">
              <a:rPr lang="ru-RU"/>
              <a:pPr>
                <a:defRPr/>
              </a:pPr>
              <a:t>23.03.2020</a:t>
            </a:fld>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0364C594-4DB6-49E4-BF2E-09B546DF7C0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F3621C19-5A9E-4532-BAF5-CADCFE1F6157}" type="datetimeFigureOut">
              <a:rPr lang="ru-RU"/>
              <a:pPr>
                <a:defRPr/>
              </a:pPr>
              <a:t>23.03.2020</a:t>
            </a:fld>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4C6FD0DF-440A-43DC-AE38-F7FCACFE9A56}"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BF3F0CE5-B6FD-4579-9010-90F1ABE6D477}" type="datetimeFigureOut">
              <a:rPr lang="ru-RU"/>
              <a:pPr>
                <a:defRPr/>
              </a:pPr>
              <a:t>23.03.2020</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83E05033-D885-4EB9-B07F-19B9C78A480C}"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45BA2E66-6840-45B0-AF04-D56FBA6068C9}" type="datetimeFigureOut">
              <a:rPr lang="ru-RU"/>
              <a:pPr>
                <a:defRPr/>
              </a:pPr>
              <a:t>23.03.2020</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B2434A6D-CFA9-47EA-B02E-E15B44CBCA51}"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C778B7B7-8ACA-4CF3-AED4-8906335D11E1}" type="datetimeFigureOut">
              <a:rPr lang="ru-RU"/>
              <a:pPr>
                <a:defRPr/>
              </a:pPr>
              <a:t>23.03.2020</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9D18442F-C712-4D8D-9C4B-E93CFE1E1B45}"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34200" y="274638"/>
            <a:ext cx="18272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47800" y="274638"/>
            <a:ext cx="53340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5355BE0A-6528-4A65-8136-7294353C5284}" type="datetimeFigureOut">
              <a:rPr lang="ru-RU"/>
              <a:pPr>
                <a:defRPr/>
              </a:pPr>
              <a:t>23.03.2020</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75A7B4E7-9A55-4E2B-81D5-E92F116E36D7}"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1443038" y="2971800"/>
            <a:ext cx="7313612" cy="990600"/>
          </a:xfrm>
        </p:spPr>
        <p:txBody>
          <a:bodyPr/>
          <a:lstStyle>
            <a:lvl1pPr>
              <a:defRPr/>
            </a:lvl1pPr>
          </a:lstStyle>
          <a:p>
            <a:pPr lvl="0"/>
            <a:r>
              <a:rPr lang="ru-RU" noProof="0" smtClean="0"/>
              <a:t>Образец заголовка</a:t>
            </a:r>
          </a:p>
        </p:txBody>
      </p:sp>
      <p:sp>
        <p:nvSpPr>
          <p:cNvPr id="3076" name="Rectangle 4"/>
          <p:cNvSpPr>
            <a:spLocks noGrp="1" noChangeArrowheads="1"/>
          </p:cNvSpPr>
          <p:nvPr>
            <p:ph type="subTitle" idx="1"/>
          </p:nvPr>
        </p:nvSpPr>
        <p:spPr>
          <a:xfrm>
            <a:off x="1443038" y="4191000"/>
            <a:ext cx="7313612" cy="1447800"/>
          </a:xfrm>
        </p:spPr>
        <p:txBody>
          <a:bodyPr/>
          <a:lstStyle>
            <a:lvl1pPr marL="0" indent="0">
              <a:buFontTx/>
              <a:buNone/>
              <a:defRPr/>
            </a:lvl1pPr>
          </a:lstStyle>
          <a:p>
            <a:pPr lvl="0"/>
            <a:r>
              <a:rPr lang="ru-RU" noProof="0" smtClean="0"/>
              <a:t>Образец подзаголовка</a:t>
            </a:r>
          </a:p>
        </p:txBody>
      </p:sp>
      <p:sp>
        <p:nvSpPr>
          <p:cNvPr id="4" name="Rectangle 8"/>
          <p:cNvSpPr>
            <a:spLocks noGrp="1" noChangeArrowheads="1"/>
          </p:cNvSpPr>
          <p:nvPr>
            <p:ph type="dt" sz="half" idx="10"/>
          </p:nvPr>
        </p:nvSpPr>
        <p:spPr/>
        <p:txBody>
          <a:bodyPr/>
          <a:lstStyle>
            <a:lvl1pPr>
              <a:defRPr/>
            </a:lvl1pPr>
          </a:lstStyle>
          <a:p>
            <a:pPr>
              <a:defRPr/>
            </a:pPr>
            <a:fld id="{071B5409-CEC7-4FC5-A9AB-A372BF2CBD9C}" type="datetimeFigureOut">
              <a:rPr lang="ru-RU"/>
              <a:pPr>
                <a:defRPr/>
              </a:pPr>
              <a:t>23.03.2020</a:t>
            </a:fld>
            <a:endParaRPr lang="ru-RU"/>
          </a:p>
        </p:txBody>
      </p:sp>
      <p:sp>
        <p:nvSpPr>
          <p:cNvPr id="5" name="Rectangle 9"/>
          <p:cNvSpPr>
            <a:spLocks noGrp="1" noChangeArrowheads="1"/>
          </p:cNvSpPr>
          <p:nvPr>
            <p:ph type="ftr" sz="quarter" idx="11"/>
          </p:nvPr>
        </p:nvSpPr>
        <p:spPr/>
        <p:txBody>
          <a:bodyPr/>
          <a:lstStyle>
            <a:lvl1pPr>
              <a:defRPr/>
            </a:lvl1pPr>
          </a:lstStyle>
          <a:p>
            <a:pPr>
              <a:defRPr/>
            </a:pPr>
            <a:endParaRPr lang="ru-RU"/>
          </a:p>
        </p:txBody>
      </p:sp>
      <p:sp>
        <p:nvSpPr>
          <p:cNvPr id="6" name="Rectangle 10"/>
          <p:cNvSpPr>
            <a:spLocks noGrp="1" noChangeArrowheads="1"/>
          </p:cNvSpPr>
          <p:nvPr>
            <p:ph type="sldNum" sz="quarter" idx="12"/>
          </p:nvPr>
        </p:nvSpPr>
        <p:spPr/>
        <p:txBody>
          <a:bodyPr/>
          <a:lstStyle>
            <a:lvl1pPr>
              <a:defRPr/>
            </a:lvl1pPr>
          </a:lstStyle>
          <a:p>
            <a:pPr>
              <a:defRPr/>
            </a:pPr>
            <a:fld id="{17E0BEF0-1E0F-4BC2-9F63-6E137AC75BD7}"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F9A0DA8D-F900-4E26-9F44-BC22B63896C5}" type="datetimeFigureOut">
              <a:rPr lang="ru-RU"/>
              <a:pPr>
                <a:defRPr/>
              </a:pPr>
              <a:t>23.03.2020</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4C6B7207-05E5-4231-AEEB-D6D90658B0DB}"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fld id="{C2806FB2-A8EE-4F27-B3DF-F657FB73065C}" type="datetimeFigureOut">
              <a:rPr lang="ru-RU"/>
              <a:pPr>
                <a:defRPr/>
              </a:pPr>
              <a:t>23.03.2020</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DEF132AC-B1EF-47BF-A83C-DC037B96EE1A}"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fld id="{31DCB714-FBF6-45FA-898E-C6B7CE2A3F93}" type="datetimeFigureOut">
              <a:rPr lang="ru-RU"/>
              <a:pPr>
                <a:defRPr/>
              </a:pPr>
              <a:t>23.03.2020</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5A4B8BD7-2D09-4948-9188-F518F744FE08}"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fld id="{9F47581A-802D-4C40-8DD2-F3CD9B489BBB}" type="datetimeFigureOut">
              <a:rPr lang="ru-RU"/>
              <a:pPr>
                <a:defRPr/>
              </a:pPr>
              <a:t>23.03.2020</a:t>
            </a:fld>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211C860B-4DB4-4C9C-89A4-7EDC8A587DC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fld id="{AD9B1FAD-7E54-4485-8551-DDF3A2DD45BF}" type="datetimeFigureOut">
              <a:rPr lang="ru-RU"/>
              <a:pPr>
                <a:defRPr/>
              </a:pPr>
              <a:t>23.03.2020</a:t>
            </a:fld>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F033C0AA-EB49-4407-A6A7-8462379F68A8}"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6F0F1995-39C1-436F-AB2F-BFB13EAE7400}" type="datetimeFigureOut">
              <a:rPr lang="ru-RU"/>
              <a:pPr>
                <a:defRPr/>
              </a:pPr>
              <a:t>23.03.2020</a:t>
            </a:fld>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2CBAE78F-825E-4A74-B8FC-8E86A5B42855}"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CC254BE7-D0E4-43EC-AC03-A6C05F767E1C}" type="datetimeFigureOut">
              <a:rPr lang="ru-RU"/>
              <a:pPr>
                <a:defRPr/>
              </a:pPr>
              <a:t>23.03.2020</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153F6B8D-1A37-439B-9E55-3B519A66CAD5}"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fld id="{EF88B491-3B0B-478B-98E8-4633DE87F87C}" type="datetimeFigureOut">
              <a:rPr lang="ru-RU"/>
              <a:pPr>
                <a:defRPr/>
              </a:pPr>
              <a:t>23.03.2020</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85A2179C-B1D2-4DFF-9E71-E0320896AA73}"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A533AB7B-E111-4691-8B4B-ADF8D6DEF142}" type="datetimeFigureOut">
              <a:rPr lang="ru-RU"/>
              <a:pPr>
                <a:defRPr/>
              </a:pPr>
              <a:t>23.03.2020</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91D1E145-3F0A-410D-A84A-5C02E5669418}"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34200" y="274638"/>
            <a:ext cx="18272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447800" y="274638"/>
            <a:ext cx="53340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fld id="{B2D501C6-C96C-4829-89E3-0341A149EE99}" type="datetimeFigureOut">
              <a:rPr lang="ru-RU"/>
              <a:pPr>
                <a:defRPr/>
              </a:pPr>
              <a:t>23.03.2020</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91C06549-33AF-4D5D-A831-0D55429FD009}"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85984" y="2285992"/>
            <a:ext cx="6786610" cy="1827215"/>
          </a:xfrm>
        </p:spPr>
        <p:txBody>
          <a:bodyPr/>
          <a:lstStyle/>
          <a:p>
            <a:r>
              <a:rPr lang="ru-RU" smtClean="0"/>
              <a:t>Образец заголовка</a:t>
            </a:r>
            <a:endParaRPr lang="ru-RU"/>
          </a:p>
        </p:txBody>
      </p:sp>
      <p:sp>
        <p:nvSpPr>
          <p:cNvPr id="3" name="Subtitle 2"/>
          <p:cNvSpPr>
            <a:spLocks noGrp="1"/>
          </p:cNvSpPr>
          <p:nvPr>
            <p:ph type="subTitle" idx="1"/>
          </p:nvPr>
        </p:nvSpPr>
        <p:spPr>
          <a:xfrm>
            <a:off x="2571736" y="4071942"/>
            <a:ext cx="6400800" cy="1752600"/>
          </a:xfrm>
        </p:spPr>
        <p:txBody>
          <a:bodyPr>
            <a:normAutofit/>
          </a:bodyPr>
          <a:lstStyle>
            <a:lvl1pPr marL="0" indent="0" algn="ctr">
              <a:buNone/>
              <a:defRPr sz="2800">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lvl1pPr>
              <a:defRPr/>
            </a:lvl1pPr>
          </a:lstStyle>
          <a:p>
            <a:pPr>
              <a:defRPr/>
            </a:pPr>
            <a:fld id="{F9150704-EC98-413C-988E-98FBCC1E3888}" type="datetimeFigureOut">
              <a:rPr lang="ru-RU"/>
              <a:pPr>
                <a:defRPr/>
              </a:pPr>
              <a:t>23.03.2020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D731B77-BCFB-4F79-8D81-8BBA777AFCBE}"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1B86A0CA-F88C-410B-8BAE-F7253B448514}" type="datetimeFigureOut">
              <a:rPr lang="ru-RU"/>
              <a:pPr>
                <a:defRPr/>
              </a:pPr>
              <a:t>23.03.2020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C1E02FA-6F91-4AE8-9497-ACEC5BCD8D2B}"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143107" y="4406900"/>
            <a:ext cx="6858049"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2143108" y="2714620"/>
            <a:ext cx="6843706" cy="1500187"/>
          </a:xfrm>
        </p:spPr>
        <p:txBody>
          <a:bodyPr anchor="b"/>
          <a:lstStyle>
            <a:lvl1pPr marL="0" indent="0">
              <a:buNone/>
              <a:defRPr sz="200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ED57AF66-A2E1-4078-B1A0-7093EDF20EFA}" type="datetimeFigureOut">
              <a:rPr lang="ru-RU"/>
              <a:pPr>
                <a:defRPr/>
              </a:pPr>
              <a:t>23.03.2020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890E1E7-EBA6-4108-9966-B3CB0BC775D8}"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2143108" y="1617681"/>
            <a:ext cx="32861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5572132" y="1643050"/>
            <a:ext cx="33242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Date Placeholder 3"/>
          <p:cNvSpPr>
            <a:spLocks noGrp="1"/>
          </p:cNvSpPr>
          <p:nvPr>
            <p:ph type="dt" sz="half" idx="10"/>
          </p:nvPr>
        </p:nvSpPr>
        <p:spPr/>
        <p:txBody>
          <a:bodyPr/>
          <a:lstStyle>
            <a:lvl1pPr>
              <a:defRPr/>
            </a:lvl1pPr>
          </a:lstStyle>
          <a:p>
            <a:pPr>
              <a:defRPr/>
            </a:pPr>
            <a:fld id="{BEA5CA2C-8045-48D4-9F78-6B332F97F668}" type="datetimeFigureOut">
              <a:rPr lang="ru-RU"/>
              <a:pPr>
                <a:defRPr/>
              </a:pPr>
              <a:t>23.03.2020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82CDA9A-EF36-49D3-9C9A-635E005B6CA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3"/>
          <p:cNvSpPr>
            <a:spLocks noGrp="1"/>
          </p:cNvSpPr>
          <p:nvPr>
            <p:ph type="dt" sz="half" idx="10"/>
          </p:nvPr>
        </p:nvSpPr>
        <p:spPr/>
        <p:txBody>
          <a:bodyPr/>
          <a:lstStyle>
            <a:lvl1pPr>
              <a:defRPr/>
            </a:lvl1pPr>
          </a:lstStyle>
          <a:p>
            <a:pPr>
              <a:defRPr/>
            </a:pPr>
            <a:fld id="{7E1CAB89-A26F-4A18-8F5C-EBE70837DAC5}" type="datetimeFigureOut">
              <a:rPr lang="ru-RU"/>
              <a:pPr>
                <a:defRPr/>
              </a:pPr>
              <a:t>23.03.2020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A9E4400-7880-4811-B0EC-D2CAA4B652B5}"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fld id="{FEA3286E-76F8-4B88-91F3-634F69BFA92B}" type="datetimeFigureOut">
              <a:rPr lang="ru-RU"/>
              <a:pPr>
                <a:defRPr/>
              </a:pPr>
              <a:t>23.03.2020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1786394-E5C1-4DD8-AC68-F57E38600506}"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E46A5F-48F5-4A7D-82BF-574CF72657CF}" type="datetimeFigureOut">
              <a:rPr lang="ru-RU"/>
              <a:pPr>
                <a:defRPr/>
              </a:pPr>
              <a:t>23.03.2020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A3C5E25-1C6D-43AD-BBF7-23B073A73404}"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FAEFF41-A244-48A8-8074-141E571E3DB3}" type="datetimeFigureOut">
              <a:rPr lang="ru-RU"/>
              <a:pPr>
                <a:defRPr/>
              </a:pPr>
              <a:t>23.03.2020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4DCA037-857F-4462-B417-62055BB5AD55}"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CD1D3BE-A7EE-4784-94DC-D94CBA6BBD37}" type="datetimeFigureOut">
              <a:rPr lang="ru-RU"/>
              <a:pPr>
                <a:defRPr/>
              </a:pPr>
              <a:t>23.03.2020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9CBEACE-0B14-49B2-9034-8A59D7E68B00}"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CF4BE27B-AF7A-4AD7-AC64-1ADCE4680B4B}" type="datetimeFigureOut">
              <a:rPr lang="ru-RU"/>
              <a:pPr>
                <a:defRPr/>
              </a:pPr>
              <a:t>23.03.2020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D44E84E-9D27-45AF-9DFF-38A2D9A43630}"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69C5B0BD-1FFB-4BAE-8AA2-E69A86BBD8C4}" type="datetimeFigureOut">
              <a:rPr lang="ru-RU"/>
              <a:pPr>
                <a:defRPr/>
              </a:pPr>
              <a:t>23.03.2020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D7D3A93-8B50-48FB-8156-6BCAFDBC4955}"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91F4A26-BBE8-4757-BF26-7AFAD2BD5D21}" type="datetimeFigureOut">
              <a:rPr lang="ru-RU"/>
              <a:pPr>
                <a:defRPr/>
              </a:pPr>
              <a:t>23.03.2020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E24055-BA46-4CDC-B495-F1CB21DCFF82}"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2DD43F1-6F7E-41E5-A7B4-FFC85D3D5E36}" type="datetimeFigureOut">
              <a:rPr lang="ru-RU"/>
              <a:pPr>
                <a:defRPr/>
              </a:pPr>
              <a:t>23.03.2020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3E6B6A-3571-473F-B411-305C2DF8CEDC}"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2B17D51-86D3-436F-87B6-86F01D385726}" type="datetimeFigureOut">
              <a:rPr lang="ru-RU"/>
              <a:pPr>
                <a:defRPr/>
              </a:pPr>
              <a:t>23.03.2020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525489-565E-4D98-B56E-F96D8F4C281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E75C4F8-B1A4-4355-A63E-21DA369437A0}" type="datetimeFigureOut">
              <a:rPr lang="ru-RU"/>
              <a:pPr>
                <a:defRPr/>
              </a:pPr>
              <a:t>23.03.2020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F022B0-CAC3-495E-83CC-ACB089C07CB8}"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5238761-F5D0-4538-A7EB-1B9979B17A7B}" type="datetimeFigureOut">
              <a:rPr lang="ru-RU"/>
              <a:pPr>
                <a:defRPr/>
              </a:pPr>
              <a:t>23.03.2020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44E097-48E3-4880-A66A-0D4F9CDD09F7}" type="slidenum">
              <a:rPr lang="ru-RU"/>
              <a:pPr>
                <a:defRPr/>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44849C6-0D62-4D2A-816F-3E80A86D76C1}" type="datetimeFigureOut">
              <a:rPr lang="ru-RU"/>
              <a:pPr>
                <a:defRPr/>
              </a:pPr>
              <a:t>23.03.2020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996ADE3-05AA-434D-8FB9-BEF57ADA2AEA}"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2950D80-2C1C-4CFB-B6C0-514F2F63BA03}" type="datetimeFigureOut">
              <a:rPr lang="ru-RU"/>
              <a:pPr>
                <a:defRPr/>
              </a:pPr>
              <a:t>23.03.2020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FD03A39-20F8-401B-AF95-E43A0882BC31}"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F4E6087-E4AE-4CAA-9C90-2541AB0C6468}" type="datetimeFigureOut">
              <a:rPr lang="ru-RU"/>
              <a:pPr>
                <a:defRPr/>
              </a:pPr>
              <a:t>23.03.2020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EE7299-B3A2-4E1C-805A-D80131C78F69}"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2C22245-75F4-40B9-BA0A-897032B63246}" type="datetimeFigureOut">
              <a:rPr lang="ru-RU"/>
              <a:pPr>
                <a:defRPr/>
              </a:pPr>
              <a:t>23.03.2020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44D2D3B-86C8-43D1-ABCF-E3B0C5F83B33}"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8249AC5-2D1E-4E17-B15F-5480B4A67966}" type="datetimeFigureOut">
              <a:rPr lang="ru-RU"/>
              <a:pPr>
                <a:defRPr/>
              </a:pPr>
              <a:t>23.03.2020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79DE80-C43B-41D0-B123-FF3A3002BEB8}"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660A47-4017-46EF-87E2-D1830B216125}" type="datetimeFigureOut">
              <a:rPr lang="ru-RU"/>
              <a:pPr>
                <a:defRPr/>
              </a:pPr>
              <a:t>23.03.2020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C5E061A-5639-4EB0-B21D-1B936BEE012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3.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2413" cy="6856413"/>
            <a:chOff x="0" y="0"/>
            <a:chExt cx="5759" cy="4319"/>
          </a:xfrm>
        </p:grpSpPr>
        <p:sp>
          <p:nvSpPr>
            <p:cNvPr id="1029" name="Rectangle 3" descr="Narrow vertical"/>
            <p:cNvSpPr>
              <a:spLocks noChangeArrowheads="1"/>
            </p:cNvSpPr>
            <p:nvPr/>
          </p:nvSpPr>
          <p:spPr bwMode="auto">
            <a:xfrm>
              <a:off x="288" y="48"/>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0" name="Rectangle 4" descr="Narrow horizontal"/>
            <p:cNvSpPr>
              <a:spLocks noChangeArrowheads="1"/>
            </p:cNvSpPr>
            <p:nvPr/>
          </p:nvSpPr>
          <p:spPr bwMode="auto">
            <a:xfrm>
              <a:off x="48"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1" name="Rectangle 5" descr="Narrow vertical"/>
            <p:cNvSpPr>
              <a:spLocks noChangeArrowheads="1"/>
            </p:cNvSpPr>
            <p:nvPr/>
          </p:nvSpPr>
          <p:spPr bwMode="auto">
            <a:xfrm>
              <a:off x="288" y="4032"/>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2" name="Rectangle 6" descr="Narrow horizontal"/>
            <p:cNvSpPr>
              <a:spLocks noChangeArrowheads="1"/>
            </p:cNvSpPr>
            <p:nvPr/>
          </p:nvSpPr>
          <p:spPr bwMode="auto">
            <a:xfrm>
              <a:off x="5472"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3" name="Rectangle 7"/>
            <p:cNvSpPr>
              <a:spLocks noChangeArrowheads="1"/>
            </p:cNvSpPr>
            <p:nvPr/>
          </p:nvSpPr>
          <p:spPr bwMode="auto">
            <a:xfrm>
              <a:off x="288" y="288"/>
              <a:ext cx="5184" cy="3744"/>
            </a:xfrm>
            <a:prstGeom prst="rect">
              <a:avLst/>
            </a:prstGeom>
            <a:noFill/>
            <a:ln w="57150" cap="sq" cmpd="tri">
              <a:solidFill>
                <a:schemeClr val="bg2"/>
              </a:solid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4" name="Rectangle 8"/>
            <p:cNvSpPr>
              <a:spLocks noChangeArrowheads="1"/>
            </p:cNvSpPr>
            <p:nvPr/>
          </p:nvSpPr>
          <p:spPr bwMode="auto">
            <a:xfrm>
              <a:off x="48" y="48"/>
              <a:ext cx="5664" cy="4224"/>
            </a:xfrm>
            <a:prstGeom prst="rect">
              <a:avLst/>
            </a:prstGeom>
            <a:noFill/>
            <a:ln w="12700" cap="sq">
              <a:solidFill>
                <a:schemeClr val="bg2"/>
              </a:solidFill>
              <a:miter lim="800000"/>
              <a:headEnd/>
              <a:tailEnd/>
            </a:ln>
            <a:effectLst/>
          </p:spPr>
          <p:txBody>
            <a:bodyPr wrap="none" lIns="92075" tIns="46038" rIns="92075" bIns="46038" anchor="ctr"/>
            <a:lstStyle/>
            <a:p>
              <a:pPr eaLnBrk="0" hangingPunct="0">
                <a:spcBef>
                  <a:spcPct val="50000"/>
                </a:spcBef>
                <a:defRPr/>
              </a:pPr>
              <a:endParaRPr lang="ru-RU" sz="2400"/>
            </a:p>
          </p:txBody>
        </p:sp>
        <p:grpSp>
          <p:nvGrpSpPr>
            <p:cNvPr id="12299" name="Group 9"/>
            <p:cNvGrpSpPr>
              <a:grpSpLocks/>
            </p:cNvGrpSpPr>
            <p:nvPr/>
          </p:nvGrpSpPr>
          <p:grpSpPr bwMode="auto">
            <a:xfrm>
              <a:off x="0" y="0"/>
              <a:ext cx="384" cy="384"/>
              <a:chOff x="0" y="0"/>
              <a:chExt cx="384" cy="384"/>
            </a:xfrm>
          </p:grpSpPr>
          <p:sp>
            <p:nvSpPr>
              <p:cNvPr id="1045" name="Rectangle 10"/>
              <p:cNvSpPr>
                <a:spLocks noChangeArrowheads="1"/>
              </p:cNvSpPr>
              <p:nvPr/>
            </p:nvSpPr>
            <p:spPr bwMode="auto">
              <a:xfrm>
                <a:off x="0"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39" name="Oval 11"/>
              <p:cNvSpPr>
                <a:spLocks noChangeArrowheads="1"/>
              </p:cNvSpPr>
              <p:nvPr/>
            </p:nvSpPr>
            <p:spPr bwMode="auto">
              <a:xfrm>
                <a:off x="101"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2300" name="Group 12"/>
            <p:cNvGrpSpPr>
              <a:grpSpLocks/>
            </p:cNvGrpSpPr>
            <p:nvPr/>
          </p:nvGrpSpPr>
          <p:grpSpPr bwMode="auto">
            <a:xfrm>
              <a:off x="0" y="3935"/>
              <a:ext cx="384" cy="384"/>
              <a:chOff x="0" y="3935"/>
              <a:chExt cx="384" cy="384"/>
            </a:xfrm>
          </p:grpSpPr>
          <p:sp>
            <p:nvSpPr>
              <p:cNvPr id="1043" name="Rectangle 13"/>
              <p:cNvSpPr>
                <a:spLocks noChangeArrowheads="1"/>
              </p:cNvSpPr>
              <p:nvPr/>
            </p:nvSpPr>
            <p:spPr bwMode="auto">
              <a:xfrm>
                <a:off x="0"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2" name="Oval 14"/>
              <p:cNvSpPr>
                <a:spLocks noChangeArrowheads="1"/>
              </p:cNvSpPr>
              <p:nvPr/>
            </p:nvSpPr>
            <p:spPr bwMode="auto">
              <a:xfrm>
                <a:off x="101"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2301" name="Group 15"/>
            <p:cNvGrpSpPr>
              <a:grpSpLocks/>
            </p:cNvGrpSpPr>
            <p:nvPr/>
          </p:nvGrpSpPr>
          <p:grpSpPr bwMode="auto">
            <a:xfrm>
              <a:off x="5375" y="3935"/>
              <a:ext cx="384" cy="384"/>
              <a:chOff x="5375" y="3935"/>
              <a:chExt cx="384" cy="384"/>
            </a:xfrm>
          </p:grpSpPr>
          <p:sp>
            <p:nvSpPr>
              <p:cNvPr id="1041" name="Rectangle 16"/>
              <p:cNvSpPr>
                <a:spLocks noChangeArrowheads="1"/>
              </p:cNvSpPr>
              <p:nvPr/>
            </p:nvSpPr>
            <p:spPr bwMode="auto">
              <a:xfrm>
                <a:off x="5375"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5" name="Oval 17"/>
              <p:cNvSpPr>
                <a:spLocks noChangeArrowheads="1"/>
              </p:cNvSpPr>
              <p:nvPr/>
            </p:nvSpPr>
            <p:spPr bwMode="auto">
              <a:xfrm>
                <a:off x="5476"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2302" name="Group 18"/>
            <p:cNvGrpSpPr>
              <a:grpSpLocks/>
            </p:cNvGrpSpPr>
            <p:nvPr/>
          </p:nvGrpSpPr>
          <p:grpSpPr bwMode="auto">
            <a:xfrm>
              <a:off x="5375" y="0"/>
              <a:ext cx="384" cy="384"/>
              <a:chOff x="5375" y="0"/>
              <a:chExt cx="384" cy="384"/>
            </a:xfrm>
          </p:grpSpPr>
          <p:sp>
            <p:nvSpPr>
              <p:cNvPr id="1039" name="Rectangle 19"/>
              <p:cNvSpPr>
                <a:spLocks noChangeArrowheads="1"/>
              </p:cNvSpPr>
              <p:nvPr/>
            </p:nvSpPr>
            <p:spPr bwMode="auto">
              <a:xfrm>
                <a:off x="5375"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8" name="Oval 20"/>
              <p:cNvSpPr>
                <a:spLocks noChangeArrowheads="1"/>
              </p:cNvSpPr>
              <p:nvPr/>
            </p:nvSpPr>
            <p:spPr bwMode="auto">
              <a:xfrm>
                <a:off x="5476"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sp>
        <p:nvSpPr>
          <p:cNvPr id="12291"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12292"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6411" r:id="rId1"/>
    <p:sldLayoutId id="2147486412" r:id="rId2"/>
    <p:sldLayoutId id="2147486413" r:id="rId3"/>
    <p:sldLayoutId id="2147486414" r:id="rId4"/>
    <p:sldLayoutId id="2147486415" r:id="rId5"/>
    <p:sldLayoutId id="2147486416" r:id="rId6"/>
    <p:sldLayoutId id="2147486417" r:id="rId7"/>
    <p:sldLayoutId id="2147486418" r:id="rId8"/>
    <p:sldLayoutId id="2147486419" r:id="rId9"/>
    <p:sldLayoutId id="2147486420" r:id="rId10"/>
    <p:sldLayoutId id="2147486421" r:id="rId11"/>
    <p:sldLayoutId id="2147486422" r:id="rId12"/>
    <p:sldLayoutId id="2147486423" r:id="rId13"/>
    <p:sldLayoutId id="2147486505" r:id="rId14"/>
  </p:sldLayoutIdLst>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Narrow" pitchFamily="34" charset="0"/>
        </a:defRPr>
      </a:lvl2pPr>
      <a:lvl3pPr algn="ctr" rtl="0" eaLnBrk="0" fontAlgn="base" hangingPunct="0">
        <a:spcBef>
          <a:spcPct val="0"/>
        </a:spcBef>
        <a:spcAft>
          <a:spcPct val="0"/>
        </a:spcAft>
        <a:defRPr sz="4800">
          <a:solidFill>
            <a:schemeClr val="tx2"/>
          </a:solidFill>
          <a:latin typeface="Arial Narrow" pitchFamily="34" charset="0"/>
        </a:defRPr>
      </a:lvl3pPr>
      <a:lvl4pPr algn="ctr" rtl="0" eaLnBrk="0" fontAlgn="base" hangingPunct="0">
        <a:spcBef>
          <a:spcPct val="0"/>
        </a:spcBef>
        <a:spcAft>
          <a:spcPct val="0"/>
        </a:spcAft>
        <a:defRPr sz="4800">
          <a:solidFill>
            <a:schemeClr val="tx2"/>
          </a:solidFill>
          <a:latin typeface="Arial Narrow" pitchFamily="34" charset="0"/>
        </a:defRPr>
      </a:lvl4pPr>
      <a:lvl5pPr algn="ctr" rtl="0" eaLnBrk="0" fontAlgn="base" hangingPunct="0">
        <a:spcBef>
          <a:spcPct val="0"/>
        </a:spcBef>
        <a:spcAft>
          <a:spcPct val="0"/>
        </a:spcAft>
        <a:defRPr sz="4800">
          <a:solidFill>
            <a:schemeClr val="tx2"/>
          </a:solidFill>
          <a:latin typeface="Arial Narrow" pitchFamily="34" charset="0"/>
        </a:defRPr>
      </a:lvl5pPr>
      <a:lvl6pPr marL="457200" algn="ctr" rtl="0" eaLnBrk="1" fontAlgn="base" hangingPunct="1">
        <a:spcBef>
          <a:spcPct val="0"/>
        </a:spcBef>
        <a:spcAft>
          <a:spcPct val="0"/>
        </a:spcAft>
        <a:defRPr sz="4800">
          <a:solidFill>
            <a:schemeClr val="tx2"/>
          </a:solidFill>
          <a:latin typeface="Arial Narrow" pitchFamily="34" charset="0"/>
        </a:defRPr>
      </a:lvl6pPr>
      <a:lvl7pPr marL="914400" algn="ctr" rtl="0" eaLnBrk="1" fontAlgn="base" hangingPunct="1">
        <a:spcBef>
          <a:spcPct val="0"/>
        </a:spcBef>
        <a:spcAft>
          <a:spcPct val="0"/>
        </a:spcAft>
        <a:defRPr sz="4800">
          <a:solidFill>
            <a:schemeClr val="tx2"/>
          </a:solidFill>
          <a:latin typeface="Arial Narrow" pitchFamily="34" charset="0"/>
        </a:defRPr>
      </a:lvl7pPr>
      <a:lvl8pPr marL="1371600" algn="ctr" rtl="0" eaLnBrk="1" fontAlgn="base" hangingPunct="1">
        <a:spcBef>
          <a:spcPct val="0"/>
        </a:spcBef>
        <a:spcAft>
          <a:spcPct val="0"/>
        </a:spcAft>
        <a:defRPr sz="4800">
          <a:solidFill>
            <a:schemeClr val="tx2"/>
          </a:solidFill>
          <a:latin typeface="Arial Narrow" pitchFamily="34" charset="0"/>
        </a:defRPr>
      </a:lvl8pPr>
      <a:lvl9pPr marL="1828800" algn="ctr" rtl="0" eaLnBrk="1" fontAlgn="base" hangingPunct="1">
        <a:spcBef>
          <a:spcPct val="0"/>
        </a:spcBef>
        <a:spcAft>
          <a:spcPct val="0"/>
        </a:spcAft>
        <a:defRPr sz="4800">
          <a:solidFill>
            <a:schemeClr val="tx2"/>
          </a:solidFill>
          <a:latin typeface="Arial Narrow"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2413" cy="6856413"/>
            <a:chOff x="0" y="0"/>
            <a:chExt cx="5759" cy="4319"/>
          </a:xfrm>
        </p:grpSpPr>
        <p:sp>
          <p:nvSpPr>
            <p:cNvPr id="1029" name="Rectangle 3" descr="Narrow vertical"/>
            <p:cNvSpPr>
              <a:spLocks noChangeArrowheads="1"/>
            </p:cNvSpPr>
            <p:nvPr/>
          </p:nvSpPr>
          <p:spPr bwMode="auto">
            <a:xfrm>
              <a:off x="288" y="48"/>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0" name="Rectangle 4" descr="Narrow horizontal"/>
            <p:cNvSpPr>
              <a:spLocks noChangeArrowheads="1"/>
            </p:cNvSpPr>
            <p:nvPr/>
          </p:nvSpPr>
          <p:spPr bwMode="auto">
            <a:xfrm>
              <a:off x="48"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1" name="Rectangle 5" descr="Narrow vertical"/>
            <p:cNvSpPr>
              <a:spLocks noChangeArrowheads="1"/>
            </p:cNvSpPr>
            <p:nvPr/>
          </p:nvSpPr>
          <p:spPr bwMode="auto">
            <a:xfrm>
              <a:off x="288" y="4032"/>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2" name="Rectangle 6" descr="Narrow horizontal"/>
            <p:cNvSpPr>
              <a:spLocks noChangeArrowheads="1"/>
            </p:cNvSpPr>
            <p:nvPr/>
          </p:nvSpPr>
          <p:spPr bwMode="auto">
            <a:xfrm>
              <a:off x="5472"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3" name="Rectangle 7"/>
            <p:cNvSpPr>
              <a:spLocks noChangeArrowheads="1"/>
            </p:cNvSpPr>
            <p:nvPr/>
          </p:nvSpPr>
          <p:spPr bwMode="auto">
            <a:xfrm>
              <a:off x="288" y="288"/>
              <a:ext cx="5184" cy="3744"/>
            </a:xfrm>
            <a:prstGeom prst="rect">
              <a:avLst/>
            </a:prstGeom>
            <a:noFill/>
            <a:ln w="57150" cap="sq" cmpd="tri">
              <a:solidFill>
                <a:schemeClr val="bg2"/>
              </a:solid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4" name="Rectangle 8"/>
            <p:cNvSpPr>
              <a:spLocks noChangeArrowheads="1"/>
            </p:cNvSpPr>
            <p:nvPr/>
          </p:nvSpPr>
          <p:spPr bwMode="auto">
            <a:xfrm>
              <a:off x="48" y="48"/>
              <a:ext cx="5664" cy="4224"/>
            </a:xfrm>
            <a:prstGeom prst="rect">
              <a:avLst/>
            </a:prstGeom>
            <a:noFill/>
            <a:ln w="12700" cap="sq">
              <a:solidFill>
                <a:schemeClr val="bg2"/>
              </a:solidFill>
              <a:miter lim="800000"/>
              <a:headEnd/>
              <a:tailEnd/>
            </a:ln>
            <a:effectLst/>
          </p:spPr>
          <p:txBody>
            <a:bodyPr wrap="none" lIns="92075" tIns="46038" rIns="92075" bIns="46038" anchor="ctr"/>
            <a:lstStyle/>
            <a:p>
              <a:pPr eaLnBrk="0" hangingPunct="0">
                <a:spcBef>
                  <a:spcPct val="50000"/>
                </a:spcBef>
                <a:defRPr/>
              </a:pPr>
              <a:endParaRPr lang="ru-RU" sz="2400"/>
            </a:p>
          </p:txBody>
        </p:sp>
        <p:grpSp>
          <p:nvGrpSpPr>
            <p:cNvPr id="13323" name="Group 9"/>
            <p:cNvGrpSpPr>
              <a:grpSpLocks/>
            </p:cNvGrpSpPr>
            <p:nvPr/>
          </p:nvGrpSpPr>
          <p:grpSpPr bwMode="auto">
            <a:xfrm>
              <a:off x="0" y="0"/>
              <a:ext cx="384" cy="384"/>
              <a:chOff x="0" y="0"/>
              <a:chExt cx="384" cy="384"/>
            </a:xfrm>
          </p:grpSpPr>
          <p:sp>
            <p:nvSpPr>
              <p:cNvPr id="1045" name="Rectangle 10"/>
              <p:cNvSpPr>
                <a:spLocks noChangeArrowheads="1"/>
              </p:cNvSpPr>
              <p:nvPr/>
            </p:nvSpPr>
            <p:spPr bwMode="auto">
              <a:xfrm>
                <a:off x="0"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39" name="Oval 11"/>
              <p:cNvSpPr>
                <a:spLocks noChangeArrowheads="1"/>
              </p:cNvSpPr>
              <p:nvPr/>
            </p:nvSpPr>
            <p:spPr bwMode="auto">
              <a:xfrm>
                <a:off x="101"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3324" name="Group 12"/>
            <p:cNvGrpSpPr>
              <a:grpSpLocks/>
            </p:cNvGrpSpPr>
            <p:nvPr/>
          </p:nvGrpSpPr>
          <p:grpSpPr bwMode="auto">
            <a:xfrm>
              <a:off x="0" y="3935"/>
              <a:ext cx="384" cy="384"/>
              <a:chOff x="0" y="3935"/>
              <a:chExt cx="384" cy="384"/>
            </a:xfrm>
          </p:grpSpPr>
          <p:sp>
            <p:nvSpPr>
              <p:cNvPr id="1043" name="Rectangle 13"/>
              <p:cNvSpPr>
                <a:spLocks noChangeArrowheads="1"/>
              </p:cNvSpPr>
              <p:nvPr/>
            </p:nvSpPr>
            <p:spPr bwMode="auto">
              <a:xfrm>
                <a:off x="0"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2" name="Oval 14"/>
              <p:cNvSpPr>
                <a:spLocks noChangeArrowheads="1"/>
              </p:cNvSpPr>
              <p:nvPr/>
            </p:nvSpPr>
            <p:spPr bwMode="auto">
              <a:xfrm>
                <a:off x="101"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3325" name="Group 15"/>
            <p:cNvGrpSpPr>
              <a:grpSpLocks/>
            </p:cNvGrpSpPr>
            <p:nvPr/>
          </p:nvGrpSpPr>
          <p:grpSpPr bwMode="auto">
            <a:xfrm>
              <a:off x="5375" y="3935"/>
              <a:ext cx="384" cy="384"/>
              <a:chOff x="5375" y="3935"/>
              <a:chExt cx="384" cy="384"/>
            </a:xfrm>
          </p:grpSpPr>
          <p:sp>
            <p:nvSpPr>
              <p:cNvPr id="1041" name="Rectangle 16"/>
              <p:cNvSpPr>
                <a:spLocks noChangeArrowheads="1"/>
              </p:cNvSpPr>
              <p:nvPr/>
            </p:nvSpPr>
            <p:spPr bwMode="auto">
              <a:xfrm>
                <a:off x="5375"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5" name="Oval 17"/>
              <p:cNvSpPr>
                <a:spLocks noChangeArrowheads="1"/>
              </p:cNvSpPr>
              <p:nvPr/>
            </p:nvSpPr>
            <p:spPr bwMode="auto">
              <a:xfrm>
                <a:off x="5476"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3326" name="Group 18"/>
            <p:cNvGrpSpPr>
              <a:grpSpLocks/>
            </p:cNvGrpSpPr>
            <p:nvPr/>
          </p:nvGrpSpPr>
          <p:grpSpPr bwMode="auto">
            <a:xfrm>
              <a:off x="5375" y="0"/>
              <a:ext cx="384" cy="384"/>
              <a:chOff x="5375" y="0"/>
              <a:chExt cx="384" cy="384"/>
            </a:xfrm>
          </p:grpSpPr>
          <p:sp>
            <p:nvSpPr>
              <p:cNvPr id="1039" name="Rectangle 19"/>
              <p:cNvSpPr>
                <a:spLocks noChangeArrowheads="1"/>
              </p:cNvSpPr>
              <p:nvPr/>
            </p:nvSpPr>
            <p:spPr bwMode="auto">
              <a:xfrm>
                <a:off x="5375"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8" name="Oval 20"/>
              <p:cNvSpPr>
                <a:spLocks noChangeArrowheads="1"/>
              </p:cNvSpPr>
              <p:nvPr/>
            </p:nvSpPr>
            <p:spPr bwMode="auto">
              <a:xfrm>
                <a:off x="5476"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sp>
        <p:nvSpPr>
          <p:cNvPr id="13315"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13316"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6424" r:id="rId1"/>
    <p:sldLayoutId id="2147486425" r:id="rId2"/>
    <p:sldLayoutId id="2147486426" r:id="rId3"/>
    <p:sldLayoutId id="2147486427" r:id="rId4"/>
    <p:sldLayoutId id="2147486428" r:id="rId5"/>
    <p:sldLayoutId id="2147486429" r:id="rId6"/>
    <p:sldLayoutId id="2147486430" r:id="rId7"/>
    <p:sldLayoutId id="2147486431" r:id="rId8"/>
    <p:sldLayoutId id="2147486432" r:id="rId9"/>
    <p:sldLayoutId id="2147486433" r:id="rId10"/>
    <p:sldLayoutId id="2147486434" r:id="rId11"/>
    <p:sldLayoutId id="2147486435" r:id="rId12"/>
    <p:sldLayoutId id="2147486436" r:id="rId13"/>
  </p:sldLayoutIdLst>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Narrow" pitchFamily="34" charset="0"/>
        </a:defRPr>
      </a:lvl2pPr>
      <a:lvl3pPr algn="ctr" rtl="0" eaLnBrk="0" fontAlgn="base" hangingPunct="0">
        <a:spcBef>
          <a:spcPct val="0"/>
        </a:spcBef>
        <a:spcAft>
          <a:spcPct val="0"/>
        </a:spcAft>
        <a:defRPr sz="4800">
          <a:solidFill>
            <a:schemeClr val="tx2"/>
          </a:solidFill>
          <a:latin typeface="Arial Narrow" pitchFamily="34" charset="0"/>
        </a:defRPr>
      </a:lvl3pPr>
      <a:lvl4pPr algn="ctr" rtl="0" eaLnBrk="0" fontAlgn="base" hangingPunct="0">
        <a:spcBef>
          <a:spcPct val="0"/>
        </a:spcBef>
        <a:spcAft>
          <a:spcPct val="0"/>
        </a:spcAft>
        <a:defRPr sz="4800">
          <a:solidFill>
            <a:schemeClr val="tx2"/>
          </a:solidFill>
          <a:latin typeface="Arial Narrow" pitchFamily="34" charset="0"/>
        </a:defRPr>
      </a:lvl4pPr>
      <a:lvl5pPr algn="ctr" rtl="0" eaLnBrk="0" fontAlgn="base" hangingPunct="0">
        <a:spcBef>
          <a:spcPct val="0"/>
        </a:spcBef>
        <a:spcAft>
          <a:spcPct val="0"/>
        </a:spcAft>
        <a:defRPr sz="4800">
          <a:solidFill>
            <a:schemeClr val="tx2"/>
          </a:solidFill>
          <a:latin typeface="Arial Narrow" pitchFamily="34" charset="0"/>
        </a:defRPr>
      </a:lvl5pPr>
      <a:lvl6pPr marL="457200" algn="ctr" rtl="0" eaLnBrk="1" fontAlgn="base" hangingPunct="1">
        <a:spcBef>
          <a:spcPct val="0"/>
        </a:spcBef>
        <a:spcAft>
          <a:spcPct val="0"/>
        </a:spcAft>
        <a:defRPr sz="4800">
          <a:solidFill>
            <a:schemeClr val="tx2"/>
          </a:solidFill>
          <a:latin typeface="Arial Narrow" pitchFamily="34" charset="0"/>
        </a:defRPr>
      </a:lvl6pPr>
      <a:lvl7pPr marL="914400" algn="ctr" rtl="0" eaLnBrk="1" fontAlgn="base" hangingPunct="1">
        <a:spcBef>
          <a:spcPct val="0"/>
        </a:spcBef>
        <a:spcAft>
          <a:spcPct val="0"/>
        </a:spcAft>
        <a:defRPr sz="4800">
          <a:solidFill>
            <a:schemeClr val="tx2"/>
          </a:solidFill>
          <a:latin typeface="Arial Narrow" pitchFamily="34" charset="0"/>
        </a:defRPr>
      </a:lvl7pPr>
      <a:lvl8pPr marL="1371600" algn="ctr" rtl="0" eaLnBrk="1" fontAlgn="base" hangingPunct="1">
        <a:spcBef>
          <a:spcPct val="0"/>
        </a:spcBef>
        <a:spcAft>
          <a:spcPct val="0"/>
        </a:spcAft>
        <a:defRPr sz="4800">
          <a:solidFill>
            <a:schemeClr val="tx2"/>
          </a:solidFill>
          <a:latin typeface="Arial Narrow" pitchFamily="34" charset="0"/>
        </a:defRPr>
      </a:lvl8pPr>
      <a:lvl9pPr marL="1828800" algn="ctr" rtl="0" eaLnBrk="1" fontAlgn="base" hangingPunct="1">
        <a:spcBef>
          <a:spcPct val="0"/>
        </a:spcBef>
        <a:spcAft>
          <a:spcPct val="0"/>
        </a:spcAft>
        <a:defRPr sz="4800">
          <a:solidFill>
            <a:schemeClr val="tx2"/>
          </a:solidFill>
          <a:latin typeface="Arial Narrow"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2413" cy="6856413"/>
            <a:chOff x="0" y="0"/>
            <a:chExt cx="5759" cy="4319"/>
          </a:xfrm>
        </p:grpSpPr>
        <p:sp>
          <p:nvSpPr>
            <p:cNvPr id="1029" name="Rectangle 3" descr="Narrow vertical"/>
            <p:cNvSpPr>
              <a:spLocks noChangeArrowheads="1"/>
            </p:cNvSpPr>
            <p:nvPr/>
          </p:nvSpPr>
          <p:spPr bwMode="auto">
            <a:xfrm>
              <a:off x="288" y="48"/>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0" name="Rectangle 4" descr="Narrow horizontal"/>
            <p:cNvSpPr>
              <a:spLocks noChangeArrowheads="1"/>
            </p:cNvSpPr>
            <p:nvPr/>
          </p:nvSpPr>
          <p:spPr bwMode="auto">
            <a:xfrm>
              <a:off x="48"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1" name="Rectangle 5" descr="Narrow vertical"/>
            <p:cNvSpPr>
              <a:spLocks noChangeArrowheads="1"/>
            </p:cNvSpPr>
            <p:nvPr/>
          </p:nvSpPr>
          <p:spPr bwMode="auto">
            <a:xfrm>
              <a:off x="288" y="4032"/>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2" name="Rectangle 6" descr="Narrow horizontal"/>
            <p:cNvSpPr>
              <a:spLocks noChangeArrowheads="1"/>
            </p:cNvSpPr>
            <p:nvPr/>
          </p:nvSpPr>
          <p:spPr bwMode="auto">
            <a:xfrm>
              <a:off x="5472"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3" name="Rectangle 7"/>
            <p:cNvSpPr>
              <a:spLocks noChangeArrowheads="1"/>
            </p:cNvSpPr>
            <p:nvPr/>
          </p:nvSpPr>
          <p:spPr bwMode="auto">
            <a:xfrm>
              <a:off x="288" y="288"/>
              <a:ext cx="5184" cy="3744"/>
            </a:xfrm>
            <a:prstGeom prst="rect">
              <a:avLst/>
            </a:prstGeom>
            <a:noFill/>
            <a:ln w="57150" cap="sq" cmpd="tri">
              <a:solidFill>
                <a:schemeClr val="bg2"/>
              </a:solid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4" name="Rectangle 8"/>
            <p:cNvSpPr>
              <a:spLocks noChangeArrowheads="1"/>
            </p:cNvSpPr>
            <p:nvPr/>
          </p:nvSpPr>
          <p:spPr bwMode="auto">
            <a:xfrm>
              <a:off x="48" y="48"/>
              <a:ext cx="5664" cy="4224"/>
            </a:xfrm>
            <a:prstGeom prst="rect">
              <a:avLst/>
            </a:prstGeom>
            <a:noFill/>
            <a:ln w="12700" cap="sq">
              <a:solidFill>
                <a:schemeClr val="bg2"/>
              </a:solidFill>
              <a:miter lim="800000"/>
              <a:headEnd/>
              <a:tailEnd/>
            </a:ln>
            <a:effectLst/>
          </p:spPr>
          <p:txBody>
            <a:bodyPr wrap="none" lIns="92075" tIns="46038" rIns="92075" bIns="46038" anchor="ctr"/>
            <a:lstStyle/>
            <a:p>
              <a:pPr eaLnBrk="0" hangingPunct="0">
                <a:spcBef>
                  <a:spcPct val="50000"/>
                </a:spcBef>
                <a:defRPr/>
              </a:pPr>
              <a:endParaRPr lang="ru-RU" sz="2400"/>
            </a:p>
          </p:txBody>
        </p:sp>
        <p:grpSp>
          <p:nvGrpSpPr>
            <p:cNvPr id="14347" name="Group 9"/>
            <p:cNvGrpSpPr>
              <a:grpSpLocks/>
            </p:cNvGrpSpPr>
            <p:nvPr/>
          </p:nvGrpSpPr>
          <p:grpSpPr bwMode="auto">
            <a:xfrm>
              <a:off x="0" y="0"/>
              <a:ext cx="384" cy="384"/>
              <a:chOff x="0" y="0"/>
              <a:chExt cx="384" cy="384"/>
            </a:xfrm>
          </p:grpSpPr>
          <p:sp>
            <p:nvSpPr>
              <p:cNvPr id="1045" name="Rectangle 10"/>
              <p:cNvSpPr>
                <a:spLocks noChangeArrowheads="1"/>
              </p:cNvSpPr>
              <p:nvPr/>
            </p:nvSpPr>
            <p:spPr bwMode="auto">
              <a:xfrm>
                <a:off x="0"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39" name="Oval 11"/>
              <p:cNvSpPr>
                <a:spLocks noChangeArrowheads="1"/>
              </p:cNvSpPr>
              <p:nvPr/>
            </p:nvSpPr>
            <p:spPr bwMode="auto">
              <a:xfrm>
                <a:off x="101"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4348" name="Group 12"/>
            <p:cNvGrpSpPr>
              <a:grpSpLocks/>
            </p:cNvGrpSpPr>
            <p:nvPr/>
          </p:nvGrpSpPr>
          <p:grpSpPr bwMode="auto">
            <a:xfrm>
              <a:off x="0" y="3935"/>
              <a:ext cx="384" cy="384"/>
              <a:chOff x="0" y="3935"/>
              <a:chExt cx="384" cy="384"/>
            </a:xfrm>
          </p:grpSpPr>
          <p:sp>
            <p:nvSpPr>
              <p:cNvPr id="1043" name="Rectangle 13"/>
              <p:cNvSpPr>
                <a:spLocks noChangeArrowheads="1"/>
              </p:cNvSpPr>
              <p:nvPr/>
            </p:nvSpPr>
            <p:spPr bwMode="auto">
              <a:xfrm>
                <a:off x="0"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2" name="Oval 14"/>
              <p:cNvSpPr>
                <a:spLocks noChangeArrowheads="1"/>
              </p:cNvSpPr>
              <p:nvPr/>
            </p:nvSpPr>
            <p:spPr bwMode="auto">
              <a:xfrm>
                <a:off x="101"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4349" name="Group 15"/>
            <p:cNvGrpSpPr>
              <a:grpSpLocks/>
            </p:cNvGrpSpPr>
            <p:nvPr/>
          </p:nvGrpSpPr>
          <p:grpSpPr bwMode="auto">
            <a:xfrm>
              <a:off x="5375" y="3935"/>
              <a:ext cx="384" cy="384"/>
              <a:chOff x="5375" y="3935"/>
              <a:chExt cx="384" cy="384"/>
            </a:xfrm>
          </p:grpSpPr>
          <p:sp>
            <p:nvSpPr>
              <p:cNvPr id="1041" name="Rectangle 16"/>
              <p:cNvSpPr>
                <a:spLocks noChangeArrowheads="1"/>
              </p:cNvSpPr>
              <p:nvPr/>
            </p:nvSpPr>
            <p:spPr bwMode="auto">
              <a:xfrm>
                <a:off x="5375"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5" name="Oval 17"/>
              <p:cNvSpPr>
                <a:spLocks noChangeArrowheads="1"/>
              </p:cNvSpPr>
              <p:nvPr/>
            </p:nvSpPr>
            <p:spPr bwMode="auto">
              <a:xfrm>
                <a:off x="5476"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4350" name="Group 18"/>
            <p:cNvGrpSpPr>
              <a:grpSpLocks/>
            </p:cNvGrpSpPr>
            <p:nvPr/>
          </p:nvGrpSpPr>
          <p:grpSpPr bwMode="auto">
            <a:xfrm>
              <a:off x="5375" y="0"/>
              <a:ext cx="384" cy="384"/>
              <a:chOff x="5375" y="0"/>
              <a:chExt cx="384" cy="384"/>
            </a:xfrm>
          </p:grpSpPr>
          <p:sp>
            <p:nvSpPr>
              <p:cNvPr id="1039" name="Rectangle 19"/>
              <p:cNvSpPr>
                <a:spLocks noChangeArrowheads="1"/>
              </p:cNvSpPr>
              <p:nvPr/>
            </p:nvSpPr>
            <p:spPr bwMode="auto">
              <a:xfrm>
                <a:off x="5375"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8" name="Oval 20"/>
              <p:cNvSpPr>
                <a:spLocks noChangeArrowheads="1"/>
              </p:cNvSpPr>
              <p:nvPr/>
            </p:nvSpPr>
            <p:spPr bwMode="auto">
              <a:xfrm>
                <a:off x="5476"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sp>
        <p:nvSpPr>
          <p:cNvPr id="14339"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14340"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6437" r:id="rId1"/>
    <p:sldLayoutId id="2147486438" r:id="rId2"/>
    <p:sldLayoutId id="2147486439" r:id="rId3"/>
    <p:sldLayoutId id="2147486440" r:id="rId4"/>
    <p:sldLayoutId id="2147486441" r:id="rId5"/>
    <p:sldLayoutId id="2147486442" r:id="rId6"/>
    <p:sldLayoutId id="2147486443" r:id="rId7"/>
    <p:sldLayoutId id="2147486444" r:id="rId8"/>
    <p:sldLayoutId id="2147486445" r:id="rId9"/>
    <p:sldLayoutId id="2147486446" r:id="rId10"/>
    <p:sldLayoutId id="2147486447" r:id="rId11"/>
    <p:sldLayoutId id="2147486448" r:id="rId12"/>
    <p:sldLayoutId id="2147486449" r:id="rId13"/>
  </p:sldLayoutIdLst>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Narrow" pitchFamily="34" charset="0"/>
        </a:defRPr>
      </a:lvl2pPr>
      <a:lvl3pPr algn="ctr" rtl="0" eaLnBrk="0" fontAlgn="base" hangingPunct="0">
        <a:spcBef>
          <a:spcPct val="0"/>
        </a:spcBef>
        <a:spcAft>
          <a:spcPct val="0"/>
        </a:spcAft>
        <a:defRPr sz="4800">
          <a:solidFill>
            <a:schemeClr val="tx2"/>
          </a:solidFill>
          <a:latin typeface="Arial Narrow" pitchFamily="34" charset="0"/>
        </a:defRPr>
      </a:lvl3pPr>
      <a:lvl4pPr algn="ctr" rtl="0" eaLnBrk="0" fontAlgn="base" hangingPunct="0">
        <a:spcBef>
          <a:spcPct val="0"/>
        </a:spcBef>
        <a:spcAft>
          <a:spcPct val="0"/>
        </a:spcAft>
        <a:defRPr sz="4800">
          <a:solidFill>
            <a:schemeClr val="tx2"/>
          </a:solidFill>
          <a:latin typeface="Arial Narrow" pitchFamily="34" charset="0"/>
        </a:defRPr>
      </a:lvl4pPr>
      <a:lvl5pPr algn="ctr" rtl="0" eaLnBrk="0" fontAlgn="base" hangingPunct="0">
        <a:spcBef>
          <a:spcPct val="0"/>
        </a:spcBef>
        <a:spcAft>
          <a:spcPct val="0"/>
        </a:spcAft>
        <a:defRPr sz="4800">
          <a:solidFill>
            <a:schemeClr val="tx2"/>
          </a:solidFill>
          <a:latin typeface="Arial Narrow" pitchFamily="34" charset="0"/>
        </a:defRPr>
      </a:lvl5pPr>
      <a:lvl6pPr marL="457200" algn="ctr" rtl="0" eaLnBrk="1" fontAlgn="base" hangingPunct="1">
        <a:spcBef>
          <a:spcPct val="0"/>
        </a:spcBef>
        <a:spcAft>
          <a:spcPct val="0"/>
        </a:spcAft>
        <a:defRPr sz="4800">
          <a:solidFill>
            <a:schemeClr val="tx2"/>
          </a:solidFill>
          <a:latin typeface="Arial Narrow" pitchFamily="34" charset="0"/>
        </a:defRPr>
      </a:lvl6pPr>
      <a:lvl7pPr marL="914400" algn="ctr" rtl="0" eaLnBrk="1" fontAlgn="base" hangingPunct="1">
        <a:spcBef>
          <a:spcPct val="0"/>
        </a:spcBef>
        <a:spcAft>
          <a:spcPct val="0"/>
        </a:spcAft>
        <a:defRPr sz="4800">
          <a:solidFill>
            <a:schemeClr val="tx2"/>
          </a:solidFill>
          <a:latin typeface="Arial Narrow" pitchFamily="34" charset="0"/>
        </a:defRPr>
      </a:lvl7pPr>
      <a:lvl8pPr marL="1371600" algn="ctr" rtl="0" eaLnBrk="1" fontAlgn="base" hangingPunct="1">
        <a:spcBef>
          <a:spcPct val="0"/>
        </a:spcBef>
        <a:spcAft>
          <a:spcPct val="0"/>
        </a:spcAft>
        <a:defRPr sz="4800">
          <a:solidFill>
            <a:schemeClr val="tx2"/>
          </a:solidFill>
          <a:latin typeface="Arial Narrow" pitchFamily="34" charset="0"/>
        </a:defRPr>
      </a:lvl8pPr>
      <a:lvl9pPr marL="1828800" algn="ctr" rtl="0" eaLnBrk="1" fontAlgn="base" hangingPunct="1">
        <a:spcBef>
          <a:spcPct val="0"/>
        </a:spcBef>
        <a:spcAft>
          <a:spcPct val="0"/>
        </a:spcAft>
        <a:defRPr sz="4800">
          <a:solidFill>
            <a:schemeClr val="tx2"/>
          </a:solidFill>
          <a:latin typeface="Arial Narrow"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2413" cy="6856413"/>
            <a:chOff x="0" y="0"/>
            <a:chExt cx="5759" cy="4319"/>
          </a:xfrm>
        </p:grpSpPr>
        <p:sp>
          <p:nvSpPr>
            <p:cNvPr id="1029" name="Rectangle 3" descr="Narrow vertical"/>
            <p:cNvSpPr>
              <a:spLocks noChangeArrowheads="1"/>
            </p:cNvSpPr>
            <p:nvPr/>
          </p:nvSpPr>
          <p:spPr bwMode="auto">
            <a:xfrm>
              <a:off x="288" y="48"/>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0" name="Rectangle 4" descr="Narrow horizontal"/>
            <p:cNvSpPr>
              <a:spLocks noChangeArrowheads="1"/>
            </p:cNvSpPr>
            <p:nvPr/>
          </p:nvSpPr>
          <p:spPr bwMode="auto">
            <a:xfrm>
              <a:off x="48"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1" name="Rectangle 5" descr="Narrow vertical"/>
            <p:cNvSpPr>
              <a:spLocks noChangeArrowheads="1"/>
            </p:cNvSpPr>
            <p:nvPr/>
          </p:nvSpPr>
          <p:spPr bwMode="auto">
            <a:xfrm>
              <a:off x="288" y="4032"/>
              <a:ext cx="5184" cy="240"/>
            </a:xfrm>
            <a:prstGeom prst="rect">
              <a:avLst/>
            </a:prstGeom>
            <a:pattFill prst="narVert">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2" name="Rectangle 6" descr="Narrow horizontal"/>
            <p:cNvSpPr>
              <a:spLocks noChangeArrowheads="1"/>
            </p:cNvSpPr>
            <p:nvPr/>
          </p:nvSpPr>
          <p:spPr bwMode="auto">
            <a:xfrm>
              <a:off x="5472" y="288"/>
              <a:ext cx="240" cy="3744"/>
            </a:xfrm>
            <a:prstGeom prst="rect">
              <a:avLst/>
            </a:prstGeom>
            <a:pattFill prst="narHorz">
              <a:fgClr>
                <a:schemeClr val="folHlink"/>
              </a:fgClr>
              <a:bgClr>
                <a:schemeClr val="bg1"/>
              </a:bgClr>
            </a:pattFill>
            <a:ln w="9525">
              <a:no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3" name="Rectangle 7"/>
            <p:cNvSpPr>
              <a:spLocks noChangeArrowheads="1"/>
            </p:cNvSpPr>
            <p:nvPr/>
          </p:nvSpPr>
          <p:spPr bwMode="auto">
            <a:xfrm>
              <a:off x="288" y="288"/>
              <a:ext cx="5184" cy="3744"/>
            </a:xfrm>
            <a:prstGeom prst="rect">
              <a:avLst/>
            </a:prstGeom>
            <a:noFill/>
            <a:ln w="57150" cap="sq" cmpd="tri">
              <a:solidFill>
                <a:schemeClr val="bg2"/>
              </a:solidFill>
              <a:miter lim="800000"/>
              <a:headEnd/>
              <a:tailEnd/>
            </a:ln>
            <a:effectLst/>
          </p:spPr>
          <p:txBody>
            <a:bodyPr wrap="none" lIns="92075" tIns="46038" rIns="92075" bIns="46038" anchor="ctr"/>
            <a:lstStyle/>
            <a:p>
              <a:pPr eaLnBrk="0" hangingPunct="0">
                <a:spcBef>
                  <a:spcPct val="50000"/>
                </a:spcBef>
                <a:defRPr/>
              </a:pPr>
              <a:endParaRPr lang="ru-RU" sz="2400"/>
            </a:p>
          </p:txBody>
        </p:sp>
        <p:sp>
          <p:nvSpPr>
            <p:cNvPr id="1034" name="Rectangle 8"/>
            <p:cNvSpPr>
              <a:spLocks noChangeArrowheads="1"/>
            </p:cNvSpPr>
            <p:nvPr/>
          </p:nvSpPr>
          <p:spPr bwMode="auto">
            <a:xfrm>
              <a:off x="48" y="48"/>
              <a:ext cx="5664" cy="4224"/>
            </a:xfrm>
            <a:prstGeom prst="rect">
              <a:avLst/>
            </a:prstGeom>
            <a:noFill/>
            <a:ln w="12700" cap="sq">
              <a:solidFill>
                <a:schemeClr val="bg2"/>
              </a:solidFill>
              <a:miter lim="800000"/>
              <a:headEnd/>
              <a:tailEnd/>
            </a:ln>
            <a:effectLst/>
          </p:spPr>
          <p:txBody>
            <a:bodyPr wrap="none" lIns="92075" tIns="46038" rIns="92075" bIns="46038" anchor="ctr"/>
            <a:lstStyle/>
            <a:p>
              <a:pPr eaLnBrk="0" hangingPunct="0">
                <a:spcBef>
                  <a:spcPct val="50000"/>
                </a:spcBef>
                <a:defRPr/>
              </a:pPr>
              <a:endParaRPr lang="ru-RU" sz="2400"/>
            </a:p>
          </p:txBody>
        </p:sp>
        <p:grpSp>
          <p:nvGrpSpPr>
            <p:cNvPr id="15371" name="Group 9"/>
            <p:cNvGrpSpPr>
              <a:grpSpLocks/>
            </p:cNvGrpSpPr>
            <p:nvPr/>
          </p:nvGrpSpPr>
          <p:grpSpPr bwMode="auto">
            <a:xfrm>
              <a:off x="0" y="0"/>
              <a:ext cx="384" cy="384"/>
              <a:chOff x="0" y="0"/>
              <a:chExt cx="384" cy="384"/>
            </a:xfrm>
          </p:grpSpPr>
          <p:sp>
            <p:nvSpPr>
              <p:cNvPr id="1045" name="Rectangle 10"/>
              <p:cNvSpPr>
                <a:spLocks noChangeArrowheads="1"/>
              </p:cNvSpPr>
              <p:nvPr/>
            </p:nvSpPr>
            <p:spPr bwMode="auto">
              <a:xfrm>
                <a:off x="0"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39" name="Oval 11"/>
              <p:cNvSpPr>
                <a:spLocks noChangeArrowheads="1"/>
              </p:cNvSpPr>
              <p:nvPr/>
            </p:nvSpPr>
            <p:spPr bwMode="auto">
              <a:xfrm>
                <a:off x="101"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5372" name="Group 12"/>
            <p:cNvGrpSpPr>
              <a:grpSpLocks/>
            </p:cNvGrpSpPr>
            <p:nvPr/>
          </p:nvGrpSpPr>
          <p:grpSpPr bwMode="auto">
            <a:xfrm>
              <a:off x="0" y="3935"/>
              <a:ext cx="384" cy="384"/>
              <a:chOff x="0" y="3935"/>
              <a:chExt cx="384" cy="384"/>
            </a:xfrm>
          </p:grpSpPr>
          <p:sp>
            <p:nvSpPr>
              <p:cNvPr id="1043" name="Rectangle 13"/>
              <p:cNvSpPr>
                <a:spLocks noChangeArrowheads="1"/>
              </p:cNvSpPr>
              <p:nvPr/>
            </p:nvSpPr>
            <p:spPr bwMode="auto">
              <a:xfrm>
                <a:off x="0"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2" name="Oval 14"/>
              <p:cNvSpPr>
                <a:spLocks noChangeArrowheads="1"/>
              </p:cNvSpPr>
              <p:nvPr/>
            </p:nvSpPr>
            <p:spPr bwMode="auto">
              <a:xfrm>
                <a:off x="101"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5373" name="Group 15"/>
            <p:cNvGrpSpPr>
              <a:grpSpLocks/>
            </p:cNvGrpSpPr>
            <p:nvPr/>
          </p:nvGrpSpPr>
          <p:grpSpPr bwMode="auto">
            <a:xfrm>
              <a:off x="5375" y="3935"/>
              <a:ext cx="384" cy="384"/>
              <a:chOff x="5375" y="3935"/>
              <a:chExt cx="384" cy="384"/>
            </a:xfrm>
          </p:grpSpPr>
          <p:sp>
            <p:nvSpPr>
              <p:cNvPr id="1041" name="Rectangle 16"/>
              <p:cNvSpPr>
                <a:spLocks noChangeArrowheads="1"/>
              </p:cNvSpPr>
              <p:nvPr/>
            </p:nvSpPr>
            <p:spPr bwMode="auto">
              <a:xfrm>
                <a:off x="5375" y="3935"/>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5" name="Oval 17"/>
              <p:cNvSpPr>
                <a:spLocks noChangeArrowheads="1"/>
              </p:cNvSpPr>
              <p:nvPr/>
            </p:nvSpPr>
            <p:spPr bwMode="auto">
              <a:xfrm>
                <a:off x="5476" y="4036"/>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nvGrpSpPr>
            <p:cNvPr id="15374" name="Group 18"/>
            <p:cNvGrpSpPr>
              <a:grpSpLocks/>
            </p:cNvGrpSpPr>
            <p:nvPr/>
          </p:nvGrpSpPr>
          <p:grpSpPr bwMode="auto">
            <a:xfrm>
              <a:off x="5375" y="0"/>
              <a:ext cx="384" cy="384"/>
              <a:chOff x="5375" y="0"/>
              <a:chExt cx="384" cy="384"/>
            </a:xfrm>
          </p:grpSpPr>
          <p:sp>
            <p:nvSpPr>
              <p:cNvPr id="1039" name="Rectangle 19"/>
              <p:cNvSpPr>
                <a:spLocks noChangeArrowheads="1"/>
              </p:cNvSpPr>
              <p:nvPr/>
            </p:nvSpPr>
            <p:spPr bwMode="auto">
              <a:xfrm>
                <a:off x="5375" y="0"/>
                <a:ext cx="384" cy="384"/>
              </a:xfrm>
              <a:prstGeom prst="rect">
                <a:avLst/>
              </a:prstGeom>
              <a:solidFill>
                <a:schemeClr val="bg1"/>
              </a:solidFill>
              <a:ln w="57150" cap="sq" cmpd="tri">
                <a:solidFill>
                  <a:schemeClr val="bg2"/>
                </a:solidFill>
                <a:miter lim="800000"/>
                <a:headEnd/>
                <a:tailEnd/>
              </a:ln>
              <a:effectLst/>
            </p:spPr>
            <p:txBody>
              <a:bodyPr/>
              <a:lstStyle/>
              <a:p>
                <a:pPr>
                  <a:defRPr/>
                </a:pPr>
                <a:endParaRPr lang="ru-RU"/>
              </a:p>
            </p:txBody>
          </p:sp>
          <p:sp>
            <p:nvSpPr>
              <p:cNvPr id="124948" name="Oval 20"/>
              <p:cNvSpPr>
                <a:spLocks noChangeArrowheads="1"/>
              </p:cNvSpPr>
              <p:nvPr/>
            </p:nvSpPr>
            <p:spPr bwMode="auto">
              <a:xfrm>
                <a:off x="5476" y="101"/>
                <a:ext cx="182" cy="182"/>
              </a:xfrm>
              <a:prstGeom prst="ellipse">
                <a:avLst/>
              </a:prstGeom>
              <a:gradFill rotWithShape="0">
                <a:gsLst>
                  <a:gs pos="0">
                    <a:schemeClr val="bg1"/>
                  </a:gs>
                  <a:gs pos="100000">
                    <a:schemeClr val="bg1">
                      <a:gamma/>
                      <a:shade val="46275"/>
                      <a:invGamma/>
                    </a:schemeClr>
                  </a:gs>
                </a:gsLst>
                <a:path path="shape">
                  <a:fillToRect l="50000" t="50000" r="50000" b="50000"/>
                </a:path>
              </a:gradFill>
              <a:ln>
                <a:noFill/>
              </a:ln>
              <a:effectLst/>
              <a:extLst>
                <a:ext uri="{91240B29-F687-4F45-9708-019B960494DF}"/>
                <a:ext uri="{AF507438-7753-43E0-B8FC-AC1667EBCBE1}"/>
              </a:extLst>
            </p:spPr>
            <p:txBody>
              <a:bodyPr/>
              <a:lstStyle/>
              <a:p>
                <a:pPr>
                  <a:defRPr/>
                </a:pPr>
                <a:endParaRPr lang="ru-RU"/>
              </a:p>
            </p:txBody>
          </p:sp>
        </p:grpSp>
      </p:grpSp>
      <p:sp>
        <p:nvSpPr>
          <p:cNvPr id="15363"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15364"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6450" r:id="rId1"/>
    <p:sldLayoutId id="2147486451" r:id="rId2"/>
    <p:sldLayoutId id="2147486452" r:id="rId3"/>
    <p:sldLayoutId id="2147486453" r:id="rId4"/>
    <p:sldLayoutId id="2147486454" r:id="rId5"/>
    <p:sldLayoutId id="2147486455" r:id="rId6"/>
    <p:sldLayoutId id="2147486456" r:id="rId7"/>
    <p:sldLayoutId id="2147486457" r:id="rId8"/>
    <p:sldLayoutId id="2147486458" r:id="rId9"/>
    <p:sldLayoutId id="2147486459" r:id="rId10"/>
    <p:sldLayoutId id="2147486460" r:id="rId11"/>
    <p:sldLayoutId id="2147486461" r:id="rId12"/>
    <p:sldLayoutId id="2147486462" r:id="rId13"/>
  </p:sldLayoutIdLst>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Narrow" pitchFamily="34" charset="0"/>
        </a:defRPr>
      </a:lvl2pPr>
      <a:lvl3pPr algn="ctr" rtl="0" eaLnBrk="0" fontAlgn="base" hangingPunct="0">
        <a:spcBef>
          <a:spcPct val="0"/>
        </a:spcBef>
        <a:spcAft>
          <a:spcPct val="0"/>
        </a:spcAft>
        <a:defRPr sz="4800">
          <a:solidFill>
            <a:schemeClr val="tx2"/>
          </a:solidFill>
          <a:latin typeface="Arial Narrow" pitchFamily="34" charset="0"/>
        </a:defRPr>
      </a:lvl3pPr>
      <a:lvl4pPr algn="ctr" rtl="0" eaLnBrk="0" fontAlgn="base" hangingPunct="0">
        <a:spcBef>
          <a:spcPct val="0"/>
        </a:spcBef>
        <a:spcAft>
          <a:spcPct val="0"/>
        </a:spcAft>
        <a:defRPr sz="4800">
          <a:solidFill>
            <a:schemeClr val="tx2"/>
          </a:solidFill>
          <a:latin typeface="Arial Narrow" pitchFamily="34" charset="0"/>
        </a:defRPr>
      </a:lvl4pPr>
      <a:lvl5pPr algn="ctr" rtl="0" eaLnBrk="0" fontAlgn="base" hangingPunct="0">
        <a:spcBef>
          <a:spcPct val="0"/>
        </a:spcBef>
        <a:spcAft>
          <a:spcPct val="0"/>
        </a:spcAft>
        <a:defRPr sz="4800">
          <a:solidFill>
            <a:schemeClr val="tx2"/>
          </a:solidFill>
          <a:latin typeface="Arial Narrow" pitchFamily="34" charset="0"/>
        </a:defRPr>
      </a:lvl5pPr>
      <a:lvl6pPr marL="457200" algn="ctr" rtl="0" eaLnBrk="1" fontAlgn="base" hangingPunct="1">
        <a:spcBef>
          <a:spcPct val="0"/>
        </a:spcBef>
        <a:spcAft>
          <a:spcPct val="0"/>
        </a:spcAft>
        <a:defRPr sz="4800">
          <a:solidFill>
            <a:schemeClr val="tx2"/>
          </a:solidFill>
          <a:latin typeface="Arial Narrow" pitchFamily="34" charset="0"/>
        </a:defRPr>
      </a:lvl6pPr>
      <a:lvl7pPr marL="914400" algn="ctr" rtl="0" eaLnBrk="1" fontAlgn="base" hangingPunct="1">
        <a:spcBef>
          <a:spcPct val="0"/>
        </a:spcBef>
        <a:spcAft>
          <a:spcPct val="0"/>
        </a:spcAft>
        <a:defRPr sz="4800">
          <a:solidFill>
            <a:schemeClr val="tx2"/>
          </a:solidFill>
          <a:latin typeface="Arial Narrow" pitchFamily="34" charset="0"/>
        </a:defRPr>
      </a:lvl7pPr>
      <a:lvl8pPr marL="1371600" algn="ctr" rtl="0" eaLnBrk="1" fontAlgn="base" hangingPunct="1">
        <a:spcBef>
          <a:spcPct val="0"/>
        </a:spcBef>
        <a:spcAft>
          <a:spcPct val="0"/>
        </a:spcAft>
        <a:defRPr sz="4800">
          <a:solidFill>
            <a:schemeClr val="tx2"/>
          </a:solidFill>
          <a:latin typeface="Arial Narrow" pitchFamily="34" charset="0"/>
        </a:defRPr>
      </a:lvl8pPr>
      <a:lvl9pPr marL="1828800" algn="ctr" rtl="0" eaLnBrk="1" fontAlgn="base" hangingPunct="1">
        <a:spcBef>
          <a:spcPct val="0"/>
        </a:spcBef>
        <a:spcAft>
          <a:spcPct val="0"/>
        </a:spcAft>
        <a:defRPr sz="4800">
          <a:solidFill>
            <a:schemeClr val="tx2"/>
          </a:solidFill>
          <a:latin typeface="Arial Narrow"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38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5" name="Rectangle 11"/>
          <p:cNvSpPr>
            <a:spLocks noGrp="1" noChangeArrowheads="1"/>
          </p:cNvSpPr>
          <p:nvPr>
            <p:ph type="dt" sz="half" idx="2"/>
          </p:nvPr>
        </p:nvSpPr>
        <p:spPr bwMode="auto">
          <a:xfrm>
            <a:off x="1443038" y="6524625"/>
            <a:ext cx="2133600" cy="3333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fld id="{2EFB9EB3-BE72-4AB5-9662-0B20212A06E0}" type="datetimeFigureOut">
              <a:rPr lang="ru-RU"/>
              <a:pPr>
                <a:defRPr/>
              </a:pPr>
              <a:t>23.03.2020</a:t>
            </a:fld>
            <a:endParaRPr lang="ru-RU"/>
          </a:p>
        </p:txBody>
      </p:sp>
      <p:sp>
        <p:nvSpPr>
          <p:cNvPr id="1036" name="Rectangle 12"/>
          <p:cNvSpPr>
            <a:spLocks noGrp="1" noChangeArrowheads="1"/>
          </p:cNvSpPr>
          <p:nvPr>
            <p:ph type="ftr" sz="quarter" idx="3"/>
          </p:nvPr>
        </p:nvSpPr>
        <p:spPr bwMode="auto">
          <a:xfrm>
            <a:off x="3733800" y="6524625"/>
            <a:ext cx="2895600" cy="3333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ru-RU"/>
          </a:p>
        </p:txBody>
      </p:sp>
      <p:sp>
        <p:nvSpPr>
          <p:cNvPr id="1037" name="Rectangle 13"/>
          <p:cNvSpPr>
            <a:spLocks noGrp="1" noChangeArrowheads="1"/>
          </p:cNvSpPr>
          <p:nvPr>
            <p:ph type="sldNum" sz="quarter" idx="4"/>
          </p:nvPr>
        </p:nvSpPr>
        <p:spPr bwMode="auto">
          <a:xfrm>
            <a:off x="6781800" y="6524625"/>
            <a:ext cx="2133600" cy="3333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fld id="{ACAD01FF-2085-4892-A2F0-A731DDADA07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506" r:id="rId1"/>
    <p:sldLayoutId id="2147486463" r:id="rId2"/>
    <p:sldLayoutId id="2147486464" r:id="rId3"/>
    <p:sldLayoutId id="2147486465" r:id="rId4"/>
    <p:sldLayoutId id="2147486466" r:id="rId5"/>
    <p:sldLayoutId id="2147486467" r:id="rId6"/>
    <p:sldLayoutId id="2147486468" r:id="rId7"/>
    <p:sldLayoutId id="2147486469" r:id="rId8"/>
    <p:sldLayoutId id="2147486470" r:id="rId9"/>
    <p:sldLayoutId id="2147486471" r:id="rId10"/>
    <p:sldLayoutId id="214748647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1"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5" name="Rectangle 11"/>
          <p:cNvSpPr>
            <a:spLocks noGrp="1" noChangeArrowheads="1"/>
          </p:cNvSpPr>
          <p:nvPr>
            <p:ph type="dt" sz="half" idx="2"/>
          </p:nvPr>
        </p:nvSpPr>
        <p:spPr bwMode="auto">
          <a:xfrm>
            <a:off x="1443038" y="6524625"/>
            <a:ext cx="2133600" cy="3333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fld id="{6680EF5B-7DBD-420B-A013-F19D15BF3AF5}" type="datetimeFigureOut">
              <a:rPr lang="ru-RU"/>
              <a:pPr>
                <a:defRPr/>
              </a:pPr>
              <a:t>23.03.2020</a:t>
            </a:fld>
            <a:endParaRPr lang="ru-RU"/>
          </a:p>
        </p:txBody>
      </p:sp>
      <p:sp>
        <p:nvSpPr>
          <p:cNvPr id="1036" name="Rectangle 12"/>
          <p:cNvSpPr>
            <a:spLocks noGrp="1" noChangeArrowheads="1"/>
          </p:cNvSpPr>
          <p:nvPr>
            <p:ph type="ftr" sz="quarter" idx="3"/>
          </p:nvPr>
        </p:nvSpPr>
        <p:spPr bwMode="auto">
          <a:xfrm>
            <a:off x="3733800" y="6524625"/>
            <a:ext cx="2895600" cy="3333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ru-RU"/>
          </a:p>
        </p:txBody>
      </p:sp>
      <p:sp>
        <p:nvSpPr>
          <p:cNvPr id="1037" name="Rectangle 13"/>
          <p:cNvSpPr>
            <a:spLocks noGrp="1" noChangeArrowheads="1"/>
          </p:cNvSpPr>
          <p:nvPr>
            <p:ph type="sldNum" sz="quarter" idx="4"/>
          </p:nvPr>
        </p:nvSpPr>
        <p:spPr bwMode="auto">
          <a:xfrm>
            <a:off x="6781800" y="6524625"/>
            <a:ext cx="2133600" cy="3333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fld id="{3ED98C1B-4512-41E1-A752-9474BEB5998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507" r:id="rId1"/>
    <p:sldLayoutId id="2147486473" r:id="rId2"/>
    <p:sldLayoutId id="2147486474" r:id="rId3"/>
    <p:sldLayoutId id="2147486475" r:id="rId4"/>
    <p:sldLayoutId id="2147486476" r:id="rId5"/>
    <p:sldLayoutId id="2147486477" r:id="rId6"/>
    <p:sldLayoutId id="2147486478" r:id="rId7"/>
    <p:sldLayoutId id="2147486479" r:id="rId8"/>
    <p:sldLayoutId id="2147486480" r:id="rId9"/>
    <p:sldLayoutId id="2147486481" r:id="rId10"/>
    <p:sldLayoutId id="214748648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85750"/>
            <a:ext cx="8215313" cy="714375"/>
          </a:xfrm>
          <a:prstGeom prst="rect">
            <a:avLst/>
          </a:prstGeom>
        </p:spPr>
        <p:txBody>
          <a:bodyPr vert="horz" lIns="91440" tIns="45720" rIns="91440" bIns="45720" rtlCol="0" anchor="ctr">
            <a:normAutofit/>
            <a:scene3d>
              <a:camera prst="orthographicFront"/>
              <a:lightRig rig="sunset" dir="t"/>
            </a:scene3d>
            <a:sp3d extrusionH="57150" contourW="12700" prstMaterial="dkEdge">
              <a:bevelT w="38100" h="38100"/>
              <a:extrusionClr>
                <a:schemeClr val="accent6">
                  <a:lumMod val="50000"/>
                </a:schemeClr>
              </a:extrusionClr>
              <a:contourClr>
                <a:schemeClr val="accent6">
                  <a:lumMod val="50000"/>
                </a:schemeClr>
              </a:contourClr>
            </a:sp3d>
          </a:bodyPr>
          <a:lstStyle/>
          <a:p>
            <a:r>
              <a:rPr lang="ru-RU" smtClean="0"/>
              <a:t>Образец заголовка</a:t>
            </a:r>
            <a:endParaRPr lang="ru-RU" dirty="0"/>
          </a:p>
        </p:txBody>
      </p:sp>
      <p:sp>
        <p:nvSpPr>
          <p:cNvPr id="18435" name="Text Placeholder 2"/>
          <p:cNvSpPr>
            <a:spLocks noGrp="1"/>
          </p:cNvSpPr>
          <p:nvPr>
            <p:ph type="body" idx="1"/>
          </p:nvPr>
        </p:nvSpPr>
        <p:spPr bwMode="auto">
          <a:xfrm>
            <a:off x="428625" y="1143000"/>
            <a:ext cx="8215313"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D45ACF3-4C54-4CC5-9CB1-472AE2977CDF}" type="datetimeFigureOut">
              <a:rPr lang="ru-RU"/>
              <a:pPr>
                <a:defRPr/>
              </a:pPr>
              <a:t>23.03.2020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CC229C-E41A-4784-AE5F-D642DD183C0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483" r:id="rId1"/>
    <p:sldLayoutId id="2147486484" r:id="rId2"/>
    <p:sldLayoutId id="2147486485" r:id="rId3"/>
    <p:sldLayoutId id="2147486486" r:id="rId4"/>
    <p:sldLayoutId id="2147486487" r:id="rId5"/>
    <p:sldLayoutId id="2147486488" r:id="rId6"/>
    <p:sldLayoutId id="2147486489" r:id="rId7"/>
    <p:sldLayoutId id="2147486490" r:id="rId8"/>
    <p:sldLayoutId id="2147486491" r:id="rId9"/>
    <p:sldLayoutId id="2147486492" r:id="rId10"/>
    <p:sldLayoutId id="2147486493" r:id="rId11"/>
  </p:sldLayoutIdLst>
  <p:txStyles>
    <p:titleStyle>
      <a:lvl1pPr algn="ctr" rtl="0" eaLnBrk="0" fontAlgn="base" hangingPunct="0">
        <a:spcBef>
          <a:spcPct val="0"/>
        </a:spcBef>
        <a:spcAft>
          <a:spcPct val="0"/>
        </a:spcAft>
        <a:defRPr sz="3600" kern="1200">
          <a:gradFill flip="none" rotWithShape="1">
            <a:gsLst>
              <a:gs pos="0">
                <a:schemeClr val="accent6">
                  <a:lumMod val="50000"/>
                </a:schemeClr>
              </a:gs>
              <a:gs pos="86000">
                <a:schemeClr val="accent6">
                  <a:lumMod val="75000"/>
                </a:schemeClr>
              </a:gs>
            </a:gsLst>
            <a:lin ang="2700000" scaled="1"/>
            <a:tileRect/>
          </a:gradFill>
          <a:latin typeface="Segoe Script" pitchFamily="34" charset="0"/>
          <a:ea typeface="+mj-ea"/>
          <a:cs typeface="Segoe UI" pitchFamily="34" charset="0"/>
        </a:defRPr>
      </a:lvl1pPr>
      <a:lvl2pPr algn="ctr" rtl="0" eaLnBrk="0" fontAlgn="base" hangingPunct="0">
        <a:spcBef>
          <a:spcPct val="0"/>
        </a:spcBef>
        <a:spcAft>
          <a:spcPct val="0"/>
        </a:spcAft>
        <a:defRPr sz="3600">
          <a:solidFill>
            <a:schemeClr val="tx1"/>
          </a:solidFill>
          <a:latin typeface="Segoe Script" pitchFamily="34" charset="0"/>
          <a:cs typeface="Segoe UI" pitchFamily="34" charset="0"/>
        </a:defRPr>
      </a:lvl2pPr>
      <a:lvl3pPr algn="ctr" rtl="0" eaLnBrk="0" fontAlgn="base" hangingPunct="0">
        <a:spcBef>
          <a:spcPct val="0"/>
        </a:spcBef>
        <a:spcAft>
          <a:spcPct val="0"/>
        </a:spcAft>
        <a:defRPr sz="3600">
          <a:solidFill>
            <a:schemeClr val="tx1"/>
          </a:solidFill>
          <a:latin typeface="Segoe Script" pitchFamily="34" charset="0"/>
          <a:cs typeface="Segoe UI" pitchFamily="34" charset="0"/>
        </a:defRPr>
      </a:lvl3pPr>
      <a:lvl4pPr algn="ctr" rtl="0" eaLnBrk="0" fontAlgn="base" hangingPunct="0">
        <a:spcBef>
          <a:spcPct val="0"/>
        </a:spcBef>
        <a:spcAft>
          <a:spcPct val="0"/>
        </a:spcAft>
        <a:defRPr sz="3600">
          <a:solidFill>
            <a:schemeClr val="tx1"/>
          </a:solidFill>
          <a:latin typeface="Segoe Script" pitchFamily="34" charset="0"/>
          <a:cs typeface="Segoe UI" pitchFamily="34" charset="0"/>
        </a:defRPr>
      </a:lvl4pPr>
      <a:lvl5pPr algn="ctr" rtl="0" eaLnBrk="0" fontAlgn="base" hangingPunct="0">
        <a:spcBef>
          <a:spcPct val="0"/>
        </a:spcBef>
        <a:spcAft>
          <a:spcPct val="0"/>
        </a:spcAft>
        <a:defRPr sz="3600">
          <a:solidFill>
            <a:schemeClr val="tx1"/>
          </a:solidFill>
          <a:latin typeface="Segoe Script" pitchFamily="34" charset="0"/>
          <a:cs typeface="Segoe UI" pitchFamily="34" charset="0"/>
        </a:defRPr>
      </a:lvl5pPr>
      <a:lvl6pPr marL="457200" algn="ctr" rtl="0" fontAlgn="base">
        <a:spcBef>
          <a:spcPct val="0"/>
        </a:spcBef>
        <a:spcAft>
          <a:spcPct val="0"/>
        </a:spcAft>
        <a:defRPr sz="3600">
          <a:solidFill>
            <a:schemeClr val="tx1"/>
          </a:solidFill>
          <a:latin typeface="Segoe Script" pitchFamily="34" charset="0"/>
          <a:cs typeface="Segoe UI" pitchFamily="34" charset="0"/>
        </a:defRPr>
      </a:lvl6pPr>
      <a:lvl7pPr marL="914400" algn="ctr" rtl="0" fontAlgn="base">
        <a:spcBef>
          <a:spcPct val="0"/>
        </a:spcBef>
        <a:spcAft>
          <a:spcPct val="0"/>
        </a:spcAft>
        <a:defRPr sz="3600">
          <a:solidFill>
            <a:schemeClr val="tx1"/>
          </a:solidFill>
          <a:latin typeface="Segoe Script" pitchFamily="34" charset="0"/>
          <a:cs typeface="Segoe UI" pitchFamily="34" charset="0"/>
        </a:defRPr>
      </a:lvl7pPr>
      <a:lvl8pPr marL="1371600" algn="ctr" rtl="0" fontAlgn="base">
        <a:spcBef>
          <a:spcPct val="0"/>
        </a:spcBef>
        <a:spcAft>
          <a:spcPct val="0"/>
        </a:spcAft>
        <a:defRPr sz="3600">
          <a:solidFill>
            <a:schemeClr val="tx1"/>
          </a:solidFill>
          <a:latin typeface="Segoe Script" pitchFamily="34" charset="0"/>
          <a:cs typeface="Segoe UI" pitchFamily="34" charset="0"/>
        </a:defRPr>
      </a:lvl8pPr>
      <a:lvl9pPr marL="1828800" algn="ctr" rtl="0" fontAlgn="base">
        <a:spcBef>
          <a:spcPct val="0"/>
        </a:spcBef>
        <a:spcAft>
          <a:spcPct val="0"/>
        </a:spcAft>
        <a:defRPr sz="3600">
          <a:solidFill>
            <a:schemeClr val="tx1"/>
          </a:solidFill>
          <a:latin typeface="Segoe Script" pitchFamily="34" charset="0"/>
          <a:cs typeface="Segoe UI" pitchFamily="34" charset="0"/>
        </a:defRPr>
      </a:lvl9pPr>
    </p:titleStyle>
    <p:bodyStyle>
      <a:lvl1pPr marL="342900" indent="-342900" algn="l" rtl="0" eaLnBrk="0" fontAlgn="base" hangingPunct="0">
        <a:spcBef>
          <a:spcPct val="20000"/>
        </a:spcBef>
        <a:spcAft>
          <a:spcPct val="0"/>
        </a:spcAft>
        <a:buBlip>
          <a:blip r:embed="rId14"/>
        </a:buBlip>
        <a:defRPr sz="3200" kern="1200">
          <a:solidFill>
            <a:srgbClr val="0D0D0D"/>
          </a:solidFill>
          <a:latin typeface="Segoe UI" pitchFamily="34" charset="0"/>
          <a:ea typeface="+mn-ea"/>
          <a:cs typeface="Segoe UI" pitchFamily="34" charset="0"/>
        </a:defRPr>
      </a:lvl1pPr>
      <a:lvl2pPr marL="742950" indent="-285750" algn="l" rtl="0" eaLnBrk="0" fontAlgn="base" hangingPunct="0">
        <a:spcBef>
          <a:spcPct val="20000"/>
        </a:spcBef>
        <a:spcAft>
          <a:spcPct val="0"/>
        </a:spcAft>
        <a:buBlip>
          <a:blip r:embed="rId14"/>
        </a:buBlip>
        <a:defRPr sz="2800" kern="1200">
          <a:solidFill>
            <a:srgbClr val="0D0D0D"/>
          </a:solidFill>
          <a:latin typeface="Segoe UI" pitchFamily="34" charset="0"/>
          <a:ea typeface="+mn-ea"/>
          <a:cs typeface="Segoe UI" pitchFamily="34" charset="0"/>
        </a:defRPr>
      </a:lvl2pPr>
      <a:lvl3pPr marL="1143000" indent="-228600" algn="l" rtl="0" eaLnBrk="0" fontAlgn="base" hangingPunct="0">
        <a:spcBef>
          <a:spcPct val="20000"/>
        </a:spcBef>
        <a:spcAft>
          <a:spcPct val="0"/>
        </a:spcAft>
        <a:buBlip>
          <a:blip r:embed="rId14"/>
        </a:buBlip>
        <a:defRPr sz="2400" kern="1200">
          <a:solidFill>
            <a:srgbClr val="0D0D0D"/>
          </a:solidFill>
          <a:latin typeface="Segoe UI" pitchFamily="34" charset="0"/>
          <a:ea typeface="+mn-ea"/>
          <a:cs typeface="Segoe UI" pitchFamily="34" charset="0"/>
        </a:defRPr>
      </a:lvl3pPr>
      <a:lvl4pPr marL="1600200" indent="-228600" algn="l" rtl="0" eaLnBrk="0" fontAlgn="base" hangingPunct="0">
        <a:spcBef>
          <a:spcPct val="20000"/>
        </a:spcBef>
        <a:spcAft>
          <a:spcPct val="0"/>
        </a:spcAft>
        <a:buBlip>
          <a:blip r:embed="rId14"/>
        </a:buBlip>
        <a:defRPr sz="2000" kern="1200">
          <a:solidFill>
            <a:srgbClr val="0D0D0D"/>
          </a:solidFill>
          <a:latin typeface="Segoe UI" pitchFamily="34" charset="0"/>
          <a:ea typeface="+mn-ea"/>
          <a:cs typeface="Segoe UI" pitchFamily="34" charset="0"/>
        </a:defRPr>
      </a:lvl4pPr>
      <a:lvl5pPr marL="2057400" indent="-228600" algn="l" rtl="0" eaLnBrk="0" fontAlgn="base" hangingPunct="0">
        <a:spcBef>
          <a:spcPct val="20000"/>
        </a:spcBef>
        <a:spcAft>
          <a:spcPct val="0"/>
        </a:spcAft>
        <a:buBlip>
          <a:blip r:embed="rId14"/>
        </a:buBlip>
        <a:defRPr sz="2000" kern="1200">
          <a:solidFill>
            <a:srgbClr val="0D0D0D"/>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45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E1AF56-FEE0-43B9-90B4-08B19EB28945}" type="datetimeFigureOut">
              <a:rPr lang="ru-RU"/>
              <a:pPr>
                <a:defRPr/>
              </a:pPr>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C678BBD-D65D-4723-9976-E08226EEA2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8.xml"/><Relationship Id="rId1" Type="http://schemas.openxmlformats.org/officeDocument/2006/relationships/video" Target="file:///C:\Users\1\Desktop\&#1054;&#1090;&#1082;&#1088;&#1099;&#1090;&#1099;&#1081;%20&#1091;&#1088;&#1086;&#1082;%20&#1040;&#1093;&#1090;&#1103;&#1084;&#1086;&#1074;&#1072;\&#1055;&#1088;&#1080;&#1083;&#1086;&#1078;&#1077;&#1085;&#1080;&#1103;\&#1056;&#1086;&#1083;&#1080;&#1082;%20&#1086;%20&#1057;&#1091;&#1074;&#1086;&#1088;&#1086;&#1074;&#1077;.wm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1057;&#1091;&#1074;&#1086;&#1088;&#1086;&#1074;&#1071;&#1084;&#1072;&#1085;&#1075;&#1091;&#1083;&#1086;&#1074;.pptx"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audio" Target="file:///C:\Users\1\Desktop\&#1054;&#1090;&#1082;&#1088;&#1099;&#1090;&#1099;&#1081;%20&#1091;&#1088;&#1086;&#1082;%20&#1063;&#1061;%20&#1044;&#1057;&#1042;\PRO.&#1057;&#1055;&#1054;\&#1055;&#1088;&#1080;&#1083;&#1086;&#1078;&#1077;&#1085;&#1080;&#1103;\&#1055;&#1077;&#1089;&#1085;&#1103;%20&#1059;&#1095;&#1080;&#1083;%20&#1057;&#1091;&#1074;&#1086;&#1088;&#1086;&#1074;.mp3" TargetMode="Externa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4.png"/><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1.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10" Type="http://schemas.openxmlformats.org/officeDocument/2006/relationships/image" Target="../media/image51.png"/><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audio" Target="file:///C:\Users\1\Desktop\&#1054;&#1090;&#1082;&#1088;&#1099;&#1090;&#1099;&#1081;%20&#1091;&#1088;&#1086;&#1082;%20&#1063;&#1061;%20&#1044;&#1057;&#1042;\PRO.&#1057;&#1055;&#1054;\&#1055;&#1088;&#1080;&#1083;&#1086;&#1078;&#1077;&#1085;&#1080;&#1103;\&#1052;&#1072;&#1088;&#1096;%20&#1085;&#1072;%20&#1089;&#1090;&#1080;&#1093;&#1080;%20&#1057;&#1091;&#1074;&#1086;&#1088;&#1086;&#1074;&#1072;.mp3" TargetMode="Externa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88.xml"/><Relationship Id="rId1" Type="http://schemas.openxmlformats.org/officeDocument/2006/relationships/video" Target="file:///C:\Users\1\Desktop\&#1054;&#1090;&#1082;&#1088;&#1099;&#1090;&#1099;&#1081;%20&#1091;&#1088;&#1086;&#1082;%20&#1040;&#1093;&#1090;&#1103;&#1084;&#1086;&#1074;&#1072;\&#1055;&#1088;&#1080;&#1083;&#1086;&#1078;&#1077;&#1085;&#1080;&#1103;\&#1052;&#1072;&#1090;&#1077;&#1084;&#1072;&#1090;&#1080;&#1082;&#1072;&#1050;&#1088;&#1072;&#1074;&#1094;&#1086;&#1074;&#1072;.avi"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88.xml"/><Relationship Id="rId1" Type="http://schemas.openxmlformats.org/officeDocument/2006/relationships/video" Target="file:///C:\Users\1\Desktop\&#1054;&#1090;&#1082;&#1088;&#1099;&#1090;&#1099;&#1081;%20&#1091;&#1088;&#1086;&#1082;%20&#1040;&#1093;&#1090;&#1103;&#1084;&#1086;&#1074;&#1072;\&#1055;&#1088;&#1080;&#1083;&#1086;&#1078;&#1077;&#1085;&#1080;&#1103;\&#1055;&#1080;&#1089;&#1100;&#1084;&#1086;%20&#1050;&#1088;&#1072;&#1074;&#1094;&#1086;&#1074;&#1072;.avi"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88.xml"/><Relationship Id="rId5" Type="http://schemas.openxmlformats.org/officeDocument/2006/relationships/hyperlink" Target="&#1058;&#1077;&#1089;&#1090;%20&#1063;&#1080;&#1089;&#1083;&#1086;&#1074;&#1099;&#1077;%20&#1093;&#1072;&#1088;&#1072;&#1082;-&#1082;&#1080;%20&#1044;&#1057;&#1042;.docx" TargetMode="External"/><Relationship Id="rId4" Type="http://schemas.openxmlformats.org/officeDocument/2006/relationships/image" Target="../media/image8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8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slide" Target="slide63.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Users\1\Desktop\&#1042;&#1089;&#1077;%20&#1085;&#1072;%20&#1054;&#1090;&#1082;&#1088;&#1099;&#1090;&#1099;&#1081;%20&#1091;&#1088;&#1086;&#1082;\&#1075;&#1072;&#1079;&#1084;&#1072;&#1085;&#1086;&#1074;.mp3" TargetMode="Externa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90600" y="1905000"/>
            <a:ext cx="7315200" cy="685800"/>
          </a:xfrm>
        </p:spPr>
        <p:txBody>
          <a:bodyPr>
            <a:normAutofit fontScale="90000"/>
          </a:bodyPr>
          <a:lstStyle/>
          <a:p>
            <a:pPr eaLnBrk="1" hangingPunct="1">
              <a:defRPr/>
            </a:pPr>
            <a:r>
              <a:rPr lang="ru-RU" sz="5400" b="1" dirty="0" smtClean="0">
                <a:solidFill>
                  <a:srgbClr val="000099"/>
                </a:solidFill>
                <a:effectLst>
                  <a:outerShdw blurRad="38100" dist="38100" dir="2700000" algn="tl">
                    <a:srgbClr val="000000">
                      <a:alpha val="43137"/>
                    </a:srgbClr>
                  </a:outerShdw>
                </a:effectLst>
                <a:latin typeface="Constantia" pitchFamily="18" charset="0"/>
              </a:rPr>
              <a:t>Урок по математике</a:t>
            </a:r>
          </a:p>
        </p:txBody>
      </p:sp>
      <p:sp>
        <p:nvSpPr>
          <p:cNvPr id="23555" name="WordArt 9"/>
          <p:cNvSpPr>
            <a:spLocks noChangeArrowheads="1" noChangeShapeType="1" noTextEdit="1"/>
          </p:cNvSpPr>
          <p:nvPr/>
        </p:nvSpPr>
        <p:spPr bwMode="auto">
          <a:xfrm>
            <a:off x="533400" y="2895600"/>
            <a:ext cx="8229600" cy="1524000"/>
          </a:xfrm>
          <a:prstGeom prst="rect">
            <a:avLst/>
          </a:prstGeom>
        </p:spPr>
        <p:txBody>
          <a:bodyPr wrap="none" fromWordArt="1">
            <a:prstTxWarp prst="textFadeUp">
              <a:avLst>
                <a:gd name="adj" fmla="val 9991"/>
              </a:avLst>
            </a:prstTxWarp>
          </a:bodyPr>
          <a:lstStyle/>
          <a:p>
            <a:pPr algn="ctr"/>
            <a:r>
              <a:rPr lang="ru-RU" sz="3600" kern="10">
                <a:ln w="25400">
                  <a:solidFill>
                    <a:schemeClr val="tx1"/>
                  </a:solidFill>
                  <a:round/>
                  <a:headEnd/>
                  <a:tailEnd/>
                </a:ln>
                <a:solidFill>
                  <a:srgbClr val="FF0000"/>
                </a:solidFill>
                <a:effectLst>
                  <a:outerShdw dist="35921" dir="2700000" sy="50000" rotWithShape="0">
                    <a:srgbClr val="875B0D">
                      <a:alpha val="70000"/>
                    </a:srgbClr>
                  </a:outerShdw>
                </a:effectLst>
                <a:latin typeface="Arial"/>
                <a:cs typeface="Arial"/>
              </a:rPr>
              <a:t>«Числовые характеристики</a:t>
            </a:r>
          </a:p>
          <a:p>
            <a:pPr algn="ctr"/>
            <a:r>
              <a:rPr lang="ru-RU" sz="3600" kern="10">
                <a:ln w="25400">
                  <a:solidFill>
                    <a:schemeClr val="tx1"/>
                  </a:solidFill>
                  <a:round/>
                  <a:headEnd/>
                  <a:tailEnd/>
                </a:ln>
                <a:solidFill>
                  <a:srgbClr val="FF0000"/>
                </a:solidFill>
                <a:effectLst>
                  <a:outerShdw dist="35921" dir="2700000" sy="50000" rotWithShape="0">
                    <a:srgbClr val="875B0D">
                      <a:alpha val="70000"/>
                    </a:srgbClr>
                  </a:outerShdw>
                </a:effectLst>
                <a:latin typeface="Arial"/>
                <a:cs typeface="Arial"/>
              </a:rPr>
              <a:t>дискретной случайной величины»</a:t>
            </a:r>
          </a:p>
        </p:txBody>
      </p:sp>
      <p:sp>
        <p:nvSpPr>
          <p:cNvPr id="8" name="Rectangle 2"/>
          <p:cNvSpPr txBox="1">
            <a:spLocks noChangeArrowheads="1"/>
          </p:cNvSpPr>
          <p:nvPr/>
        </p:nvSpPr>
        <p:spPr bwMode="auto">
          <a:xfrm>
            <a:off x="457200" y="685800"/>
            <a:ext cx="8305800" cy="990600"/>
          </a:xfrm>
          <a:prstGeom prst="rect">
            <a:avLst/>
          </a:prstGeom>
          <a:noFill/>
          <a:ln w="9525">
            <a:noFill/>
            <a:miter lim="800000"/>
            <a:headEnd/>
            <a:tailEnd/>
          </a:ln>
        </p:spPr>
        <p:txBody>
          <a:bodyPr lIns="92075" tIns="46038" rIns="92075" bIns="46038" anchor="ctr"/>
          <a:lstStyle/>
          <a:p>
            <a:pPr>
              <a:defRPr/>
            </a:pPr>
            <a:endParaRPr lang="ru-RU" sz="1000" dirty="0"/>
          </a:p>
          <a:p>
            <a:pPr>
              <a:defRPr/>
            </a:pPr>
            <a:endParaRPr lang="ru-RU" sz="1000" dirty="0"/>
          </a:p>
          <a:p>
            <a:pPr>
              <a:defRPr/>
            </a:pPr>
            <a:endParaRPr lang="ru-RU" sz="1000" dirty="0"/>
          </a:p>
          <a:p>
            <a:pPr>
              <a:defRPr/>
            </a:pPr>
            <a:endParaRPr lang="ru-RU" sz="1000" dirty="0"/>
          </a:p>
          <a:p>
            <a:pPr algn="ctr">
              <a:defRPr/>
            </a:pPr>
            <a:r>
              <a:rPr lang="ru-RU" sz="1700" b="1" dirty="0">
                <a:solidFill>
                  <a:srgbClr val="000099"/>
                </a:solidFill>
                <a:latin typeface="Constantia" pitchFamily="18" charset="0"/>
              </a:rPr>
              <a:t>МИНИСТЕРСТВО  ОБРАЗОВАНИЯ  </a:t>
            </a:r>
            <a:r>
              <a:rPr lang="ru-RU" sz="1700" b="1" dirty="0" smtClean="0">
                <a:solidFill>
                  <a:srgbClr val="000099"/>
                </a:solidFill>
                <a:latin typeface="Constantia" pitchFamily="18" charset="0"/>
              </a:rPr>
              <a:t>И НАУКИ РБ</a:t>
            </a:r>
            <a:endParaRPr lang="ru-RU" sz="1700" b="1" dirty="0">
              <a:solidFill>
                <a:srgbClr val="000099"/>
              </a:solidFill>
              <a:latin typeface="Constantia" pitchFamily="18" charset="0"/>
            </a:endParaRPr>
          </a:p>
          <a:p>
            <a:pPr algn="ctr">
              <a:defRPr/>
            </a:pPr>
            <a:r>
              <a:rPr lang="ru-RU" sz="1700" b="1" dirty="0">
                <a:solidFill>
                  <a:srgbClr val="000099"/>
                </a:solidFill>
                <a:latin typeface="Constantia" pitchFamily="18" charset="0"/>
              </a:rPr>
              <a:t>ГОСУДАРСТВЕННОЕ  БЮДЖЕТНОЕ </a:t>
            </a:r>
            <a:r>
              <a:rPr lang="ru-RU" sz="1700" b="1" dirty="0" smtClean="0">
                <a:solidFill>
                  <a:srgbClr val="000099"/>
                </a:solidFill>
                <a:latin typeface="Constantia" pitchFamily="18" charset="0"/>
              </a:rPr>
              <a:t>ПРОФЕССИОНАЛЬНОЕ </a:t>
            </a:r>
            <a:r>
              <a:rPr lang="ru-RU" sz="1700" b="1" dirty="0">
                <a:solidFill>
                  <a:srgbClr val="000099"/>
                </a:solidFill>
                <a:latin typeface="Constantia" pitchFamily="18" charset="0"/>
              </a:rPr>
              <a:t>ОБРАЗОВАТЕЛЬНОЕ  УЧРЕЖДЕНИЕ</a:t>
            </a:r>
          </a:p>
          <a:p>
            <a:pPr algn="ctr">
              <a:defRPr/>
            </a:pPr>
            <a:r>
              <a:rPr lang="ru-RU" sz="1700" b="1" dirty="0" smtClean="0">
                <a:solidFill>
                  <a:srgbClr val="000099"/>
                </a:solidFill>
                <a:latin typeface="Constantia" pitchFamily="18" charset="0"/>
              </a:rPr>
              <a:t>УФИМСКИЙ  </a:t>
            </a:r>
            <a:r>
              <a:rPr lang="ru-RU" sz="1700" b="1" dirty="0">
                <a:solidFill>
                  <a:srgbClr val="000099"/>
                </a:solidFill>
                <a:latin typeface="Constantia" pitchFamily="18" charset="0"/>
              </a:rPr>
              <a:t>АВТОТРАНСПОРТНЫЙ  </a:t>
            </a:r>
            <a:r>
              <a:rPr lang="ru-RU" sz="1700" b="1" dirty="0" smtClean="0">
                <a:solidFill>
                  <a:srgbClr val="000099"/>
                </a:solidFill>
                <a:latin typeface="Constantia" pitchFamily="18" charset="0"/>
              </a:rPr>
              <a:t>КОЛЛЕДЖ</a:t>
            </a:r>
            <a:endParaRPr lang="ru-RU" sz="1700" b="1" dirty="0">
              <a:solidFill>
                <a:srgbClr val="000099"/>
              </a:solidFill>
              <a:latin typeface="Constantia" pitchFamily="18" charset="0"/>
            </a:endParaRPr>
          </a:p>
          <a:p>
            <a:pPr algn="ctr">
              <a:defRPr/>
            </a:pPr>
            <a:r>
              <a:rPr kumimoji="0" lang="ru-RU" sz="5400" b="1" kern="0" dirty="0">
                <a:solidFill>
                  <a:schemeClr val="accent2"/>
                </a:solidFill>
                <a:effectLst>
                  <a:outerShdw blurRad="38100" dist="38100" dir="2700000" algn="tl">
                    <a:srgbClr val="000000"/>
                  </a:outerShdw>
                </a:effectLst>
                <a:latin typeface="+mj-lt"/>
                <a:ea typeface="+mj-ea"/>
                <a:cs typeface="+mj-cs"/>
              </a:rPr>
              <a:t>  </a:t>
            </a:r>
          </a:p>
        </p:txBody>
      </p:sp>
      <p:sp>
        <p:nvSpPr>
          <p:cNvPr id="9" name="Rectangle 2"/>
          <p:cNvSpPr txBox="1">
            <a:spLocks noChangeArrowheads="1"/>
          </p:cNvSpPr>
          <p:nvPr/>
        </p:nvSpPr>
        <p:spPr bwMode="auto">
          <a:xfrm>
            <a:off x="533400" y="5105400"/>
            <a:ext cx="8153400" cy="990600"/>
          </a:xfrm>
          <a:prstGeom prst="rect">
            <a:avLst/>
          </a:prstGeom>
          <a:noFill/>
          <a:ln w="9525">
            <a:noFill/>
            <a:miter lim="800000"/>
            <a:headEnd/>
            <a:tailEnd/>
          </a:ln>
        </p:spPr>
        <p:txBody>
          <a:bodyPr lIns="92075" tIns="46038" rIns="92075" bIns="46038" anchor="ctr"/>
          <a:lstStyle/>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a:p>
            <a:pPr algn="ctr">
              <a:defRPr/>
            </a:pPr>
            <a:endParaRPr kumimoji="0" lang="ru-RU" sz="3600" b="1" kern="0" dirty="0">
              <a:solidFill>
                <a:srgbClr val="FF0000"/>
              </a:solidFill>
              <a:effectLst>
                <a:outerShdw blurRad="38100" dist="38100" dir="2700000" algn="tl">
                  <a:srgbClr val="000000">
                    <a:alpha val="43137"/>
                  </a:srgbClr>
                </a:outerShdw>
              </a:effectLst>
              <a:latin typeface="+mj-lt"/>
              <a:ea typeface="+mj-ea"/>
              <a:cs typeface="+mj-cs"/>
            </a:endParaRPr>
          </a:p>
          <a:p>
            <a:pPr algn="ctr">
              <a:defRPr/>
            </a:pPr>
            <a:r>
              <a:rPr kumimoji="0" lang="ru-RU" sz="2000" b="1" kern="0" dirty="0">
                <a:solidFill>
                  <a:srgbClr val="000099"/>
                </a:solidFill>
                <a:latin typeface="Constantia" pitchFamily="18" charset="0"/>
                <a:ea typeface="+mj-ea"/>
                <a:cs typeface="+mj-cs"/>
              </a:rPr>
              <a:t>Разработала:  преподаватель  математики </a:t>
            </a:r>
          </a:p>
          <a:p>
            <a:pPr algn="ctr">
              <a:defRPr/>
            </a:pPr>
            <a:r>
              <a:rPr kumimoji="0" lang="ru-RU" sz="2000" b="1" kern="0" dirty="0">
                <a:solidFill>
                  <a:srgbClr val="000099"/>
                </a:solidFill>
                <a:latin typeface="Constantia" pitchFamily="18" charset="0"/>
                <a:ea typeface="+mj-ea"/>
                <a:cs typeface="+mj-cs"/>
              </a:rPr>
              <a:t>высшей  квалификационной  категории </a:t>
            </a:r>
          </a:p>
          <a:p>
            <a:pPr algn="ctr">
              <a:defRPr/>
            </a:pPr>
            <a:r>
              <a:rPr kumimoji="0" lang="ru-RU" sz="2000" b="1" kern="0" dirty="0" err="1">
                <a:solidFill>
                  <a:srgbClr val="000099"/>
                </a:solidFill>
                <a:latin typeface="Constantia" pitchFamily="18" charset="0"/>
                <a:ea typeface="+mj-ea"/>
                <a:cs typeface="+mj-cs"/>
              </a:rPr>
              <a:t>Ахтямова</a:t>
            </a:r>
            <a:r>
              <a:rPr kumimoji="0" lang="ru-RU" sz="2000" b="1" kern="0" dirty="0">
                <a:solidFill>
                  <a:srgbClr val="000099"/>
                </a:solidFill>
                <a:latin typeface="Constantia" pitchFamily="18" charset="0"/>
                <a:ea typeface="+mj-ea"/>
                <a:cs typeface="+mj-cs"/>
              </a:rPr>
              <a:t>  Лилия  </a:t>
            </a:r>
            <a:r>
              <a:rPr kumimoji="0" lang="ru-RU" sz="2000" b="1" kern="0" dirty="0" err="1">
                <a:solidFill>
                  <a:srgbClr val="000099"/>
                </a:solidFill>
                <a:latin typeface="Constantia" pitchFamily="18" charset="0"/>
                <a:ea typeface="+mj-ea"/>
                <a:cs typeface="+mj-cs"/>
              </a:rPr>
              <a:t>Талгатовна</a:t>
            </a:r>
            <a:endParaRPr kumimoji="0" lang="ru-RU" sz="2000" b="1" kern="0" dirty="0">
              <a:solidFill>
                <a:srgbClr val="000099"/>
              </a:solidFill>
              <a:latin typeface="Constantia" pitchFamily="18" charset="0"/>
              <a:ea typeface="+mj-ea"/>
              <a:cs typeface="+mj-cs"/>
            </a:endParaRPr>
          </a:p>
          <a:p>
            <a:pPr algn="ctr">
              <a:defRPr/>
            </a:pPr>
            <a:endParaRPr kumimoji="0" lang="ru-RU" sz="1000" b="1" kern="0" dirty="0">
              <a:solidFill>
                <a:srgbClr val="000099"/>
              </a:solidFill>
              <a:latin typeface="Constantia" pitchFamily="18" charset="0"/>
              <a:ea typeface="+mj-ea"/>
              <a:cs typeface="+mj-cs"/>
            </a:endParaRPr>
          </a:p>
          <a:p>
            <a:pPr algn="ctr">
              <a:defRPr/>
            </a:pPr>
            <a:r>
              <a:rPr kumimoji="0" lang="ru-RU" sz="2000" b="1" kern="0" dirty="0" smtClean="0">
                <a:solidFill>
                  <a:srgbClr val="000099"/>
                </a:solidFill>
                <a:latin typeface="Constantia" pitchFamily="18" charset="0"/>
                <a:ea typeface="+mj-ea"/>
                <a:cs typeface="+mj-cs"/>
              </a:rPr>
              <a:t>Уфа-</a:t>
            </a:r>
            <a:r>
              <a:rPr kumimoji="0" lang="ru-RU" sz="2000" b="1" kern="0" dirty="0" smtClean="0">
                <a:solidFill>
                  <a:srgbClr val="000099"/>
                </a:solidFill>
                <a:ea typeface="+mj-ea"/>
                <a:cs typeface="Times New Roman" pitchFamily="18" charset="0"/>
              </a:rPr>
              <a:t>2020</a:t>
            </a:r>
            <a:endParaRPr kumimoji="0" lang="ru-RU" sz="2000" b="1" kern="0" dirty="0">
              <a:solidFill>
                <a:srgbClr val="000099"/>
              </a:solidFill>
              <a:ea typeface="+mj-ea"/>
              <a:cs typeface="Times New Roman" pitchFamily="18" charset="0"/>
            </a:endParaRPr>
          </a:p>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a:p>
            <a:pPr algn="ctr">
              <a:defRPr/>
            </a:pPr>
            <a:endParaRPr kumimoji="0" lang="ru-RU" sz="2400" b="1" kern="0" dirty="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Дни воинской славы</a:t>
            </a:r>
          </a:p>
        </p:txBody>
      </p:sp>
      <p:sp>
        <p:nvSpPr>
          <p:cNvPr id="30723" name="Прямоугольник 17"/>
          <p:cNvSpPr>
            <a:spLocks noChangeArrowheads="1"/>
          </p:cNvSpPr>
          <p:nvPr/>
        </p:nvSpPr>
        <p:spPr bwMode="auto">
          <a:xfrm>
            <a:off x="685800" y="990600"/>
            <a:ext cx="8153400" cy="2462213"/>
          </a:xfrm>
          <a:prstGeom prst="rect">
            <a:avLst/>
          </a:prstGeom>
          <a:noFill/>
          <a:ln w="9525">
            <a:noFill/>
            <a:miter lim="800000"/>
            <a:headEnd/>
            <a:tailEnd/>
          </a:ln>
        </p:spPr>
        <p:txBody>
          <a:bodyPr>
            <a:spAutoFit/>
          </a:bodyPr>
          <a:lstStyle/>
          <a:p>
            <a:r>
              <a:rPr lang="ru-RU" sz="2200" b="1">
                <a:solidFill>
                  <a:srgbClr val="002060"/>
                </a:solidFill>
                <a:latin typeface="Constantia" pitchFamily="18" charset="0"/>
              </a:rPr>
              <a:t>Дни воинской славы — это особые празднества в ознаменование побед российских войск, которые сыграли решающую роль в истории страны. До революции они назывались «викториальными». В дни  их празднования чествовали армию и флот и воздавали дань воинскому подвигу, славе и доблести защитников страны.</a:t>
            </a:r>
            <a:r>
              <a:rPr lang="ru-RU" sz="2200" b="1"/>
              <a:t> </a:t>
            </a:r>
            <a:endParaRPr lang="ru-RU" sz="2200" b="1">
              <a:solidFill>
                <a:srgbClr val="002060"/>
              </a:solidFill>
              <a:latin typeface="Constantia" pitchFamily="18" charset="0"/>
            </a:endParaRPr>
          </a:p>
        </p:txBody>
      </p:sp>
      <p:sp>
        <p:nvSpPr>
          <p:cNvPr id="3072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0725" name="Прямоугольник 17"/>
          <p:cNvSpPr>
            <a:spLocks noChangeArrowheads="1"/>
          </p:cNvSpPr>
          <p:nvPr/>
        </p:nvSpPr>
        <p:spPr bwMode="auto">
          <a:xfrm>
            <a:off x="685800" y="3505200"/>
            <a:ext cx="4419600" cy="2462213"/>
          </a:xfrm>
          <a:prstGeom prst="rect">
            <a:avLst/>
          </a:prstGeom>
          <a:noFill/>
          <a:ln w="9525">
            <a:noFill/>
            <a:miter lim="800000"/>
            <a:headEnd/>
            <a:tailEnd/>
          </a:ln>
        </p:spPr>
        <p:txBody>
          <a:bodyPr>
            <a:spAutoFit/>
          </a:bodyPr>
          <a:lstStyle/>
          <a:p>
            <a:pPr>
              <a:spcBef>
                <a:spcPts val="600"/>
              </a:spcBef>
            </a:pPr>
            <a:r>
              <a:rPr lang="ru-RU" sz="2200" b="1">
                <a:solidFill>
                  <a:srgbClr val="002060"/>
                </a:solidFill>
                <a:latin typeface="Constantia" pitchFamily="18" charset="0"/>
              </a:rPr>
              <a:t>На сегодняшний день существует </a:t>
            </a:r>
            <a:r>
              <a:rPr lang="ru-RU" sz="2200" b="1">
                <a:solidFill>
                  <a:srgbClr val="002060"/>
                </a:solidFill>
                <a:cs typeface="Times New Roman" pitchFamily="18" charset="0"/>
              </a:rPr>
              <a:t>17</a:t>
            </a:r>
            <a:r>
              <a:rPr lang="ru-RU" sz="2200" b="1">
                <a:solidFill>
                  <a:srgbClr val="002060"/>
                </a:solidFill>
                <a:latin typeface="Constantia" pitchFamily="18" charset="0"/>
              </a:rPr>
              <a:t> дней воинской славы, установленных Федеральным законом от       </a:t>
            </a:r>
            <a:r>
              <a:rPr lang="ru-RU" sz="2200" b="1">
                <a:solidFill>
                  <a:srgbClr val="002060"/>
                </a:solidFill>
                <a:cs typeface="Times New Roman" pitchFamily="18" charset="0"/>
              </a:rPr>
              <a:t>13</a:t>
            </a:r>
            <a:r>
              <a:rPr lang="ru-RU" sz="2200" b="1">
                <a:solidFill>
                  <a:srgbClr val="002060"/>
                </a:solidFill>
                <a:latin typeface="Constantia" pitchFamily="18" charset="0"/>
              </a:rPr>
              <a:t> марта </a:t>
            </a:r>
            <a:r>
              <a:rPr lang="ru-RU" sz="2200" b="1">
                <a:solidFill>
                  <a:srgbClr val="002060"/>
                </a:solidFill>
                <a:cs typeface="Times New Roman" pitchFamily="18" charset="0"/>
              </a:rPr>
              <a:t>1995</a:t>
            </a:r>
            <a:r>
              <a:rPr lang="ru-RU" sz="2200" b="1">
                <a:solidFill>
                  <a:srgbClr val="002060"/>
                </a:solidFill>
                <a:latin typeface="Constantia" pitchFamily="18" charset="0"/>
              </a:rPr>
              <a:t> года № </a:t>
            </a:r>
            <a:r>
              <a:rPr lang="ru-RU" sz="2200" b="1">
                <a:solidFill>
                  <a:srgbClr val="002060"/>
                </a:solidFill>
                <a:cs typeface="Times New Roman" pitchFamily="18" charset="0"/>
              </a:rPr>
              <a:t>32</a:t>
            </a:r>
            <a:r>
              <a:rPr lang="ru-RU" sz="2200" b="1">
                <a:solidFill>
                  <a:srgbClr val="002060"/>
                </a:solidFill>
                <a:latin typeface="Constantia" pitchFamily="18" charset="0"/>
              </a:rPr>
              <a:t>-ФЗ     «О днях воинской славы и памятных датах России».</a:t>
            </a:r>
          </a:p>
        </p:txBody>
      </p:sp>
      <p:pic>
        <p:nvPicPr>
          <p:cNvPr id="30726" name="Picture 3" descr="0645068"/>
          <p:cNvPicPr>
            <a:picLocks noChangeAspect="1" noChangeArrowheads="1"/>
          </p:cNvPicPr>
          <p:nvPr/>
        </p:nvPicPr>
        <p:blipFill>
          <a:blip r:embed="rId3"/>
          <a:srcRect/>
          <a:stretch>
            <a:fillRect/>
          </a:stretch>
        </p:blipFill>
        <p:spPr bwMode="auto">
          <a:xfrm>
            <a:off x="5029200" y="3429000"/>
            <a:ext cx="3463925" cy="2590800"/>
          </a:xfrm>
          <a:prstGeom prst="rect">
            <a:avLst/>
          </a:prstGeom>
          <a:noFill/>
          <a:ln w="9525">
            <a:noFill/>
            <a:miter lim="800000"/>
            <a:headEnd/>
            <a:tailEnd/>
          </a:ln>
        </p:spPr>
      </p:pic>
      <p:pic>
        <p:nvPicPr>
          <p:cNvPr id="30727" name="Picture 3" descr="0645068"/>
          <p:cNvPicPr>
            <a:picLocks noChangeAspect="1" noChangeArrowheads="1"/>
          </p:cNvPicPr>
          <p:nvPr/>
        </p:nvPicPr>
        <p:blipFill>
          <a:blip r:embed="rId3"/>
          <a:srcRect l="46204" t="38235" r="49396" b="52940"/>
          <a:stretch>
            <a:fillRect/>
          </a:stretch>
        </p:blipFill>
        <p:spPr bwMode="auto">
          <a:xfrm>
            <a:off x="6705600" y="4648200"/>
            <a:ext cx="1524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8" name="Picture 4" descr="C:\Users\1\Desktop\афган\1_ykaz_prezidenta-1.jpg"/>
          <p:cNvPicPr>
            <a:picLocks noChangeAspect="1" noChangeArrowheads="1"/>
          </p:cNvPicPr>
          <p:nvPr/>
        </p:nvPicPr>
        <p:blipFill>
          <a:blip r:embed="rId3"/>
          <a:srcRect l="35738" t="2193" b="3545"/>
          <a:stretch>
            <a:fillRect/>
          </a:stretch>
        </p:blipFill>
        <p:spPr bwMode="auto">
          <a:xfrm>
            <a:off x="304801" y="-1"/>
            <a:ext cx="8572054" cy="68736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40963" name="Прямоугольник 6"/>
          <p:cNvSpPr>
            <a:spLocks noChangeArrowheads="1"/>
          </p:cNvSpPr>
          <p:nvPr/>
        </p:nvSpPr>
        <p:spPr bwMode="auto">
          <a:xfrm>
            <a:off x="533400" y="5029200"/>
            <a:ext cx="8305800" cy="1246188"/>
          </a:xfrm>
          <a:prstGeom prst="rect">
            <a:avLst/>
          </a:prstGeom>
          <a:noFill/>
          <a:ln w="9525">
            <a:noFill/>
            <a:miter lim="800000"/>
            <a:headEnd/>
            <a:tailEnd/>
          </a:ln>
        </p:spPr>
        <p:txBody>
          <a:bodyPr>
            <a:spAutoFit/>
          </a:bodyPr>
          <a:lstStyle/>
          <a:p>
            <a:r>
              <a:rPr lang="ru-RU" sz="1500" b="1">
                <a:solidFill>
                  <a:srgbClr val="002060"/>
                </a:solidFill>
              </a:rPr>
              <a:t>Дата рождения </a:t>
            </a:r>
            <a:r>
              <a:rPr lang="ru-RU" sz="1500">
                <a:solidFill>
                  <a:srgbClr val="002060"/>
                </a:solidFill>
              </a:rPr>
              <a:t>13 (24) ноября 1730	</a:t>
            </a:r>
            <a:r>
              <a:rPr lang="ru-RU" sz="1500" b="1">
                <a:solidFill>
                  <a:srgbClr val="002060"/>
                </a:solidFill>
              </a:rPr>
              <a:t>Место рождения </a:t>
            </a:r>
            <a:r>
              <a:rPr lang="ru-RU" sz="1500">
                <a:solidFill>
                  <a:srgbClr val="002060"/>
                </a:solidFill>
              </a:rPr>
              <a:t>Москва, Российская империя</a:t>
            </a:r>
          </a:p>
          <a:p>
            <a:r>
              <a:rPr lang="ru-RU" sz="1500" b="1">
                <a:solidFill>
                  <a:srgbClr val="002060"/>
                </a:solidFill>
              </a:rPr>
              <a:t>Дата смерти </a:t>
            </a:r>
            <a:r>
              <a:rPr lang="ru-RU" sz="1500">
                <a:solidFill>
                  <a:srgbClr val="002060"/>
                </a:solidFill>
              </a:rPr>
              <a:t>6 (18) мая 1800 (69 лет)	</a:t>
            </a:r>
            <a:r>
              <a:rPr lang="ru-RU" sz="1500" b="1">
                <a:solidFill>
                  <a:srgbClr val="002060"/>
                </a:solidFill>
              </a:rPr>
              <a:t>Место смерти </a:t>
            </a:r>
            <a:r>
              <a:rPr lang="ru-RU" sz="1500">
                <a:solidFill>
                  <a:srgbClr val="002060"/>
                </a:solidFill>
              </a:rPr>
              <a:t>Санкт-Петербург, Российская империя</a:t>
            </a:r>
          </a:p>
          <a:p>
            <a:r>
              <a:rPr lang="ru-RU" sz="1500" b="1">
                <a:solidFill>
                  <a:srgbClr val="002060"/>
                </a:solidFill>
              </a:rPr>
              <a:t>Принадлежность </a:t>
            </a:r>
            <a:r>
              <a:rPr lang="ru-RU" sz="1500">
                <a:solidFill>
                  <a:srgbClr val="002060"/>
                </a:solidFill>
              </a:rPr>
              <a:t>Российская империя	</a:t>
            </a:r>
            <a:r>
              <a:rPr lang="ru-RU" sz="1500" b="1">
                <a:solidFill>
                  <a:srgbClr val="002060"/>
                </a:solidFill>
              </a:rPr>
              <a:t>Род войск </a:t>
            </a:r>
            <a:r>
              <a:rPr lang="ru-RU" sz="1500">
                <a:solidFill>
                  <a:srgbClr val="002060"/>
                </a:solidFill>
              </a:rPr>
              <a:t>пехота, кавалерия</a:t>
            </a:r>
          </a:p>
          <a:p>
            <a:r>
              <a:rPr lang="ru-RU" sz="1500" b="1">
                <a:solidFill>
                  <a:srgbClr val="002060"/>
                </a:solidFill>
              </a:rPr>
              <a:t>Годы службы </a:t>
            </a:r>
            <a:r>
              <a:rPr lang="ru-RU" sz="1500">
                <a:solidFill>
                  <a:srgbClr val="002060"/>
                </a:solidFill>
              </a:rPr>
              <a:t>1748-1800		</a:t>
            </a:r>
            <a:r>
              <a:rPr lang="ru-RU" sz="1500" b="1">
                <a:solidFill>
                  <a:srgbClr val="002060"/>
                </a:solidFill>
              </a:rPr>
              <a:t>Звание</a:t>
            </a:r>
            <a:r>
              <a:rPr lang="ru-RU" sz="1500">
                <a:solidFill>
                  <a:srgbClr val="002060"/>
                </a:solidFill>
              </a:rPr>
              <a:t> Генералиссимус российских военных сил</a:t>
            </a:r>
          </a:p>
          <a:p>
            <a:r>
              <a:rPr lang="ru-RU" sz="1500" b="1">
                <a:solidFill>
                  <a:srgbClr val="002060"/>
                </a:solidFill>
              </a:rPr>
              <a:t>Командовал</a:t>
            </a:r>
            <a:r>
              <a:rPr lang="ru-RU" sz="1500">
                <a:solidFill>
                  <a:srgbClr val="002060"/>
                </a:solidFill>
              </a:rPr>
              <a:t> Армиями Российской и Священной Римской империй</a:t>
            </a:r>
          </a:p>
        </p:txBody>
      </p:sp>
      <p:pic>
        <p:nvPicPr>
          <p:cNvPr id="16388" name="Picture 1" descr="Joseph Kreutzinger - Portrait of Count Alexander Suvorov - WGA12281.jpg"/>
          <p:cNvPicPr>
            <a:picLocks noChangeAspect="1" noChangeArrowheads="1"/>
          </p:cNvPicPr>
          <p:nvPr/>
        </p:nvPicPr>
        <p:blipFill>
          <a:blip r:embed="rId3"/>
          <a:srcRect/>
          <a:stretch>
            <a:fillRect/>
          </a:stretch>
        </p:blipFill>
        <p:spPr bwMode="auto">
          <a:xfrm>
            <a:off x="609600" y="510275"/>
            <a:ext cx="3525281" cy="4595125"/>
          </a:xfrm>
          <a:prstGeom prst="ellipse">
            <a:avLst/>
          </a:prstGeom>
          <a:ln>
            <a:noFill/>
          </a:ln>
          <a:effectLst>
            <a:softEdge rad="112500"/>
          </a:effectLst>
        </p:spPr>
      </p:pic>
      <p:pic>
        <p:nvPicPr>
          <p:cNvPr id="40965" name="Picture 5" descr="https://upload.wikimedia.org/wikipedia/commons/thumb/3/3a/%D0%A1%D1%83%D0%B2%D0%BE%D1%80%D0%BE%D0%B2_%D0%A0%D1%8B%D0%BC%D0%BD%D0%B8%D0%BA%D1%81%D0%BA%D0%B8%D0%B9_%D0%B0%D0%B2%D1%82%D0%BE%D0%B3%D1%80%D0%B0%D1%84_%D0%96%D0%97%D0%9B.svg/865px-%D0%A1%D1%83%D0%B2%D0%BE%D1%80%D0%BE%D0%B2_%D0%A0%D1%8B%D0%BC%D0%BD%D0%B8%D0%BA%D1%81%D0%BA%D0%B8%D0%B9_%D0%B0%D0%B2%D1%82%D0%BE%D0%B3%D1%80%D0%B0%D1%84_%D0%96%D0%97%D0%9B.svg.png"/>
          <p:cNvPicPr>
            <a:picLocks noChangeAspect="1" noChangeArrowheads="1"/>
          </p:cNvPicPr>
          <p:nvPr/>
        </p:nvPicPr>
        <p:blipFill>
          <a:blip r:embed="rId4"/>
          <a:srcRect/>
          <a:stretch>
            <a:fillRect/>
          </a:stretch>
        </p:blipFill>
        <p:spPr bwMode="auto">
          <a:xfrm>
            <a:off x="5486400" y="4495800"/>
            <a:ext cx="2971800" cy="542925"/>
          </a:xfrm>
          <a:prstGeom prst="rect">
            <a:avLst/>
          </a:prstGeom>
          <a:noFill/>
          <a:ln w="9525">
            <a:noFill/>
            <a:miter lim="800000"/>
            <a:headEnd/>
            <a:tailEnd/>
          </a:ln>
        </p:spPr>
      </p:pic>
      <p:sp>
        <p:nvSpPr>
          <p:cNvPr id="40966" name="Прямоугольник 12"/>
          <p:cNvSpPr>
            <a:spLocks noChangeArrowheads="1"/>
          </p:cNvSpPr>
          <p:nvPr/>
        </p:nvSpPr>
        <p:spPr bwMode="auto">
          <a:xfrm>
            <a:off x="4191000" y="609600"/>
            <a:ext cx="4419600" cy="4524375"/>
          </a:xfrm>
          <a:prstGeom prst="rect">
            <a:avLst/>
          </a:prstGeom>
          <a:noFill/>
          <a:ln w="9525">
            <a:noFill/>
            <a:miter lim="800000"/>
            <a:headEnd/>
            <a:tailEnd/>
          </a:ln>
        </p:spPr>
        <p:txBody>
          <a:bodyPr>
            <a:spAutoFit/>
          </a:bodyPr>
          <a:lstStyle/>
          <a:p>
            <a:r>
              <a:rPr lang="ru-RU" b="1">
                <a:solidFill>
                  <a:srgbClr val="FF0000"/>
                </a:solidFill>
                <a:latin typeface="Constantia" pitchFamily="18" charset="0"/>
              </a:rPr>
              <a:t>Александр Васильевич Суворов </a:t>
            </a:r>
            <a:r>
              <a:rPr lang="ru-RU" b="1">
                <a:solidFill>
                  <a:srgbClr val="002060"/>
                </a:solidFill>
                <a:latin typeface="Constantia" pitchFamily="18" charset="0"/>
              </a:rPr>
              <a:t>-</a:t>
            </a:r>
            <a:r>
              <a:rPr lang="ru-RU">
                <a:solidFill>
                  <a:srgbClr val="002060"/>
                </a:solidFill>
                <a:latin typeface="Constantia" pitchFamily="18" charset="0"/>
              </a:rPr>
              <a:t> великий русский полководец, военный теоретик, национальный герой России. Генералиссимус</a:t>
            </a:r>
            <a:r>
              <a:rPr lang="ru-RU">
                <a:solidFill>
                  <a:srgbClr val="002060"/>
                </a:solidFill>
              </a:rPr>
              <a:t> (1799) </a:t>
            </a:r>
            <a:r>
              <a:rPr lang="ru-RU">
                <a:solidFill>
                  <a:srgbClr val="002060"/>
                </a:solidFill>
                <a:latin typeface="Constantia" pitchFamily="18" charset="0"/>
              </a:rPr>
              <a:t>российских сухопутных и морских сил, генерал-фельдмаршал австрийских и сардинских войск, кавалер всех российских орденов своего времени, вручавшихся мужчинам, а также многих иностранных военных орденов, граф</a:t>
            </a:r>
            <a:r>
              <a:rPr lang="ru-RU">
                <a:solidFill>
                  <a:srgbClr val="002060"/>
                </a:solidFill>
              </a:rPr>
              <a:t> (1789), </a:t>
            </a:r>
            <a:r>
              <a:rPr lang="ru-RU">
                <a:solidFill>
                  <a:srgbClr val="002060"/>
                </a:solidFill>
                <a:latin typeface="Constantia" pitchFamily="18" charset="0"/>
              </a:rPr>
              <a:t>затем князь </a:t>
            </a:r>
            <a:r>
              <a:rPr lang="ru-RU">
                <a:solidFill>
                  <a:srgbClr val="002060"/>
                </a:solidFill>
              </a:rPr>
              <a:t>(1799).</a:t>
            </a:r>
          </a:p>
          <a:p>
            <a:r>
              <a:rPr lang="ru-RU">
                <a:solidFill>
                  <a:srgbClr val="002060"/>
                </a:solidFill>
                <a:latin typeface="Constantia" pitchFamily="18" charset="0"/>
              </a:rPr>
              <a:t>С</a:t>
            </a:r>
            <a:r>
              <a:rPr lang="ru-RU">
                <a:solidFill>
                  <a:srgbClr val="002060"/>
                </a:solidFill>
              </a:rPr>
              <a:t> 1789 </a:t>
            </a:r>
            <a:r>
              <a:rPr lang="ru-RU">
                <a:solidFill>
                  <a:srgbClr val="002060"/>
                </a:solidFill>
                <a:latin typeface="Constantia" pitchFamily="18" charset="0"/>
              </a:rPr>
              <a:t>года носил почетное прозвание Рымникский, а в </a:t>
            </a:r>
            <a:r>
              <a:rPr lang="ru-RU">
                <a:solidFill>
                  <a:srgbClr val="002060"/>
                </a:solidFill>
              </a:rPr>
              <a:t>1799 </a:t>
            </a:r>
            <a:r>
              <a:rPr lang="ru-RU">
                <a:solidFill>
                  <a:srgbClr val="002060"/>
                </a:solidFill>
                <a:latin typeface="Constantia" pitchFamily="18" charset="0"/>
              </a:rPr>
              <a:t>году был возведен в достоинство князя Италийского.</a:t>
            </a:r>
          </a:p>
          <a:p>
            <a:endParaRPr lang="ru-RU" sz="1000">
              <a:solidFill>
                <a:srgbClr val="002060"/>
              </a:solidFill>
            </a:endParaRPr>
          </a:p>
          <a:p>
            <a:r>
              <a:rPr lang="ru-RU">
                <a:solidFill>
                  <a:srgbClr val="002060"/>
                </a:solidFill>
                <a:latin typeface="Constantia" pitchFamily="18" charset="0"/>
              </a:rPr>
              <a:t>Автограф</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762000" y="609600"/>
            <a:ext cx="7848600" cy="5294313"/>
          </a:xfrm>
          <a:prstGeom prst="rect">
            <a:avLst/>
          </a:prstGeom>
          <a:noFill/>
          <a:ln w="9525">
            <a:noFill/>
            <a:miter lim="800000"/>
            <a:headEnd/>
            <a:tailEnd/>
          </a:ln>
        </p:spPr>
        <p:txBody>
          <a:bodyPr anchor="ctr">
            <a:spAutoFit/>
          </a:bodyPr>
          <a:lstStyle/>
          <a:p>
            <a:pPr algn="ctr" eaLnBrk="0" hangingPunct="0"/>
            <a:r>
              <a:rPr lang="ru-RU" sz="3100" b="1">
                <a:solidFill>
                  <a:srgbClr val="FF0000"/>
                </a:solidFill>
                <a:latin typeface="Constantia" pitchFamily="18" charset="0"/>
                <a:cs typeface="Times New Roman" pitchFamily="18" charset="0"/>
              </a:rPr>
              <a:t>Суворову</a:t>
            </a:r>
          </a:p>
          <a:p>
            <a:pPr algn="ctr" eaLnBrk="0" hangingPunct="0"/>
            <a:endParaRPr lang="ru-RU" b="1">
              <a:solidFill>
                <a:srgbClr val="FF0000"/>
              </a:solidFill>
              <a:latin typeface="Constantia" pitchFamily="18" charset="0"/>
            </a:endParaRPr>
          </a:p>
          <a:p>
            <a:pPr eaLnBrk="0" hangingPunct="0"/>
            <a:r>
              <a:rPr lang="ru-RU" sz="3100" b="1">
                <a:solidFill>
                  <a:srgbClr val="FF0000"/>
                </a:solidFill>
                <a:latin typeface="Constantia" pitchFamily="18" charset="0"/>
                <a:cs typeface="Times New Roman" pitchFamily="18" charset="0"/>
              </a:rPr>
              <a:t>С</a:t>
            </a:r>
            <a:r>
              <a:rPr lang="ru-RU" sz="3100">
                <a:solidFill>
                  <a:srgbClr val="002060"/>
                </a:solidFill>
                <a:latin typeface="Constantia" pitchFamily="18" charset="0"/>
                <a:cs typeface="Times New Roman" pitchFamily="18" charset="0"/>
              </a:rPr>
              <a:t>тратег и тактик он в военном деле,</a:t>
            </a:r>
            <a:endParaRPr lang="ru-RU" sz="3100">
              <a:solidFill>
                <a:srgbClr val="002060"/>
              </a:solidFill>
              <a:latin typeface="Constantia" pitchFamily="18" charset="0"/>
            </a:endParaRPr>
          </a:p>
          <a:p>
            <a:pPr eaLnBrk="0" hangingPunct="0"/>
            <a:r>
              <a:rPr lang="ru-RU" sz="3100" b="1">
                <a:solidFill>
                  <a:srgbClr val="FF0000"/>
                </a:solidFill>
                <a:latin typeface="Constantia" pitchFamily="18" charset="0"/>
                <a:cs typeface="Times New Roman" pitchFamily="18" charset="0"/>
              </a:rPr>
              <a:t>У</a:t>
            </a:r>
            <a:r>
              <a:rPr lang="ru-RU" sz="3100">
                <a:solidFill>
                  <a:srgbClr val="002060"/>
                </a:solidFill>
                <a:latin typeface="Constantia" pitchFamily="18" charset="0"/>
                <a:cs typeface="Times New Roman" pitchFamily="18" charset="0"/>
              </a:rPr>
              <a:t>чил солдат «Науке побеждать»,</a:t>
            </a:r>
            <a:endParaRPr lang="ru-RU" sz="3100">
              <a:solidFill>
                <a:srgbClr val="002060"/>
              </a:solidFill>
              <a:latin typeface="Constantia" pitchFamily="18" charset="0"/>
            </a:endParaRPr>
          </a:p>
          <a:p>
            <a:pPr eaLnBrk="0" hangingPunct="0"/>
            <a:r>
              <a:rPr lang="ru-RU" sz="3100" b="1">
                <a:solidFill>
                  <a:srgbClr val="FF0000"/>
                </a:solidFill>
                <a:latin typeface="Constantia" pitchFamily="18" charset="0"/>
                <a:cs typeface="Times New Roman" pitchFamily="18" charset="0"/>
              </a:rPr>
              <a:t>В</a:t>
            </a:r>
            <a:r>
              <a:rPr lang="ru-RU" sz="3100">
                <a:solidFill>
                  <a:srgbClr val="002060"/>
                </a:solidFill>
                <a:latin typeface="Constantia" pitchFamily="18" charset="0"/>
                <a:cs typeface="Times New Roman" pitchFamily="18" charset="0"/>
              </a:rPr>
              <a:t>зял Рымник, Измаил и в русских веря,</a:t>
            </a:r>
            <a:endParaRPr lang="ru-RU" sz="3100">
              <a:solidFill>
                <a:srgbClr val="002060"/>
              </a:solidFill>
              <a:latin typeface="Constantia" pitchFamily="18" charset="0"/>
            </a:endParaRPr>
          </a:p>
          <a:p>
            <a:pPr eaLnBrk="0" hangingPunct="0"/>
            <a:r>
              <a:rPr lang="ru-RU" sz="3100" b="1">
                <a:solidFill>
                  <a:srgbClr val="FF0000"/>
                </a:solidFill>
                <a:latin typeface="Constantia" pitchFamily="18" charset="0"/>
                <a:cs typeface="Times New Roman" pitchFamily="18" charset="0"/>
              </a:rPr>
              <a:t>О</a:t>
            </a:r>
            <a:r>
              <a:rPr lang="ru-RU" sz="3100">
                <a:solidFill>
                  <a:srgbClr val="002060"/>
                </a:solidFill>
                <a:latin typeface="Constantia" pitchFamily="18" charset="0"/>
                <a:cs typeface="Times New Roman" pitchFamily="18" charset="0"/>
              </a:rPr>
              <a:t>н говорил: «Отчизна нам как Мать!»</a:t>
            </a:r>
            <a:endParaRPr lang="ru-RU" sz="3100">
              <a:solidFill>
                <a:srgbClr val="002060"/>
              </a:solidFill>
              <a:latin typeface="Constantia" pitchFamily="18" charset="0"/>
            </a:endParaRPr>
          </a:p>
          <a:p>
            <a:pPr eaLnBrk="0" hangingPunct="0"/>
            <a:r>
              <a:rPr lang="ru-RU" sz="3100" b="1">
                <a:solidFill>
                  <a:srgbClr val="FF0000"/>
                </a:solidFill>
                <a:latin typeface="Constantia" pitchFamily="18" charset="0"/>
                <a:cs typeface="Times New Roman" pitchFamily="18" charset="0"/>
              </a:rPr>
              <a:t>Р</a:t>
            </a:r>
            <a:r>
              <a:rPr lang="ru-RU" sz="3100">
                <a:solidFill>
                  <a:srgbClr val="002060"/>
                </a:solidFill>
                <a:latin typeface="Constantia" pitchFamily="18" charset="0"/>
                <a:cs typeface="Times New Roman" pitchFamily="18" charset="0"/>
              </a:rPr>
              <a:t>евнитель новизны в своем искусстве,</a:t>
            </a:r>
            <a:endParaRPr lang="ru-RU" sz="3100">
              <a:solidFill>
                <a:srgbClr val="002060"/>
              </a:solidFill>
              <a:latin typeface="Constantia" pitchFamily="18" charset="0"/>
            </a:endParaRPr>
          </a:p>
          <a:p>
            <a:pPr eaLnBrk="0" hangingPunct="0"/>
            <a:r>
              <a:rPr lang="ru-RU" sz="3100" b="1">
                <a:solidFill>
                  <a:srgbClr val="FF0000"/>
                </a:solidFill>
                <a:latin typeface="Constantia" pitchFamily="18" charset="0"/>
                <a:cs typeface="Times New Roman" pitchFamily="18" charset="0"/>
              </a:rPr>
              <a:t>О</a:t>
            </a:r>
            <a:r>
              <a:rPr lang="ru-RU" sz="3100">
                <a:solidFill>
                  <a:srgbClr val="002060"/>
                </a:solidFill>
                <a:latin typeface="Constantia" pitchFamily="18" charset="0"/>
                <a:cs typeface="Times New Roman" pitchFamily="18" charset="0"/>
              </a:rPr>
              <a:t>существил Альпийский переход…</a:t>
            </a:r>
            <a:endParaRPr lang="ru-RU" sz="3100">
              <a:solidFill>
                <a:srgbClr val="002060"/>
              </a:solidFill>
              <a:latin typeface="Constantia" pitchFamily="18" charset="0"/>
            </a:endParaRPr>
          </a:p>
          <a:p>
            <a:pPr eaLnBrk="0" hangingPunct="0"/>
            <a:r>
              <a:rPr lang="ru-RU" sz="3100" b="1">
                <a:solidFill>
                  <a:srgbClr val="FF0000"/>
                </a:solidFill>
                <a:latin typeface="Constantia" pitchFamily="18" charset="0"/>
                <a:cs typeface="Times New Roman" pitchFamily="18" charset="0"/>
              </a:rPr>
              <a:t>В</a:t>
            </a:r>
            <a:r>
              <a:rPr lang="ru-RU" sz="3100">
                <a:solidFill>
                  <a:srgbClr val="002060"/>
                </a:solidFill>
                <a:latin typeface="Constantia" pitchFamily="18" charset="0"/>
                <a:cs typeface="Times New Roman" pitchFamily="18" charset="0"/>
              </a:rPr>
              <a:t>еликий полководец, князь, граф русский,</a:t>
            </a:r>
            <a:endParaRPr lang="ru-RU" sz="3100">
              <a:solidFill>
                <a:srgbClr val="002060"/>
              </a:solidFill>
              <a:latin typeface="Constantia" pitchFamily="18" charset="0"/>
            </a:endParaRPr>
          </a:p>
          <a:p>
            <a:pPr eaLnBrk="0" hangingPunct="0"/>
            <a:r>
              <a:rPr lang="ru-RU" sz="3100" b="1">
                <a:solidFill>
                  <a:srgbClr val="FF0000"/>
                </a:solidFill>
                <a:latin typeface="Constantia" pitchFamily="18" charset="0"/>
                <a:cs typeface="Times New Roman" pitchFamily="18" charset="0"/>
              </a:rPr>
              <a:t>У</a:t>
            </a:r>
            <a:r>
              <a:rPr lang="ru-RU" sz="3100">
                <a:solidFill>
                  <a:srgbClr val="002060"/>
                </a:solidFill>
                <a:latin typeface="Constantia" pitchFamily="18" charset="0"/>
                <a:cs typeface="Times New Roman" pitchFamily="18" charset="0"/>
              </a:rPr>
              <a:t>дачливый в сраженьях патриот.</a:t>
            </a:r>
          </a:p>
          <a:p>
            <a:pPr algn="r" eaLnBrk="0" hangingPunct="0"/>
            <a:r>
              <a:rPr lang="ru-RU" sz="2800">
                <a:solidFill>
                  <a:srgbClr val="002060"/>
                </a:solidFill>
                <a:latin typeface="Constantia" pitchFamily="18" charset="0"/>
                <a:cs typeface="Times New Roman" pitchFamily="18" charset="0"/>
              </a:rPr>
              <a:t>      </a:t>
            </a:r>
            <a:r>
              <a:rPr lang="ru-RU" sz="2000">
                <a:solidFill>
                  <a:srgbClr val="002060"/>
                </a:solidFill>
                <a:latin typeface="Constantia" pitchFamily="18" charset="0"/>
                <a:cs typeface="Times New Roman" pitchFamily="18" charset="0"/>
              </a:rPr>
              <a:t>Н.Белостоцкая</a:t>
            </a:r>
            <a:endParaRPr lang="ru-RU" sz="2000">
              <a:solidFill>
                <a:srgbClr val="002060"/>
              </a:solidFill>
              <a:latin typeface="Constant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олик о Суворове.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9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32771" name="Прямоугольник 6"/>
          <p:cNvSpPr>
            <a:spLocks noChangeArrowheads="1"/>
          </p:cNvSpPr>
          <p:nvPr/>
        </p:nvSpPr>
        <p:spPr bwMode="auto">
          <a:xfrm>
            <a:off x="609600" y="4953000"/>
            <a:ext cx="3962400" cy="1323975"/>
          </a:xfrm>
          <a:prstGeom prst="rect">
            <a:avLst/>
          </a:prstGeom>
          <a:noFill/>
          <a:ln w="9525">
            <a:noFill/>
            <a:miter lim="800000"/>
            <a:headEnd/>
            <a:tailEnd/>
          </a:ln>
        </p:spPr>
        <p:txBody>
          <a:bodyPr>
            <a:spAutoFit/>
          </a:bodyPr>
          <a:lstStyle/>
          <a:p>
            <a:r>
              <a:rPr lang="ru-RU" sz="1600" b="1">
                <a:solidFill>
                  <a:srgbClr val="FF0000"/>
                </a:solidFill>
                <a:cs typeface="Times New Roman" pitchFamily="18" charset="0"/>
              </a:rPr>
              <a:t>24</a:t>
            </a:r>
            <a:r>
              <a:rPr lang="ru-RU" sz="1600" b="1">
                <a:solidFill>
                  <a:srgbClr val="FF0000"/>
                </a:solidFill>
                <a:latin typeface="Constantia" pitchFamily="18" charset="0"/>
                <a:cs typeface="Times New Roman" pitchFamily="18" charset="0"/>
              </a:rPr>
              <a:t> декабря </a:t>
            </a:r>
            <a:r>
              <a:rPr lang="ru-RU" sz="1600" b="1">
                <a:solidFill>
                  <a:srgbClr val="002060"/>
                </a:solidFill>
                <a:latin typeface="Constantia" pitchFamily="18" charset="0"/>
                <a:cs typeface="Times New Roman" pitchFamily="18" charset="0"/>
              </a:rPr>
              <a:t>- День взятия турецкой крепости Измаил русскими войсками под командованием </a:t>
            </a:r>
            <a:r>
              <a:rPr lang="ru-RU" sz="1600" b="1">
                <a:solidFill>
                  <a:srgbClr val="002060"/>
                </a:solidFill>
                <a:latin typeface="Constantia" pitchFamily="18" charset="0"/>
              </a:rPr>
              <a:t>Александра Васильевича Суворова </a:t>
            </a:r>
            <a:r>
              <a:rPr lang="ru-RU" sz="1600" b="1">
                <a:solidFill>
                  <a:srgbClr val="002060"/>
                </a:solidFill>
                <a:latin typeface="Constantia" pitchFamily="18" charset="0"/>
                <a:cs typeface="Times New Roman" pitchFamily="18" charset="0"/>
              </a:rPr>
              <a:t>(произошло </a:t>
            </a:r>
            <a:r>
              <a:rPr lang="ru-RU" sz="1600" b="1">
                <a:solidFill>
                  <a:srgbClr val="002060"/>
                </a:solidFill>
                <a:cs typeface="Times New Roman" pitchFamily="18" charset="0"/>
              </a:rPr>
              <a:t>11 </a:t>
            </a:r>
            <a:r>
              <a:rPr lang="ru-RU" sz="1600">
                <a:solidFill>
                  <a:srgbClr val="002060"/>
                </a:solidFill>
              </a:rPr>
              <a:t>[</a:t>
            </a:r>
            <a:r>
              <a:rPr lang="ru-RU" sz="1600" b="1">
                <a:solidFill>
                  <a:srgbClr val="002060"/>
                </a:solidFill>
                <a:cs typeface="Times New Roman" pitchFamily="18" charset="0"/>
              </a:rPr>
              <a:t>22</a:t>
            </a:r>
            <a:r>
              <a:rPr lang="ru-RU" sz="1600">
                <a:solidFill>
                  <a:srgbClr val="002060"/>
                </a:solidFill>
              </a:rPr>
              <a:t>]</a:t>
            </a:r>
            <a:r>
              <a:rPr lang="ru-RU" sz="1600" b="1">
                <a:solidFill>
                  <a:srgbClr val="002060"/>
                </a:solidFill>
                <a:cs typeface="Times New Roman" pitchFamily="18" charset="0"/>
              </a:rPr>
              <a:t> </a:t>
            </a:r>
            <a:r>
              <a:rPr lang="ru-RU" sz="1600" b="1">
                <a:solidFill>
                  <a:srgbClr val="002060"/>
                </a:solidFill>
                <a:latin typeface="Constantia" pitchFamily="18" charset="0"/>
                <a:cs typeface="Times New Roman" pitchFamily="18" charset="0"/>
              </a:rPr>
              <a:t>декабря </a:t>
            </a:r>
            <a:r>
              <a:rPr lang="ru-RU" sz="1600" b="1">
                <a:solidFill>
                  <a:srgbClr val="002060"/>
                </a:solidFill>
                <a:cs typeface="Times New Roman" pitchFamily="18" charset="0"/>
              </a:rPr>
              <a:t>1790</a:t>
            </a:r>
            <a:r>
              <a:rPr lang="ru-RU" sz="1600" b="1">
                <a:solidFill>
                  <a:srgbClr val="002060"/>
                </a:solidFill>
                <a:latin typeface="Constantia" pitchFamily="18" charset="0"/>
                <a:cs typeface="Times New Roman" pitchFamily="18" charset="0"/>
              </a:rPr>
              <a:t> года).</a:t>
            </a:r>
            <a:r>
              <a:rPr lang="ru-RU" sz="1600">
                <a:solidFill>
                  <a:srgbClr val="002060"/>
                </a:solidFill>
                <a:latin typeface="Constantia" pitchFamily="18" charset="0"/>
              </a:rPr>
              <a:t> </a:t>
            </a:r>
          </a:p>
        </p:txBody>
      </p:sp>
      <p:pic>
        <p:nvPicPr>
          <p:cNvPr id="32772" name="Picture 2"/>
          <p:cNvPicPr>
            <a:picLocks noChangeAspect="1" noChangeArrowheads="1"/>
          </p:cNvPicPr>
          <p:nvPr/>
        </p:nvPicPr>
        <p:blipFill>
          <a:blip r:embed="rId3"/>
          <a:srcRect r="7523" b="2150"/>
          <a:stretch>
            <a:fillRect/>
          </a:stretch>
        </p:blipFill>
        <p:spPr bwMode="auto">
          <a:xfrm>
            <a:off x="762000" y="609600"/>
            <a:ext cx="3406775" cy="4267200"/>
          </a:xfrm>
          <a:prstGeom prst="rect">
            <a:avLst/>
          </a:prstGeom>
          <a:noFill/>
          <a:ln w="9525">
            <a:noFill/>
            <a:miter lim="800000"/>
            <a:headEnd/>
            <a:tailEnd/>
          </a:ln>
        </p:spPr>
      </p:pic>
      <p:pic>
        <p:nvPicPr>
          <p:cNvPr id="32773" name="Picture 2" descr="C:\Users\1\Desktop\стрелки\24dec-450x566.jpg"/>
          <p:cNvPicPr>
            <a:picLocks noChangeAspect="1" noChangeArrowheads="1"/>
          </p:cNvPicPr>
          <p:nvPr/>
        </p:nvPicPr>
        <p:blipFill>
          <a:blip r:embed="rId4"/>
          <a:srcRect l="55769" t="87151" r="38461" b="6734"/>
          <a:stretch>
            <a:fillRect/>
          </a:stretch>
        </p:blipFill>
        <p:spPr bwMode="auto">
          <a:xfrm>
            <a:off x="2438400" y="4419600"/>
            <a:ext cx="171450" cy="228600"/>
          </a:xfrm>
          <a:prstGeom prst="rect">
            <a:avLst/>
          </a:prstGeom>
          <a:noFill/>
          <a:ln w="9525">
            <a:noFill/>
            <a:miter lim="800000"/>
            <a:headEnd/>
            <a:tailEnd/>
          </a:ln>
        </p:spPr>
      </p:pic>
      <p:sp>
        <p:nvSpPr>
          <p:cNvPr id="32774" name="Прямоугольник 7"/>
          <p:cNvSpPr>
            <a:spLocks noChangeArrowheads="1"/>
          </p:cNvSpPr>
          <p:nvPr/>
        </p:nvSpPr>
        <p:spPr bwMode="auto">
          <a:xfrm>
            <a:off x="4724400" y="4953000"/>
            <a:ext cx="4114800" cy="1323975"/>
          </a:xfrm>
          <a:prstGeom prst="rect">
            <a:avLst/>
          </a:prstGeom>
          <a:noFill/>
          <a:ln w="9525">
            <a:noFill/>
            <a:miter lim="800000"/>
            <a:headEnd/>
            <a:tailEnd/>
          </a:ln>
        </p:spPr>
        <p:txBody>
          <a:bodyPr>
            <a:spAutoFit/>
          </a:bodyPr>
          <a:lstStyle/>
          <a:p>
            <a:r>
              <a:rPr lang="ru-RU" sz="1600" b="1">
                <a:solidFill>
                  <a:srgbClr val="FF0000"/>
                </a:solidFill>
                <a:cs typeface="Times New Roman" pitchFamily="18" charset="0"/>
              </a:rPr>
              <a:t>215 </a:t>
            </a:r>
            <a:r>
              <a:rPr lang="ru-RU" sz="1600" b="1">
                <a:solidFill>
                  <a:srgbClr val="FF0000"/>
                </a:solidFill>
                <a:latin typeface="Constantia" pitchFamily="18" charset="0"/>
              </a:rPr>
              <a:t>лет  </a:t>
            </a:r>
            <a:r>
              <a:rPr lang="ru-RU" sz="1600" b="1">
                <a:solidFill>
                  <a:srgbClr val="002060"/>
                </a:solidFill>
                <a:latin typeface="Constantia" pitchFamily="18" charset="0"/>
              </a:rPr>
              <a:t>подвигу русских войск под командованием фельдмаршала              </a:t>
            </a:r>
            <a:r>
              <a:rPr lang="ru-RU" sz="1600" b="1">
                <a:solidFill>
                  <a:srgbClr val="002060"/>
                </a:solidFill>
                <a:latin typeface="Constantia" pitchFamily="18" charset="0"/>
                <a:cs typeface="Times New Roman" pitchFamily="18" charset="0"/>
              </a:rPr>
              <a:t>А. В. Суворова </a:t>
            </a:r>
            <a:r>
              <a:rPr lang="ru-RU" sz="1600" b="1">
                <a:solidFill>
                  <a:srgbClr val="002060"/>
                </a:solidFill>
                <a:latin typeface="Constantia" pitchFamily="18" charset="0"/>
              </a:rPr>
              <a:t>в Швейцарском  походе через Альпы (</a:t>
            </a:r>
            <a:r>
              <a:rPr lang="ru-RU" sz="1600" b="1">
                <a:solidFill>
                  <a:srgbClr val="002060"/>
                </a:solidFill>
                <a:cs typeface="Times New Roman" pitchFamily="18" charset="0"/>
              </a:rPr>
              <a:t>10</a:t>
            </a:r>
            <a:r>
              <a:rPr lang="ru-RU" sz="1600" b="1">
                <a:solidFill>
                  <a:srgbClr val="002060"/>
                </a:solidFill>
                <a:latin typeface="Constantia" pitchFamily="18" charset="0"/>
              </a:rPr>
              <a:t> [</a:t>
            </a:r>
            <a:r>
              <a:rPr lang="ru-RU" sz="1600" b="1">
                <a:solidFill>
                  <a:srgbClr val="002060"/>
                </a:solidFill>
                <a:cs typeface="Times New Roman" pitchFamily="18" charset="0"/>
              </a:rPr>
              <a:t>21</a:t>
            </a:r>
            <a:r>
              <a:rPr lang="ru-RU" sz="1600" b="1">
                <a:solidFill>
                  <a:srgbClr val="002060"/>
                </a:solidFill>
                <a:latin typeface="Constantia" pitchFamily="18" charset="0"/>
              </a:rPr>
              <a:t>] сентября -               </a:t>
            </a:r>
            <a:r>
              <a:rPr lang="ru-RU" sz="1600" b="1">
                <a:solidFill>
                  <a:srgbClr val="002060"/>
                </a:solidFill>
                <a:cs typeface="Times New Roman" pitchFamily="18" charset="0"/>
              </a:rPr>
              <a:t>27</a:t>
            </a:r>
            <a:r>
              <a:rPr lang="ru-RU" sz="1600" b="1">
                <a:solidFill>
                  <a:srgbClr val="002060"/>
                </a:solidFill>
                <a:latin typeface="Constantia" pitchFamily="18" charset="0"/>
                <a:cs typeface="Times New Roman" pitchFamily="18" charset="0"/>
              </a:rPr>
              <a:t> </a:t>
            </a:r>
            <a:r>
              <a:rPr lang="ru-RU" sz="1600" b="1">
                <a:solidFill>
                  <a:srgbClr val="002060"/>
                </a:solidFill>
                <a:latin typeface="Constantia" pitchFamily="18" charset="0"/>
              </a:rPr>
              <a:t>сентября [</a:t>
            </a:r>
            <a:r>
              <a:rPr lang="ru-RU" sz="1600" b="1">
                <a:solidFill>
                  <a:srgbClr val="002060"/>
                </a:solidFill>
                <a:cs typeface="Times New Roman" pitchFamily="18" charset="0"/>
              </a:rPr>
              <a:t>8</a:t>
            </a:r>
            <a:r>
              <a:rPr lang="ru-RU" sz="1600" b="1">
                <a:solidFill>
                  <a:srgbClr val="002060"/>
                </a:solidFill>
                <a:latin typeface="Constantia" pitchFamily="18" charset="0"/>
              </a:rPr>
              <a:t> октября] </a:t>
            </a:r>
            <a:r>
              <a:rPr lang="ru-RU" sz="1600" b="1">
                <a:solidFill>
                  <a:srgbClr val="002060"/>
                </a:solidFill>
                <a:cs typeface="Times New Roman" pitchFamily="18" charset="0"/>
              </a:rPr>
              <a:t>1799</a:t>
            </a:r>
            <a:r>
              <a:rPr lang="ru-RU" sz="1600" b="1">
                <a:solidFill>
                  <a:srgbClr val="002060"/>
                </a:solidFill>
                <a:latin typeface="Constantia" pitchFamily="18" charset="0"/>
              </a:rPr>
              <a:t> года).</a:t>
            </a:r>
          </a:p>
        </p:txBody>
      </p:sp>
      <p:pic>
        <p:nvPicPr>
          <p:cNvPr id="15367" name="Picture 2" descr="C:\Users\1\Desktop\стрелки\77b819975be9cf3753808d354418ce62.jpg"/>
          <p:cNvPicPr>
            <a:picLocks noChangeAspect="1" noChangeArrowheads="1"/>
          </p:cNvPicPr>
          <p:nvPr/>
        </p:nvPicPr>
        <p:blipFill>
          <a:blip r:embed="rId5"/>
          <a:srcRect r="15337"/>
          <a:stretch>
            <a:fillRect/>
          </a:stretch>
        </p:blipFill>
        <p:spPr bwMode="auto">
          <a:xfrm>
            <a:off x="4762500" y="595964"/>
            <a:ext cx="3695700" cy="43570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4953000" y="457200"/>
            <a:ext cx="3810000" cy="5908675"/>
          </a:xfrm>
          <a:prstGeom prst="rect">
            <a:avLst/>
          </a:prstGeom>
          <a:noFill/>
          <a:ln w="9525">
            <a:noFill/>
            <a:miter lim="800000"/>
            <a:headEnd/>
            <a:tailEnd/>
          </a:ln>
        </p:spPr>
        <p:txBody>
          <a:bodyPr anchor="ctr">
            <a:spAutoFit/>
          </a:bodyPr>
          <a:lstStyle/>
          <a:p>
            <a:pPr eaLnBrk="0" hangingPunct="0"/>
            <a:r>
              <a:rPr lang="ru-RU" sz="2100">
                <a:solidFill>
                  <a:srgbClr val="002060"/>
                </a:solidFill>
                <a:cs typeface="Times New Roman" pitchFamily="18" charset="0"/>
              </a:rPr>
              <a:t>7</a:t>
            </a:r>
            <a:r>
              <a:rPr lang="ru-RU" sz="2100">
                <a:solidFill>
                  <a:srgbClr val="002060"/>
                </a:solidFill>
                <a:latin typeface="Constantia" pitchFamily="18" charset="0"/>
                <a:cs typeface="Times New Roman" pitchFamily="18" charset="0"/>
              </a:rPr>
              <a:t> мая </a:t>
            </a:r>
            <a:r>
              <a:rPr lang="ru-RU" sz="2100">
                <a:solidFill>
                  <a:srgbClr val="002060"/>
                </a:solidFill>
                <a:cs typeface="Times New Roman" pitchFamily="18" charset="0"/>
              </a:rPr>
              <a:t>2008</a:t>
            </a:r>
            <a:r>
              <a:rPr lang="ru-RU" sz="2100">
                <a:solidFill>
                  <a:srgbClr val="002060"/>
                </a:solidFill>
                <a:latin typeface="Constantia" pitchFamily="18" charset="0"/>
                <a:cs typeface="Times New Roman" pitchFamily="18" charset="0"/>
              </a:rPr>
              <a:t> года в России был запущен проект «Имя Россия». Россиянам предлагалось определить </a:t>
            </a:r>
            <a:r>
              <a:rPr lang="ru-RU" sz="2100">
                <a:solidFill>
                  <a:srgbClr val="002060"/>
                </a:solidFill>
              </a:rPr>
              <a:t>500 </a:t>
            </a:r>
            <a:r>
              <a:rPr lang="ru-RU" sz="2100">
                <a:solidFill>
                  <a:srgbClr val="002060"/>
                </a:solidFill>
                <a:latin typeface="Constantia" pitchFamily="18" charset="0"/>
              </a:rPr>
              <a:t>великих деятелей России (спортсменов, политиков, ученых, писателей и т. п.). Телевизионный этап </a:t>
            </a:r>
            <a:r>
              <a:rPr lang="ru-RU" sz="2100">
                <a:solidFill>
                  <a:srgbClr val="002060"/>
                </a:solidFill>
                <a:latin typeface="Constantia" pitchFamily="18" charset="0"/>
                <a:cs typeface="Times New Roman" pitchFamily="18" charset="0"/>
              </a:rPr>
              <a:t>на телеканале «Россия» </a:t>
            </a:r>
            <a:r>
              <a:rPr lang="ru-RU" sz="2100">
                <a:solidFill>
                  <a:srgbClr val="002060"/>
                </a:solidFill>
                <a:latin typeface="Constantia" pitchFamily="18" charset="0"/>
              </a:rPr>
              <a:t>начался, когда на сайте проекта были выбраны </a:t>
            </a:r>
            <a:r>
              <a:rPr lang="ru-RU" sz="2100">
                <a:solidFill>
                  <a:srgbClr val="002060"/>
                </a:solidFill>
              </a:rPr>
              <a:t>12 </a:t>
            </a:r>
            <a:r>
              <a:rPr lang="ru-RU" sz="2100">
                <a:solidFill>
                  <a:srgbClr val="002060"/>
                </a:solidFill>
                <a:latin typeface="Constantia" pitchFamily="18" charset="0"/>
              </a:rPr>
              <a:t>победителей.</a:t>
            </a:r>
            <a:r>
              <a:rPr lang="ru-RU" sz="2100">
                <a:solidFill>
                  <a:srgbClr val="002060"/>
                </a:solidFill>
              </a:rPr>
              <a:t>    28 </a:t>
            </a:r>
            <a:r>
              <a:rPr lang="ru-RU" sz="2100">
                <a:solidFill>
                  <a:srgbClr val="002060"/>
                </a:solidFill>
                <a:latin typeface="Constantia" pitchFamily="18" charset="0"/>
              </a:rPr>
              <a:t>декабря </a:t>
            </a:r>
            <a:r>
              <a:rPr lang="ru-RU" sz="2100">
                <a:solidFill>
                  <a:srgbClr val="002060"/>
                </a:solidFill>
              </a:rPr>
              <a:t>2008 </a:t>
            </a:r>
            <a:r>
              <a:rPr lang="ru-RU" sz="2100">
                <a:solidFill>
                  <a:srgbClr val="002060"/>
                </a:solidFill>
                <a:latin typeface="Constantia" pitchFamily="18" charset="0"/>
              </a:rPr>
              <a:t>года по результатам теледебатов было выбрано одно имя - Александр Невский. Александр Суворов был в первой половине победителей.</a:t>
            </a:r>
          </a:p>
        </p:txBody>
      </p:sp>
      <p:pic>
        <p:nvPicPr>
          <p:cNvPr id="35843" name="Рисунок 2"/>
          <p:cNvPicPr>
            <a:picLocks noChangeAspect="1"/>
          </p:cNvPicPr>
          <p:nvPr/>
        </p:nvPicPr>
        <p:blipFill>
          <a:blip r:embed="rId2"/>
          <a:srcRect l="3304" t="8179" r="30644" b="6760"/>
          <a:stretch>
            <a:fillRect/>
          </a:stretch>
        </p:blipFill>
        <p:spPr bwMode="auto">
          <a:xfrm>
            <a:off x="609600" y="533400"/>
            <a:ext cx="4191000" cy="3213100"/>
          </a:xfrm>
          <a:prstGeom prst="rect">
            <a:avLst/>
          </a:prstGeom>
          <a:noFill/>
          <a:ln w="9525">
            <a:noFill/>
            <a:miter lim="800000"/>
            <a:headEnd/>
            <a:tailEnd/>
          </a:ln>
        </p:spPr>
      </p:pic>
      <p:pic>
        <p:nvPicPr>
          <p:cNvPr id="35844" name="Рисунок 3"/>
          <p:cNvPicPr>
            <a:picLocks noChangeAspect="1"/>
          </p:cNvPicPr>
          <p:nvPr/>
        </p:nvPicPr>
        <p:blipFill>
          <a:blip r:embed="rId3"/>
          <a:srcRect l="4074" t="17267" r="35364" b="15393"/>
          <a:stretch>
            <a:fillRect/>
          </a:stretch>
        </p:blipFill>
        <p:spPr bwMode="auto">
          <a:xfrm>
            <a:off x="609600" y="37338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33400" y="457200"/>
            <a:ext cx="3048000" cy="4478338"/>
          </a:xfrm>
          <a:prstGeom prst="rect">
            <a:avLst/>
          </a:prstGeom>
          <a:noFill/>
          <a:ln w="9525">
            <a:noFill/>
            <a:miter lim="800000"/>
            <a:headEnd/>
            <a:tailEnd/>
          </a:ln>
        </p:spPr>
        <p:txBody>
          <a:bodyPr anchor="ctr">
            <a:spAutoFit/>
          </a:bodyPr>
          <a:lstStyle/>
          <a:p>
            <a:pPr eaLnBrk="0" hangingPunct="0"/>
            <a:r>
              <a:rPr lang="ru-RU" sz="1500">
                <a:solidFill>
                  <a:srgbClr val="002060"/>
                </a:solidFill>
                <a:latin typeface="Constantia" pitchFamily="18" charset="0"/>
              </a:rPr>
              <a:t>В «День народного единства»        </a:t>
            </a:r>
            <a:r>
              <a:rPr lang="ru-RU" sz="1500">
                <a:solidFill>
                  <a:srgbClr val="002060"/>
                </a:solidFill>
                <a:cs typeface="Times New Roman" pitchFamily="18" charset="0"/>
              </a:rPr>
              <a:t>4</a:t>
            </a:r>
            <a:r>
              <a:rPr lang="ru-RU" sz="1500">
                <a:solidFill>
                  <a:srgbClr val="002060"/>
                </a:solidFill>
                <a:latin typeface="Constantia" pitchFamily="18" charset="0"/>
              </a:rPr>
              <a:t> ноября </a:t>
            </a:r>
            <a:r>
              <a:rPr lang="ru-RU" sz="1500">
                <a:solidFill>
                  <a:srgbClr val="002060"/>
                </a:solidFill>
                <a:cs typeface="Times New Roman" pitchFamily="18" charset="0"/>
              </a:rPr>
              <a:t>2013</a:t>
            </a:r>
            <a:r>
              <a:rPr lang="ru-RU" sz="1500">
                <a:solidFill>
                  <a:srgbClr val="002060"/>
                </a:solidFill>
                <a:latin typeface="Constantia" pitchFamily="18" charset="0"/>
              </a:rPr>
              <a:t> года был дан старт мультимедийного проекта-конкурса «Имя Победы», который был совместно запущен Российским военно-историческим обществом (РВИО) и Всероссийской государственной телевизионной и радиовещательной компанией (ВГТРК) при поддержке министерства культуры России. Заявленная цель проекта – предоставить россиянам возможность путем открытого всенародного голосования выбрать полководца, который внес наибольший вклад в историю военной славы России.</a:t>
            </a:r>
          </a:p>
        </p:txBody>
      </p:sp>
      <p:pic>
        <p:nvPicPr>
          <p:cNvPr id="36867" name="Рисунок 4"/>
          <p:cNvPicPr>
            <a:picLocks noChangeAspect="1"/>
          </p:cNvPicPr>
          <p:nvPr/>
        </p:nvPicPr>
        <p:blipFill>
          <a:blip r:embed="rId2"/>
          <a:srcRect l="13251" t="9821" r="13869" b="11618"/>
          <a:stretch>
            <a:fillRect/>
          </a:stretch>
        </p:blipFill>
        <p:spPr bwMode="auto">
          <a:xfrm>
            <a:off x="3581400" y="533400"/>
            <a:ext cx="5029200" cy="3048000"/>
          </a:xfrm>
          <a:prstGeom prst="rect">
            <a:avLst/>
          </a:prstGeom>
          <a:noFill/>
          <a:ln w="9525">
            <a:noFill/>
            <a:miter lim="800000"/>
            <a:headEnd/>
            <a:tailEnd/>
          </a:ln>
        </p:spPr>
      </p:pic>
      <p:pic>
        <p:nvPicPr>
          <p:cNvPr id="36868" name="Рисунок 5"/>
          <p:cNvPicPr>
            <a:picLocks noChangeAspect="1"/>
          </p:cNvPicPr>
          <p:nvPr/>
        </p:nvPicPr>
        <p:blipFill>
          <a:blip r:embed="rId3"/>
          <a:srcRect l="12801" t="35999" r="14082" b="34029"/>
          <a:stretch>
            <a:fillRect/>
          </a:stretch>
        </p:blipFill>
        <p:spPr bwMode="auto">
          <a:xfrm>
            <a:off x="3581400" y="3581400"/>
            <a:ext cx="5029200" cy="1158875"/>
          </a:xfrm>
          <a:prstGeom prst="rect">
            <a:avLst/>
          </a:prstGeom>
          <a:noFill/>
          <a:ln w="9525">
            <a:noFill/>
            <a:miter lim="800000"/>
            <a:headEnd/>
            <a:tailEnd/>
          </a:ln>
        </p:spPr>
      </p:pic>
      <p:sp>
        <p:nvSpPr>
          <p:cNvPr id="36869" name="Rectangle 1"/>
          <p:cNvSpPr>
            <a:spLocks noChangeArrowheads="1"/>
          </p:cNvSpPr>
          <p:nvPr/>
        </p:nvSpPr>
        <p:spPr bwMode="auto">
          <a:xfrm>
            <a:off x="457200" y="4924425"/>
            <a:ext cx="8305800" cy="1323975"/>
          </a:xfrm>
          <a:prstGeom prst="rect">
            <a:avLst/>
          </a:prstGeom>
          <a:noFill/>
          <a:ln w="9525">
            <a:noFill/>
            <a:miter lim="800000"/>
            <a:headEnd/>
            <a:tailEnd/>
          </a:ln>
        </p:spPr>
        <p:txBody>
          <a:bodyPr anchor="ctr">
            <a:spAutoFit/>
          </a:bodyPr>
          <a:lstStyle/>
          <a:p>
            <a:pPr eaLnBrk="0" hangingPunct="0"/>
            <a:r>
              <a:rPr lang="ru-RU" sz="1600">
                <a:solidFill>
                  <a:srgbClr val="002060"/>
                </a:solidFill>
                <a:latin typeface="Constantia" pitchFamily="18" charset="0"/>
              </a:rPr>
              <a:t>С</a:t>
            </a:r>
            <a:r>
              <a:rPr lang="ru-RU" sz="1600">
                <a:solidFill>
                  <a:srgbClr val="002060"/>
                </a:solidFill>
                <a:cs typeface="Times New Roman" pitchFamily="18" charset="0"/>
              </a:rPr>
              <a:t> 4 </a:t>
            </a:r>
            <a:r>
              <a:rPr lang="ru-RU" sz="1600">
                <a:solidFill>
                  <a:srgbClr val="002060"/>
                </a:solidFill>
                <a:latin typeface="Constantia" pitchFamily="18" charset="0"/>
              </a:rPr>
              <a:t>ноября </a:t>
            </a:r>
            <a:r>
              <a:rPr lang="ru-RU" sz="1600">
                <a:solidFill>
                  <a:srgbClr val="002060"/>
                </a:solidFill>
                <a:cs typeface="Times New Roman" pitchFamily="18" charset="0"/>
              </a:rPr>
              <a:t>2013</a:t>
            </a:r>
            <a:r>
              <a:rPr lang="ru-RU" sz="1600">
                <a:solidFill>
                  <a:srgbClr val="002060"/>
                </a:solidFill>
                <a:latin typeface="Constantia" pitchFamily="18" charset="0"/>
              </a:rPr>
              <a:t> года и по </a:t>
            </a:r>
            <a:r>
              <a:rPr lang="ru-RU" sz="1600">
                <a:solidFill>
                  <a:srgbClr val="002060"/>
                </a:solidFill>
                <a:cs typeface="Times New Roman" pitchFamily="18" charset="0"/>
              </a:rPr>
              <a:t>9</a:t>
            </a:r>
            <a:r>
              <a:rPr lang="ru-RU" sz="1600">
                <a:solidFill>
                  <a:srgbClr val="002060"/>
                </a:solidFill>
                <a:latin typeface="Constantia" pitchFamily="18" charset="0"/>
              </a:rPr>
              <a:t> мая </a:t>
            </a:r>
            <a:r>
              <a:rPr lang="ru-RU" sz="1600">
                <a:solidFill>
                  <a:srgbClr val="002060"/>
                </a:solidFill>
                <a:cs typeface="Times New Roman" pitchFamily="18" charset="0"/>
              </a:rPr>
              <a:t>2014</a:t>
            </a:r>
            <a:r>
              <a:rPr lang="ru-RU" sz="1600">
                <a:solidFill>
                  <a:srgbClr val="002060"/>
                </a:solidFill>
                <a:latin typeface="Constantia" pitchFamily="18" charset="0"/>
              </a:rPr>
              <a:t> года россияне выбирали </a:t>
            </a:r>
            <a:r>
              <a:rPr lang="ru-RU" sz="1600">
                <a:solidFill>
                  <a:srgbClr val="002060"/>
                </a:solidFill>
                <a:cs typeface="Times New Roman" pitchFamily="18" charset="0"/>
              </a:rPr>
              <a:t>10</a:t>
            </a:r>
            <a:r>
              <a:rPr lang="ru-RU" sz="1600">
                <a:solidFill>
                  <a:srgbClr val="002060"/>
                </a:solidFill>
                <a:latin typeface="Constantia" pitchFamily="18" charset="0"/>
              </a:rPr>
              <a:t> из </a:t>
            </a:r>
            <a:r>
              <a:rPr lang="ru-RU" sz="1600">
                <a:solidFill>
                  <a:srgbClr val="002060"/>
                </a:solidFill>
                <a:cs typeface="Times New Roman" pitchFamily="18" charset="0"/>
              </a:rPr>
              <a:t>100</a:t>
            </a:r>
            <a:r>
              <a:rPr lang="ru-RU" sz="1600">
                <a:solidFill>
                  <a:srgbClr val="002060"/>
                </a:solidFill>
                <a:latin typeface="Constantia" pitchFamily="18" charset="0"/>
              </a:rPr>
              <a:t> представленных имен, которые по их мнению заслуживают звания Имя Победы. По итогам голосования был опубликован список из </a:t>
            </a:r>
            <a:r>
              <a:rPr lang="ru-RU" sz="1600">
                <a:solidFill>
                  <a:srgbClr val="002060"/>
                </a:solidFill>
                <a:cs typeface="Times New Roman" pitchFamily="18" charset="0"/>
              </a:rPr>
              <a:t>10</a:t>
            </a:r>
            <a:r>
              <a:rPr lang="ru-RU" sz="1600">
                <a:solidFill>
                  <a:srgbClr val="002060"/>
                </a:solidFill>
                <a:latin typeface="Constantia" pitchFamily="18" charset="0"/>
              </a:rPr>
              <a:t> военачальников, вошедших в финал. Победителем объявлен тот полководец, за которого в ходе финала отдано наибольшее количество голосов пользователей. Им стал </a:t>
            </a:r>
            <a:r>
              <a:rPr lang="ru-RU" sz="1600">
                <a:solidFill>
                  <a:srgbClr val="FF0000"/>
                </a:solidFill>
                <a:latin typeface="Constantia" pitchFamily="18" charset="0"/>
              </a:rPr>
              <a:t>Александр Васильевич Суворов.</a:t>
            </a:r>
            <a:r>
              <a:rPr lang="ru-RU" sz="1600">
                <a:solidFill>
                  <a:srgbClr val="002060"/>
                </a:solidFill>
                <a:latin typeface="Constantia" pitchFamily="18" charset="0"/>
              </a:rPr>
              <a:t> </a:t>
            </a:r>
            <a:endParaRPr lang="ru-RU" sz="1500">
              <a:solidFill>
                <a:srgbClr val="002060"/>
              </a:solidFill>
              <a:latin typeface="Constantia" pitchFamily="18" charset="0"/>
            </a:endParaRPr>
          </a:p>
        </p:txBody>
      </p:sp>
      <p:sp>
        <p:nvSpPr>
          <p:cNvPr id="36870" name="Стрелка вправо 17">
            <a:hlinkClick r:id="rId4" action="ppaction://hlinkpres?slideindex=1&amp;slidetitle="/>
          </p:cNvPr>
          <p:cNvSpPr>
            <a:spLocks noChangeArrowheads="1"/>
          </p:cNvSpPr>
          <p:nvPr/>
        </p:nvSpPr>
        <p:spPr bwMode="auto">
          <a:xfrm>
            <a:off x="7467600" y="6019800"/>
            <a:ext cx="838200" cy="457200"/>
          </a:xfrm>
          <a:prstGeom prst="rightArrow">
            <a:avLst>
              <a:gd name="adj1" fmla="val 50000"/>
              <a:gd name="adj2" fmla="val 50026"/>
            </a:avLst>
          </a:prstGeom>
          <a:solidFill>
            <a:schemeClr val="bg1"/>
          </a:solidFill>
          <a:ln w="9525" algn="ctr">
            <a:solidFill>
              <a:schemeClr val="tx1"/>
            </a:solidFill>
            <a:round/>
            <a:headEnd/>
            <a:tailEnd/>
          </a:ln>
        </p:spPr>
        <p:txBody>
          <a:bodyPr wrap="none"/>
          <a:lstStyle/>
          <a:p>
            <a:endParaRPr lang="ru-RU"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endParaRPr lang="ru-RU" smtClean="0"/>
          </a:p>
        </p:txBody>
      </p:sp>
      <p:pic>
        <p:nvPicPr>
          <p:cNvPr id="37891" name="Picture 2"/>
          <p:cNvPicPr>
            <a:picLocks noChangeAspect="1" noChangeArrowheads="1"/>
          </p:cNvPicPr>
          <p:nvPr/>
        </p:nvPicPr>
        <p:blipFill>
          <a:blip r:embed="rId2"/>
          <a:srcRect l="33427" t="9456" r="17287" b="9375"/>
          <a:stretch>
            <a:fillRect/>
          </a:stretch>
        </p:blipFill>
        <p:spPr bwMode="auto">
          <a:xfrm>
            <a:off x="1447800" y="468313"/>
            <a:ext cx="6324600" cy="585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достопримечательности Уфы: дом Демидовых Уфа"/>
          <p:cNvPicPr>
            <a:picLocks noChangeAspect="1" noChangeArrowheads="1"/>
          </p:cNvPicPr>
          <p:nvPr/>
        </p:nvPicPr>
        <p:blipFill>
          <a:blip r:embed="rId2"/>
          <a:srcRect t="7339" r="4440" b="15596"/>
          <a:stretch>
            <a:fillRect/>
          </a:stretch>
        </p:blipFill>
        <p:spPr bwMode="auto">
          <a:xfrm>
            <a:off x="2633663" y="3352800"/>
            <a:ext cx="6510337" cy="3505200"/>
          </a:xfrm>
          <a:prstGeom prst="rect">
            <a:avLst/>
          </a:prstGeom>
          <a:noFill/>
          <a:ln w="9525">
            <a:noFill/>
            <a:miter lim="800000"/>
            <a:headEnd/>
            <a:tailEnd/>
          </a:ln>
        </p:spPr>
      </p:pic>
      <p:pic>
        <p:nvPicPr>
          <p:cNvPr id="38915" name="Picture 4" descr="достопримечательности Уфы: дом Демидовых Уфа"/>
          <p:cNvPicPr>
            <a:picLocks noChangeAspect="1" noChangeArrowheads="1"/>
          </p:cNvPicPr>
          <p:nvPr/>
        </p:nvPicPr>
        <p:blipFill>
          <a:blip r:embed="rId3"/>
          <a:srcRect b="16667"/>
          <a:stretch>
            <a:fillRect/>
          </a:stretch>
        </p:blipFill>
        <p:spPr bwMode="auto">
          <a:xfrm>
            <a:off x="0" y="0"/>
            <a:ext cx="5791200" cy="3222625"/>
          </a:xfrm>
          <a:prstGeom prst="rect">
            <a:avLst/>
          </a:prstGeom>
          <a:noFill/>
          <a:ln w="9525">
            <a:noFill/>
            <a:miter lim="800000"/>
            <a:headEnd/>
            <a:tailEnd/>
          </a:ln>
        </p:spPr>
      </p:pic>
      <p:sp>
        <p:nvSpPr>
          <p:cNvPr id="38916" name="Прямоугольник 4"/>
          <p:cNvSpPr>
            <a:spLocks noChangeArrowheads="1"/>
          </p:cNvSpPr>
          <p:nvPr/>
        </p:nvSpPr>
        <p:spPr bwMode="auto">
          <a:xfrm>
            <a:off x="5943600" y="2438400"/>
            <a:ext cx="2743200" cy="708025"/>
          </a:xfrm>
          <a:prstGeom prst="rect">
            <a:avLst/>
          </a:prstGeom>
          <a:noFill/>
          <a:ln w="9525">
            <a:noFill/>
            <a:miter lim="800000"/>
            <a:headEnd/>
            <a:tailEnd/>
          </a:ln>
        </p:spPr>
        <p:txBody>
          <a:bodyPr>
            <a:spAutoFit/>
          </a:bodyPr>
          <a:lstStyle/>
          <a:p>
            <a:r>
              <a:rPr lang="ru-RU" sz="2000" b="1">
                <a:solidFill>
                  <a:srgbClr val="002060"/>
                </a:solidFill>
                <a:latin typeface="Constantia" pitchFamily="18" charset="0"/>
              </a:rPr>
              <a:t>Дом заводчика Демидова в Уфе.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Rectangle 5"/>
          <p:cNvSpPr>
            <a:spLocks noChangeArrowheads="1"/>
          </p:cNvSpPr>
          <p:nvPr/>
        </p:nvSpPr>
        <p:spPr bwMode="auto">
          <a:xfrm>
            <a:off x="0" y="3141663"/>
            <a:ext cx="9144000" cy="2708275"/>
          </a:xfrm>
          <a:prstGeom prst="rect">
            <a:avLst/>
          </a:prstGeom>
          <a:noFill/>
          <a:ln w="9525">
            <a:noFill/>
            <a:miter lim="800000"/>
            <a:headEnd/>
            <a:tailEnd/>
          </a:ln>
        </p:spPr>
        <p:txBody>
          <a:bodyPr/>
          <a:lstStyle/>
          <a:p>
            <a:pPr marL="342900" indent="-342900">
              <a:spcBef>
                <a:spcPct val="20000"/>
              </a:spcBef>
            </a:pPr>
            <a:endParaRPr lang="ru-RU" sz="3200"/>
          </a:p>
        </p:txBody>
      </p:sp>
      <p:sp>
        <p:nvSpPr>
          <p:cNvPr id="24579" name="Rectangle 16"/>
          <p:cNvSpPr>
            <a:spLocks noChangeArrowheads="1"/>
          </p:cNvSpPr>
          <p:nvPr/>
        </p:nvSpPr>
        <p:spPr bwMode="auto">
          <a:xfrm>
            <a:off x="0" y="404813"/>
            <a:ext cx="9144000" cy="2879725"/>
          </a:xfrm>
          <a:prstGeom prst="rect">
            <a:avLst/>
          </a:prstGeom>
          <a:noFill/>
          <a:ln w="9525">
            <a:noFill/>
            <a:miter lim="800000"/>
            <a:headEnd/>
            <a:tailEnd/>
          </a:ln>
        </p:spPr>
        <p:txBody>
          <a:bodyPr/>
          <a:lstStyle/>
          <a:p>
            <a:pPr marL="342900" indent="-342900">
              <a:spcBef>
                <a:spcPct val="20000"/>
              </a:spcBef>
            </a:pPr>
            <a:endParaRPr lang="ru-RU" sz="3200"/>
          </a:p>
        </p:txBody>
      </p:sp>
      <p:sp>
        <p:nvSpPr>
          <p:cNvPr id="24580" name="Rectangle 17"/>
          <p:cNvSpPr>
            <a:spLocks noChangeArrowheads="1"/>
          </p:cNvSpPr>
          <p:nvPr/>
        </p:nvSpPr>
        <p:spPr bwMode="auto">
          <a:xfrm>
            <a:off x="457200" y="333375"/>
            <a:ext cx="8229600" cy="2879725"/>
          </a:xfrm>
          <a:prstGeom prst="rect">
            <a:avLst/>
          </a:prstGeom>
          <a:noFill/>
          <a:ln w="9525">
            <a:noFill/>
            <a:miter lim="800000"/>
            <a:headEnd/>
            <a:tailEnd/>
          </a:ln>
        </p:spPr>
        <p:txBody>
          <a:bodyPr/>
          <a:lstStyle/>
          <a:p>
            <a:pPr marL="342900" indent="-342900" algn="ctr">
              <a:spcBef>
                <a:spcPct val="20000"/>
              </a:spcBef>
            </a:pPr>
            <a:r>
              <a:rPr lang="ru-RU" sz="4400" b="1">
                <a:solidFill>
                  <a:srgbClr val="FF0000"/>
                </a:solidFill>
                <a:latin typeface="Constantia" pitchFamily="18" charset="0"/>
              </a:rPr>
              <a:t>Лист настроения</a:t>
            </a:r>
          </a:p>
          <a:p>
            <a:pPr marL="342900" indent="-342900">
              <a:spcBef>
                <a:spcPct val="20000"/>
              </a:spcBef>
            </a:pPr>
            <a:r>
              <a:rPr lang="ru-RU" sz="3200"/>
              <a:t>   </a:t>
            </a:r>
          </a:p>
        </p:txBody>
      </p:sp>
      <p:pic>
        <p:nvPicPr>
          <p:cNvPr id="24581" name="Picture 4" descr="рожа"/>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0" y="2284413"/>
            <a:ext cx="7956550" cy="2516187"/>
          </a:xfrm>
          <a:prstGeom prst="rect">
            <a:avLst/>
          </a:prstGeom>
          <a:noFill/>
          <a:ln w="9525">
            <a:noFill/>
            <a:miter lim="800000"/>
            <a:headEnd/>
            <a:tailEnd/>
          </a:ln>
        </p:spPr>
      </p:pic>
      <p:sp>
        <p:nvSpPr>
          <p:cNvPr id="24582" name="Rectangle 17"/>
          <p:cNvSpPr>
            <a:spLocks noChangeArrowheads="1"/>
          </p:cNvSpPr>
          <p:nvPr/>
        </p:nvSpPr>
        <p:spPr bwMode="auto">
          <a:xfrm>
            <a:off x="838200" y="1219200"/>
            <a:ext cx="8001000" cy="1143000"/>
          </a:xfrm>
          <a:prstGeom prst="rect">
            <a:avLst/>
          </a:prstGeom>
          <a:noFill/>
          <a:ln w="9525">
            <a:noFill/>
            <a:miter lim="800000"/>
            <a:headEnd/>
            <a:tailEnd/>
          </a:ln>
        </p:spPr>
        <p:txBody>
          <a:bodyPr/>
          <a:lstStyle/>
          <a:p>
            <a:r>
              <a:rPr lang="ru-RU" sz="2800" b="1">
                <a:solidFill>
                  <a:srgbClr val="002060"/>
                </a:solidFill>
                <a:latin typeface="Constantia" pitchFamily="18" charset="0"/>
              </a:rPr>
              <a:t>Выберите фигуру, соответствующую  вашему настроению в начале занятия.</a:t>
            </a:r>
            <a:r>
              <a:rPr lang="ru-RU" sz="3200" b="1"/>
              <a:t> </a:t>
            </a:r>
          </a:p>
        </p:txBody>
      </p:sp>
      <p:sp>
        <p:nvSpPr>
          <p:cNvPr id="7" name="Rectangle 17"/>
          <p:cNvSpPr>
            <a:spLocks noChangeArrowheads="1"/>
          </p:cNvSpPr>
          <p:nvPr/>
        </p:nvSpPr>
        <p:spPr bwMode="auto">
          <a:xfrm>
            <a:off x="838200" y="5029200"/>
            <a:ext cx="8077200" cy="1009650"/>
          </a:xfrm>
          <a:prstGeom prst="rect">
            <a:avLst/>
          </a:prstGeom>
          <a:noFill/>
          <a:ln w="9525">
            <a:noFill/>
            <a:miter lim="800000"/>
            <a:headEnd/>
            <a:tailEnd/>
          </a:ln>
        </p:spPr>
        <p:txBody>
          <a:bodyPr/>
          <a:lstStyle/>
          <a:p>
            <a:r>
              <a:rPr lang="ru-RU" sz="2800" b="1" dirty="0">
                <a:solidFill>
                  <a:srgbClr val="002060"/>
                </a:solidFill>
                <a:latin typeface="Constantia" pitchFamily="18" charset="0"/>
                <a:cs typeface="Times New Roman" pitchFamily="18" charset="0"/>
              </a:rPr>
              <a:t>В конце занятия мы вернемся к этому листу и снова оценим свое настроение.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169989"/>
                                        </p:tgtEl>
                                        <p:attrNameLst>
                                          <p:attrName>style.visibility</p:attrName>
                                        </p:attrNameLst>
                                      </p:cBhvr>
                                      <p:to>
                                        <p:strVal val="visible"/>
                                      </p:to>
                                    </p:set>
                                    <p:animEffect transition="in" filter="dissolve">
                                      <p:cBhvr>
                                        <p:cTn id="7" dur="500"/>
                                        <p:tgtEl>
                                          <p:spTgt spid="1699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l="42654" t="30139" r="7468" b="8333"/>
          <a:stretch>
            <a:fillRect/>
          </a:stretch>
        </p:blipFill>
        <p:spPr bwMode="auto">
          <a:xfrm>
            <a:off x="685800" y="604838"/>
            <a:ext cx="7807325" cy="5414962"/>
          </a:xfrm>
          <a:prstGeom prst="rect">
            <a:avLst/>
          </a:prstGeom>
          <a:noFill/>
          <a:ln w="9525">
            <a:noFill/>
            <a:miter lim="800000"/>
            <a:headEnd/>
            <a:tailEnd/>
          </a:ln>
        </p:spPr>
      </p:pic>
      <p:sp>
        <p:nvSpPr>
          <p:cNvPr id="39939" name="Прямоугольник 4"/>
          <p:cNvSpPr>
            <a:spLocks noChangeArrowheads="1"/>
          </p:cNvSpPr>
          <p:nvPr/>
        </p:nvSpPr>
        <p:spPr bwMode="auto">
          <a:xfrm>
            <a:off x="2819400" y="6019800"/>
            <a:ext cx="3200400" cy="400050"/>
          </a:xfrm>
          <a:prstGeom prst="rect">
            <a:avLst/>
          </a:prstGeom>
          <a:noFill/>
          <a:ln w="9525">
            <a:noFill/>
            <a:miter lim="800000"/>
            <a:headEnd/>
            <a:tailEnd/>
          </a:ln>
        </p:spPr>
        <p:txBody>
          <a:bodyPr>
            <a:spAutoFit/>
          </a:bodyPr>
          <a:lstStyle/>
          <a:p>
            <a:r>
              <a:rPr lang="ru-RU" sz="2000" b="1" dirty="0">
                <a:solidFill>
                  <a:srgbClr val="002060"/>
                </a:solidFill>
                <a:latin typeface="Constantia" pitchFamily="18" charset="0"/>
              </a:rPr>
              <a:t>Улица Суворова в Уфе.</a:t>
            </a:r>
          </a:p>
        </p:txBody>
      </p:sp>
      <p:cxnSp>
        <p:nvCxnSpPr>
          <p:cNvPr id="39940" name="Прямая со стрелкой 10"/>
          <p:cNvCxnSpPr>
            <a:cxnSpLocks noChangeShapeType="1"/>
          </p:cNvCxnSpPr>
          <p:nvPr/>
        </p:nvCxnSpPr>
        <p:spPr bwMode="auto">
          <a:xfrm rot="5400000" flipH="1" flipV="1">
            <a:off x="3390900" y="4076700"/>
            <a:ext cx="3048000" cy="685800"/>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Прямоугольник 3"/>
          <p:cNvSpPr>
            <a:spLocks noChangeArrowheads="1"/>
          </p:cNvSpPr>
          <p:nvPr/>
        </p:nvSpPr>
        <p:spPr bwMode="auto">
          <a:xfrm>
            <a:off x="685800" y="685800"/>
            <a:ext cx="4572000" cy="5832475"/>
          </a:xfrm>
          <a:prstGeom prst="rect">
            <a:avLst/>
          </a:prstGeom>
          <a:noFill/>
          <a:ln w="9525">
            <a:noFill/>
            <a:miter lim="800000"/>
            <a:headEnd/>
            <a:tailEnd/>
          </a:ln>
        </p:spPr>
        <p:txBody>
          <a:bodyPr>
            <a:spAutoFit/>
          </a:bodyPr>
          <a:lstStyle/>
          <a:p>
            <a:pPr>
              <a:spcBef>
                <a:spcPts val="600"/>
              </a:spcBef>
            </a:pPr>
            <a:r>
              <a:rPr lang="ru-RU" sz="2000">
                <a:solidFill>
                  <a:srgbClr val="002060"/>
                </a:solidFill>
                <a:latin typeface="Constantia" pitchFamily="18" charset="0"/>
              </a:rPr>
              <a:t>Учил Суворов в лихих боях</a:t>
            </a:r>
            <a:br>
              <a:rPr lang="ru-RU" sz="2000">
                <a:solidFill>
                  <a:srgbClr val="002060"/>
                </a:solidFill>
                <a:latin typeface="Constantia" pitchFamily="18" charset="0"/>
              </a:rPr>
            </a:br>
            <a:r>
              <a:rPr lang="ru-RU" sz="2000">
                <a:solidFill>
                  <a:srgbClr val="002060"/>
                </a:solidFill>
                <a:latin typeface="Constantia" pitchFamily="18" charset="0"/>
              </a:rPr>
              <a:t>Держать во славе Российский флаг.</a:t>
            </a:r>
          </a:p>
          <a:p>
            <a:pPr>
              <a:spcBef>
                <a:spcPts val="600"/>
              </a:spcBef>
            </a:pPr>
            <a:r>
              <a:rPr lang="ru-RU" sz="2000">
                <a:solidFill>
                  <a:srgbClr val="002060"/>
                </a:solidFill>
                <a:latin typeface="Constantia" pitchFamily="18" charset="0"/>
              </a:rPr>
              <a:t>Отцом и братом Суворов был,</a:t>
            </a:r>
            <a:br>
              <a:rPr lang="ru-RU" sz="2000">
                <a:solidFill>
                  <a:srgbClr val="002060"/>
                </a:solidFill>
                <a:latin typeface="Constantia" pitchFamily="18" charset="0"/>
              </a:rPr>
            </a:br>
            <a:r>
              <a:rPr lang="ru-RU" sz="2000">
                <a:solidFill>
                  <a:srgbClr val="002060"/>
                </a:solidFill>
                <a:latin typeface="Constantia" pitchFamily="18" charset="0"/>
              </a:rPr>
              <a:t>Сухарь последний с бойцом делил.</a:t>
            </a:r>
          </a:p>
          <a:p>
            <a:pPr>
              <a:spcBef>
                <a:spcPts val="600"/>
              </a:spcBef>
            </a:pPr>
            <a:r>
              <a:rPr lang="ru-RU" sz="2000">
                <a:solidFill>
                  <a:srgbClr val="002060"/>
                </a:solidFill>
                <a:latin typeface="Constantia" pitchFamily="18" charset="0"/>
              </a:rPr>
              <a:t>В дыму походов, в огне боев</a:t>
            </a:r>
            <a:br>
              <a:rPr lang="ru-RU" sz="2000">
                <a:solidFill>
                  <a:srgbClr val="002060"/>
                </a:solidFill>
                <a:latin typeface="Constantia" pitchFamily="18" charset="0"/>
              </a:rPr>
            </a:br>
            <a:r>
              <a:rPr lang="ru-RU" sz="2000">
                <a:solidFill>
                  <a:srgbClr val="002060"/>
                </a:solidFill>
                <a:latin typeface="Constantia" pitchFamily="18" charset="0"/>
              </a:rPr>
              <a:t>Ковал победу, громил врагов.</a:t>
            </a:r>
          </a:p>
          <a:p>
            <a:pPr>
              <a:spcBef>
                <a:spcPts val="600"/>
              </a:spcBef>
            </a:pPr>
            <a:r>
              <a:rPr lang="ru-RU" sz="2000">
                <a:solidFill>
                  <a:srgbClr val="002060"/>
                </a:solidFill>
                <a:latin typeface="Constantia" pitchFamily="18" charset="0"/>
              </a:rPr>
              <a:t>Он на Очаков, на Измаил,</a:t>
            </a:r>
            <a:br>
              <a:rPr lang="ru-RU" sz="2000">
                <a:solidFill>
                  <a:srgbClr val="002060"/>
                </a:solidFill>
                <a:latin typeface="Constantia" pitchFamily="18" charset="0"/>
              </a:rPr>
            </a:br>
            <a:r>
              <a:rPr lang="ru-RU" sz="2000">
                <a:solidFill>
                  <a:srgbClr val="002060"/>
                </a:solidFill>
                <a:latin typeface="Constantia" pitchFamily="18" charset="0"/>
              </a:rPr>
              <a:t>Победно войско своё водил.</a:t>
            </a:r>
          </a:p>
          <a:p>
            <a:pPr>
              <a:spcBef>
                <a:spcPts val="600"/>
              </a:spcBef>
            </a:pPr>
            <a:r>
              <a:rPr lang="ru-RU" sz="2000">
                <a:solidFill>
                  <a:srgbClr val="002060"/>
                </a:solidFill>
                <a:latin typeface="Constantia" pitchFamily="18" charset="0"/>
              </a:rPr>
              <a:t>Учил Суворов: «Вперед глядеть!</a:t>
            </a:r>
            <a:br>
              <a:rPr lang="ru-RU" sz="2000">
                <a:solidFill>
                  <a:srgbClr val="002060"/>
                </a:solidFill>
                <a:latin typeface="Constantia" pitchFamily="18" charset="0"/>
              </a:rPr>
            </a:br>
            <a:r>
              <a:rPr lang="ru-RU" sz="2000">
                <a:solidFill>
                  <a:srgbClr val="002060"/>
                </a:solidFill>
                <a:latin typeface="Constantia" pitchFamily="18" charset="0"/>
              </a:rPr>
              <a:t>Уж если встали – стоять на смерть!»</a:t>
            </a:r>
          </a:p>
          <a:p>
            <a:pPr>
              <a:spcBef>
                <a:spcPts val="600"/>
              </a:spcBef>
            </a:pPr>
            <a:r>
              <a:rPr lang="ru-RU" sz="2000">
                <a:solidFill>
                  <a:srgbClr val="002060"/>
                </a:solidFill>
                <a:latin typeface="Constantia" pitchFamily="18" charset="0"/>
              </a:rPr>
              <a:t>Суворов, братцы, пример для нас –</a:t>
            </a:r>
            <a:br>
              <a:rPr lang="ru-RU" sz="2000">
                <a:solidFill>
                  <a:srgbClr val="002060"/>
                </a:solidFill>
                <a:latin typeface="Constantia" pitchFamily="18" charset="0"/>
              </a:rPr>
            </a:br>
            <a:r>
              <a:rPr lang="ru-RU" sz="2000">
                <a:solidFill>
                  <a:srgbClr val="002060"/>
                </a:solidFill>
                <a:latin typeface="Constantia" pitchFamily="18" charset="0"/>
              </a:rPr>
              <a:t>Он не терялся в тяжелый час.</a:t>
            </a:r>
          </a:p>
          <a:p>
            <a:pPr>
              <a:spcBef>
                <a:spcPts val="600"/>
              </a:spcBef>
            </a:pPr>
            <a:r>
              <a:rPr lang="ru-RU" sz="2000">
                <a:solidFill>
                  <a:srgbClr val="002060"/>
                </a:solidFill>
                <a:latin typeface="Constantia" pitchFamily="18" charset="0"/>
              </a:rPr>
              <a:t>За честь Отчизны я жизнь отдам,</a:t>
            </a:r>
            <a:br>
              <a:rPr lang="ru-RU" sz="2000">
                <a:solidFill>
                  <a:srgbClr val="002060"/>
                </a:solidFill>
                <a:latin typeface="Constantia" pitchFamily="18" charset="0"/>
              </a:rPr>
            </a:br>
            <a:r>
              <a:rPr lang="ru-RU" sz="2000">
                <a:solidFill>
                  <a:srgbClr val="002060"/>
                </a:solidFill>
                <a:latin typeface="Constantia" pitchFamily="18" charset="0"/>
              </a:rPr>
              <a:t>Не дам в России гулять врагам.</a:t>
            </a:r>
          </a:p>
          <a:p>
            <a:pPr>
              <a:spcBef>
                <a:spcPts val="600"/>
              </a:spcBef>
            </a:pPr>
            <a:r>
              <a:rPr lang="ru-RU" sz="2000">
                <a:solidFill>
                  <a:srgbClr val="002060"/>
                </a:solidFill>
                <a:latin typeface="Constantia" pitchFamily="18" charset="0"/>
              </a:rPr>
              <a:t>За честь Отчизны я постою,</a:t>
            </a:r>
            <a:br>
              <a:rPr lang="ru-RU" sz="2000">
                <a:solidFill>
                  <a:srgbClr val="002060"/>
                </a:solidFill>
                <a:latin typeface="Constantia" pitchFamily="18" charset="0"/>
              </a:rPr>
            </a:br>
            <a:r>
              <a:rPr lang="ru-RU" sz="2000">
                <a:solidFill>
                  <a:srgbClr val="002060"/>
                </a:solidFill>
                <a:latin typeface="Constantia" pitchFamily="18" charset="0"/>
              </a:rPr>
              <a:t>«В ученье трудно – легко в бою!»</a:t>
            </a:r>
            <a:r>
              <a:rPr lang="ru-RU"/>
              <a:t/>
            </a:r>
            <a:br>
              <a:rPr lang="ru-RU"/>
            </a:br>
            <a:endParaRPr lang="ru-RU"/>
          </a:p>
        </p:txBody>
      </p:sp>
      <p:pic>
        <p:nvPicPr>
          <p:cNvPr id="45059" name="Picture 2" descr="C:\Users\1\Desktop\0_76724_ecaf0da3_XL.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29200" y="762000"/>
            <a:ext cx="3568700" cy="5181600"/>
          </a:xfrm>
          <a:prstGeom prst="rect">
            <a:avLst/>
          </a:prstGeom>
          <a:noFill/>
          <a:ln w="9525">
            <a:noFill/>
            <a:miter lim="800000"/>
            <a:headEnd/>
            <a:tailEnd/>
          </a:ln>
        </p:spPr>
      </p:pic>
      <p:pic>
        <p:nvPicPr>
          <p:cNvPr id="5" name="Песня Учил Суворов.mp3">
            <a:hlinkClick r:id="" action="ppaction://media"/>
          </p:cNvPr>
          <p:cNvPicPr>
            <a:picLocks noRot="1" noChangeAspect="1"/>
          </p:cNvPicPr>
          <p:nvPr>
            <a:audioFile r:link="rId1"/>
          </p:nvPr>
        </p:nvPicPr>
        <p:blipFill>
          <a:blip r:embed="rId4"/>
          <a:stretch>
            <a:fillRect/>
          </a:stretch>
        </p:blipFill>
        <p:spPr>
          <a:xfrm>
            <a:off x="81534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4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cs typeface="Times New Roman" pitchFamily="18" charset="0"/>
              </a:rPr>
              <a:t>Гений или случай?*</a:t>
            </a:r>
          </a:p>
        </p:txBody>
      </p:sp>
      <p:sp>
        <p:nvSpPr>
          <p:cNvPr id="46083" name="Прямоугольник 17"/>
          <p:cNvSpPr>
            <a:spLocks noChangeArrowheads="1"/>
          </p:cNvSpPr>
          <p:nvPr/>
        </p:nvSpPr>
        <p:spPr bwMode="auto">
          <a:xfrm>
            <a:off x="685800" y="914400"/>
            <a:ext cx="7924800" cy="2124075"/>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Работая  среди  других  физиков  в  Лос-Аламосе, где велись работы над созданием атомной бомбы, Энрико Ферми любил иногда поддразнить военных, присматривавших за учеными. Однажды он спросил генерала Лесли Гровса, военного руководителя проекта «Манхэттен», многие ли генералы заслуживают эпитета «великий». </a:t>
            </a:r>
          </a:p>
        </p:txBody>
      </p:sp>
      <p:sp>
        <p:nvSpPr>
          <p:cNvPr id="4608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46085" name="Picture 2" descr="C:\Users\1\Desktop\стрелки\1cg44.jpg"/>
          <p:cNvPicPr>
            <a:picLocks noChangeAspect="1" noChangeArrowheads="1"/>
          </p:cNvPicPr>
          <p:nvPr/>
        </p:nvPicPr>
        <p:blipFill>
          <a:blip r:embed="rId3"/>
          <a:srcRect l="65758" r="3938" b="2632"/>
          <a:stretch>
            <a:fillRect/>
          </a:stretch>
        </p:blipFill>
        <p:spPr bwMode="auto">
          <a:xfrm>
            <a:off x="6477000" y="3124200"/>
            <a:ext cx="1930400" cy="2819400"/>
          </a:xfrm>
          <a:prstGeom prst="rect">
            <a:avLst/>
          </a:prstGeom>
          <a:noFill/>
          <a:ln w="9525">
            <a:noFill/>
            <a:miter lim="800000"/>
            <a:headEnd/>
            <a:tailEnd/>
          </a:ln>
        </p:spPr>
      </p:pic>
      <p:pic>
        <p:nvPicPr>
          <p:cNvPr id="46086" name="Picture 3" descr="C:\Users\1\Desktop\стрелки\5709210_1_m.jpg"/>
          <p:cNvPicPr>
            <a:picLocks noChangeAspect="1" noChangeArrowheads="1"/>
          </p:cNvPicPr>
          <p:nvPr/>
        </p:nvPicPr>
        <p:blipFill>
          <a:blip r:embed="rId4"/>
          <a:srcRect l="11346" t="9117" r="12057" b="15669"/>
          <a:stretch>
            <a:fillRect/>
          </a:stretch>
        </p:blipFill>
        <p:spPr bwMode="auto">
          <a:xfrm>
            <a:off x="685800" y="3124200"/>
            <a:ext cx="2286000" cy="2794000"/>
          </a:xfrm>
          <a:prstGeom prst="rect">
            <a:avLst/>
          </a:prstGeom>
          <a:noFill/>
          <a:ln w="9525">
            <a:noFill/>
            <a:miter lim="800000"/>
            <a:headEnd/>
            <a:tailEnd/>
          </a:ln>
        </p:spPr>
      </p:pic>
      <p:pic>
        <p:nvPicPr>
          <p:cNvPr id="46087" name="Picture 4" descr="C:\Users\1\Desktop\стрелки\800px-Los_Alamos_aerial_view.jpg"/>
          <p:cNvPicPr>
            <a:picLocks noChangeAspect="1" noChangeArrowheads="1"/>
          </p:cNvPicPr>
          <p:nvPr/>
        </p:nvPicPr>
        <p:blipFill>
          <a:blip r:embed="rId5"/>
          <a:srcRect/>
          <a:stretch>
            <a:fillRect/>
          </a:stretch>
        </p:blipFill>
        <p:spPr bwMode="auto">
          <a:xfrm>
            <a:off x="3276600" y="3124200"/>
            <a:ext cx="2819400" cy="2266950"/>
          </a:xfrm>
          <a:prstGeom prst="rect">
            <a:avLst/>
          </a:prstGeom>
          <a:noFill/>
          <a:ln w="9525">
            <a:noFill/>
            <a:miter lim="800000"/>
            <a:headEnd/>
            <a:tailEnd/>
          </a:ln>
        </p:spPr>
      </p:pic>
      <p:sp>
        <p:nvSpPr>
          <p:cNvPr id="46088" name="Прямоугольник 7"/>
          <p:cNvSpPr>
            <a:spLocks noChangeArrowheads="1"/>
          </p:cNvSpPr>
          <p:nvPr/>
        </p:nvSpPr>
        <p:spPr bwMode="auto">
          <a:xfrm>
            <a:off x="533400" y="5943600"/>
            <a:ext cx="2743200" cy="369888"/>
          </a:xfrm>
          <a:prstGeom prst="rect">
            <a:avLst/>
          </a:prstGeom>
          <a:noFill/>
          <a:ln w="9525">
            <a:noFill/>
            <a:miter lim="800000"/>
            <a:headEnd/>
            <a:tailEnd/>
          </a:ln>
        </p:spPr>
        <p:txBody>
          <a:bodyPr wrap="none">
            <a:spAutoFit/>
          </a:bodyPr>
          <a:lstStyle/>
          <a:p>
            <a:r>
              <a:rPr lang="ru-RU">
                <a:solidFill>
                  <a:srgbClr val="002060"/>
                </a:solidFill>
                <a:latin typeface="Constantia" pitchFamily="18" charset="0"/>
              </a:rPr>
              <a:t>Лесли Гровс (</a:t>
            </a:r>
            <a:r>
              <a:rPr lang="ru-RU">
                <a:solidFill>
                  <a:srgbClr val="002060"/>
                </a:solidFill>
                <a:cs typeface="Times New Roman" pitchFamily="18" charset="0"/>
              </a:rPr>
              <a:t>1896-1970</a:t>
            </a:r>
            <a:r>
              <a:rPr lang="ru-RU" b="1">
                <a:solidFill>
                  <a:srgbClr val="002060"/>
                </a:solidFill>
                <a:latin typeface="Constantia" pitchFamily="18" charset="0"/>
              </a:rPr>
              <a:t>) </a:t>
            </a:r>
          </a:p>
        </p:txBody>
      </p:sp>
      <p:sp>
        <p:nvSpPr>
          <p:cNvPr id="46089" name="Прямоугольник 8"/>
          <p:cNvSpPr>
            <a:spLocks noChangeArrowheads="1"/>
          </p:cNvSpPr>
          <p:nvPr/>
        </p:nvSpPr>
        <p:spPr bwMode="auto">
          <a:xfrm>
            <a:off x="5943600" y="5943600"/>
            <a:ext cx="3005138" cy="369888"/>
          </a:xfrm>
          <a:prstGeom prst="rect">
            <a:avLst/>
          </a:prstGeom>
          <a:noFill/>
          <a:ln w="9525">
            <a:noFill/>
            <a:miter lim="800000"/>
            <a:headEnd/>
            <a:tailEnd/>
          </a:ln>
        </p:spPr>
        <p:txBody>
          <a:bodyPr wrap="none">
            <a:spAutoFit/>
          </a:bodyPr>
          <a:lstStyle/>
          <a:p>
            <a:r>
              <a:rPr lang="ru-RU">
                <a:solidFill>
                  <a:srgbClr val="002060"/>
                </a:solidFill>
                <a:latin typeface="Constantia" pitchFamily="18" charset="0"/>
              </a:rPr>
              <a:t>Энрико Ферми </a:t>
            </a:r>
            <a:r>
              <a:rPr lang="ru-RU">
                <a:solidFill>
                  <a:srgbClr val="002060"/>
                </a:solidFill>
              </a:rPr>
              <a:t>(1901-1954</a:t>
            </a:r>
            <a:r>
              <a:rPr lang="ru-RU" b="1">
                <a:solidFill>
                  <a:srgbClr val="002060"/>
                </a:solidFill>
              </a:rPr>
              <a:t>) </a:t>
            </a:r>
          </a:p>
        </p:txBody>
      </p:sp>
      <p:sp>
        <p:nvSpPr>
          <p:cNvPr id="46090" name="Прямоугольник 9"/>
          <p:cNvSpPr>
            <a:spLocks noChangeArrowheads="1"/>
          </p:cNvSpPr>
          <p:nvPr/>
        </p:nvSpPr>
        <p:spPr bwMode="auto">
          <a:xfrm>
            <a:off x="3200400" y="5373688"/>
            <a:ext cx="2878138" cy="646112"/>
          </a:xfrm>
          <a:prstGeom prst="rect">
            <a:avLst/>
          </a:prstGeom>
          <a:noFill/>
          <a:ln w="9525">
            <a:noFill/>
            <a:miter lim="800000"/>
            <a:headEnd/>
            <a:tailEnd/>
          </a:ln>
        </p:spPr>
        <p:txBody>
          <a:bodyPr wrap="none">
            <a:spAutoFit/>
          </a:bodyPr>
          <a:lstStyle/>
          <a:p>
            <a:pPr algn="ctr"/>
            <a:r>
              <a:rPr lang="ru-RU">
                <a:solidFill>
                  <a:srgbClr val="002060"/>
                </a:solidFill>
                <a:latin typeface="Constantia" pitchFamily="18" charset="0"/>
              </a:rPr>
              <a:t>Лос-Аламос, </a:t>
            </a:r>
          </a:p>
          <a:p>
            <a:pPr algn="ctr"/>
            <a:r>
              <a:rPr lang="ru-RU">
                <a:solidFill>
                  <a:srgbClr val="002060"/>
                </a:solidFill>
                <a:latin typeface="Constantia" pitchFamily="18" charset="0"/>
              </a:rPr>
              <a:t>штат Нью-Мексико, США</a:t>
            </a:r>
          </a:p>
        </p:txBody>
      </p:sp>
      <p:sp>
        <p:nvSpPr>
          <p:cNvPr id="46091" name="Прямоугольник 10"/>
          <p:cNvSpPr>
            <a:spLocks noChangeArrowheads="1"/>
          </p:cNvSpPr>
          <p:nvPr/>
        </p:nvSpPr>
        <p:spPr bwMode="auto">
          <a:xfrm>
            <a:off x="685800" y="6324600"/>
            <a:ext cx="5638800" cy="369888"/>
          </a:xfrm>
          <a:prstGeom prst="rect">
            <a:avLst/>
          </a:prstGeom>
          <a:noFill/>
          <a:ln w="9525">
            <a:noFill/>
            <a:miter lim="800000"/>
            <a:headEnd/>
            <a:tailEnd/>
          </a:ln>
        </p:spPr>
        <p:txBody>
          <a:bodyPr>
            <a:spAutoFit/>
          </a:bodyPr>
          <a:lstStyle/>
          <a:p>
            <a:r>
              <a:rPr lang="ru-RU" b="1">
                <a:solidFill>
                  <a:srgbClr val="002060"/>
                </a:solidFill>
                <a:latin typeface="Constantia" pitchFamily="18" charset="0"/>
              </a:rPr>
              <a:t>* Цитируется по: Наука и жизнь. - </a:t>
            </a:r>
            <a:r>
              <a:rPr lang="ru-RU" b="1">
                <a:solidFill>
                  <a:srgbClr val="002060"/>
                </a:solidFill>
                <a:cs typeface="Times New Roman" pitchFamily="18" charset="0"/>
              </a:rPr>
              <a:t>1977</a:t>
            </a:r>
            <a:r>
              <a:rPr lang="ru-RU" b="1">
                <a:solidFill>
                  <a:srgbClr val="002060"/>
                </a:solidFill>
                <a:latin typeface="Constantia" pitchFamily="18" charset="0"/>
              </a:rPr>
              <a:t>. - № </a:t>
            </a:r>
            <a:r>
              <a:rPr lang="ru-RU" b="1">
                <a:solidFill>
                  <a:srgbClr val="002060"/>
                </a:solidFill>
                <a:cs typeface="Times New Roman" pitchFamily="18" charset="0"/>
              </a:rPr>
              <a:t>4</a:t>
            </a:r>
            <a:r>
              <a:rPr lang="ru-RU" b="1">
                <a:solidFill>
                  <a:srgbClr val="002060"/>
                </a:solidFill>
                <a:latin typeface="Constantia"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Гений или случай?</a:t>
            </a:r>
          </a:p>
        </p:txBody>
      </p:sp>
      <p:sp>
        <p:nvSpPr>
          <p:cNvPr id="46083" name="Прямоугольник 17"/>
          <p:cNvSpPr>
            <a:spLocks noChangeArrowheads="1"/>
          </p:cNvSpPr>
          <p:nvPr/>
        </p:nvSpPr>
        <p:spPr bwMode="auto">
          <a:xfrm>
            <a:off x="609600" y="914400"/>
            <a:ext cx="8001000" cy="2462213"/>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Гровс ответил, что великими можно назвать примерно трех генералов из сотни и что это люди, наделенные особым военным гением. Неугомонный Ферми попросил тогда определить точнее, какого генерала можно назвать великим. </a:t>
            </a:r>
          </a:p>
          <a:p>
            <a:r>
              <a:rPr lang="ru-RU" sz="2200">
                <a:solidFill>
                  <a:srgbClr val="002060"/>
                </a:solidFill>
                <a:latin typeface="Constantia" pitchFamily="18" charset="0"/>
              </a:rPr>
              <a:t>- Ну, - сказал Гровс, - великим наверняка можно назвать генерала, который подряд одержит пять побед в пяти крупных сражениях. </a:t>
            </a:r>
          </a:p>
        </p:txBody>
      </p:sp>
      <p:sp>
        <p:nvSpPr>
          <p:cNvPr id="4608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 name="Прямоугольник 17"/>
          <p:cNvSpPr>
            <a:spLocks noChangeArrowheads="1"/>
          </p:cNvSpPr>
          <p:nvPr/>
        </p:nvSpPr>
        <p:spPr bwMode="auto">
          <a:xfrm>
            <a:off x="609600" y="3429000"/>
            <a:ext cx="8077200" cy="1354138"/>
          </a:xfrm>
          <a:prstGeom prst="rect">
            <a:avLst/>
          </a:prstGeom>
          <a:noFill/>
          <a:ln w="9525">
            <a:noFill/>
            <a:miter lim="800000"/>
            <a:headEnd/>
            <a:tailEnd/>
          </a:ln>
        </p:spPr>
        <p:txBody>
          <a:bodyPr>
            <a:spAutoFit/>
          </a:bodyPr>
          <a:lstStyle/>
          <a:p>
            <a:pPr>
              <a:buFontTx/>
              <a:buChar char="-"/>
            </a:pPr>
            <a:r>
              <a:rPr lang="ru-RU" sz="2200" dirty="0">
                <a:solidFill>
                  <a:srgbClr val="002060"/>
                </a:solidFill>
                <a:latin typeface="Constantia" pitchFamily="18" charset="0"/>
              </a:rPr>
              <a:t> </a:t>
            </a:r>
            <a:r>
              <a:rPr lang="ru-RU" sz="2000" dirty="0">
                <a:solidFill>
                  <a:srgbClr val="002060"/>
                </a:solidFill>
                <a:latin typeface="Constantia" pitchFamily="18" charset="0"/>
              </a:rPr>
              <a:t>Так, хорошо, - продолжал Ферми, - попробуем подсчитать. Предположим, что на большинстве театров военных действий силы противников обычно примерно равны. В таком случае, вероятность выиграть одно сражение для каждого генерала -</a:t>
            </a:r>
          </a:p>
        </p:txBody>
      </p:sp>
      <p:sp>
        <p:nvSpPr>
          <p:cNvPr id="8" name="Прямоугольник 17"/>
          <p:cNvSpPr>
            <a:spLocks noChangeArrowheads="1"/>
          </p:cNvSpPr>
          <p:nvPr/>
        </p:nvSpPr>
        <p:spPr bwMode="auto">
          <a:xfrm>
            <a:off x="609600" y="2722563"/>
            <a:ext cx="8077200" cy="2386012"/>
          </a:xfrm>
          <a:prstGeom prst="rect">
            <a:avLst/>
          </a:prstGeom>
          <a:noFill/>
          <a:ln w="9525">
            <a:noFill/>
            <a:miter lim="800000"/>
            <a:headEnd/>
            <a:tailEnd/>
          </a:ln>
        </p:spPr>
        <p:txBody>
          <a:bodyPr>
            <a:spAutoFit/>
          </a:bodyPr>
          <a:lstStyle/>
          <a:p>
            <a:endParaRPr lang="ru-RU" sz="2100">
              <a:solidFill>
                <a:srgbClr val="002060"/>
              </a:solidFill>
              <a:latin typeface="Constantia" pitchFamily="18" charset="0"/>
            </a:endParaRPr>
          </a:p>
          <a:p>
            <a:endParaRPr lang="ru-RU" sz="2200">
              <a:solidFill>
                <a:srgbClr val="002060"/>
              </a:solidFill>
              <a:latin typeface="Constantia" pitchFamily="18" charset="0"/>
            </a:endParaRPr>
          </a:p>
          <a:p>
            <a:endParaRPr lang="ru-RU" sz="2200">
              <a:solidFill>
                <a:srgbClr val="002060"/>
              </a:solidFill>
              <a:latin typeface="Constantia" pitchFamily="18" charset="0"/>
            </a:endParaRPr>
          </a:p>
          <a:p>
            <a:endParaRPr lang="ru-RU" sz="2200">
              <a:solidFill>
                <a:srgbClr val="002060"/>
              </a:solidFill>
              <a:latin typeface="Constantia" pitchFamily="18" charset="0"/>
            </a:endParaRPr>
          </a:p>
          <a:p>
            <a:endParaRPr lang="ru-RU" sz="2200">
              <a:solidFill>
                <a:srgbClr val="002060"/>
              </a:solidFill>
              <a:latin typeface="Constantia" pitchFamily="18" charset="0"/>
            </a:endParaRPr>
          </a:p>
          <a:p>
            <a:r>
              <a:rPr lang="ru-RU" sz="2000">
                <a:solidFill>
                  <a:srgbClr val="002060"/>
                </a:solidFill>
                <a:latin typeface="Constantia" pitchFamily="18" charset="0"/>
              </a:rPr>
              <a:t>                                                                                         один шанс из </a:t>
            </a:r>
            <a:r>
              <a:rPr lang="ru-RU" sz="2000">
                <a:solidFill>
                  <a:srgbClr val="002060"/>
                </a:solidFill>
                <a:cs typeface="Times New Roman" pitchFamily="18" charset="0"/>
              </a:rPr>
              <a:t>2</a:t>
            </a:r>
            <a:r>
              <a:rPr lang="ru-RU" sz="2000">
                <a:solidFill>
                  <a:srgbClr val="002060"/>
                </a:solidFill>
                <a:latin typeface="Constantia" pitchFamily="18" charset="0"/>
              </a:rPr>
              <a:t>; вероятность победы в двух битвах подряд -</a:t>
            </a:r>
          </a:p>
        </p:txBody>
      </p:sp>
      <p:pic>
        <p:nvPicPr>
          <p:cNvPr id="33801" name="Picture 9" descr="C:\Users\1\Desktop\hkimg.jpg"/>
          <p:cNvPicPr>
            <a:picLocks noChangeAspect="1" noChangeArrowheads="1"/>
          </p:cNvPicPr>
          <p:nvPr/>
        </p:nvPicPr>
        <p:blipFill>
          <a:blip r:embed="rId3"/>
          <a:srcRect b="4779"/>
          <a:stretch>
            <a:fillRect/>
          </a:stretch>
        </p:blipFill>
        <p:spPr bwMode="auto">
          <a:xfrm>
            <a:off x="3035300" y="3352800"/>
            <a:ext cx="3213100" cy="2971800"/>
          </a:xfrm>
          <a:prstGeom prst="rect">
            <a:avLst/>
          </a:prstGeom>
          <a:noFill/>
          <a:ln w="9525">
            <a:noFill/>
            <a:miter lim="800000"/>
            <a:headEnd/>
            <a:tailEnd/>
          </a:ln>
        </p:spPr>
      </p:pic>
      <p:sp>
        <p:nvSpPr>
          <p:cNvPr id="9" name="Прямоугольник 17"/>
          <p:cNvSpPr>
            <a:spLocks noChangeArrowheads="1"/>
          </p:cNvSpPr>
          <p:nvPr/>
        </p:nvSpPr>
        <p:spPr bwMode="auto">
          <a:xfrm>
            <a:off x="609600" y="3657600"/>
            <a:ext cx="8077200" cy="2692400"/>
          </a:xfrm>
          <a:prstGeom prst="rect">
            <a:avLst/>
          </a:prstGeom>
          <a:noFill/>
          <a:ln w="9525">
            <a:noFill/>
            <a:miter lim="800000"/>
            <a:headEnd/>
            <a:tailEnd/>
          </a:ln>
        </p:spPr>
        <p:txBody>
          <a:bodyPr>
            <a:spAutoFit/>
          </a:bodyPr>
          <a:lstStyle/>
          <a:p>
            <a:endParaRPr lang="ru-RU" sz="2100">
              <a:solidFill>
                <a:srgbClr val="002060"/>
              </a:solidFill>
              <a:latin typeface="Constantia" pitchFamily="18" charset="0"/>
            </a:endParaRPr>
          </a:p>
          <a:p>
            <a:endParaRPr lang="ru-RU" sz="2200">
              <a:solidFill>
                <a:srgbClr val="002060"/>
              </a:solidFill>
              <a:latin typeface="Constantia" pitchFamily="18" charset="0"/>
            </a:endParaRPr>
          </a:p>
          <a:p>
            <a:endParaRPr lang="ru-RU" sz="2200">
              <a:solidFill>
                <a:srgbClr val="002060"/>
              </a:solidFill>
              <a:latin typeface="Constantia" pitchFamily="18" charset="0"/>
            </a:endParaRPr>
          </a:p>
          <a:p>
            <a:endParaRPr lang="ru-RU" sz="2200">
              <a:solidFill>
                <a:srgbClr val="002060"/>
              </a:solidFill>
              <a:latin typeface="Constantia" pitchFamily="18" charset="0"/>
            </a:endParaRPr>
          </a:p>
          <a:p>
            <a:endParaRPr lang="ru-RU" sz="2200">
              <a:solidFill>
                <a:srgbClr val="002060"/>
              </a:solidFill>
              <a:latin typeface="Constantia" pitchFamily="18" charset="0"/>
            </a:endParaRPr>
          </a:p>
          <a:p>
            <a:r>
              <a:rPr lang="ru-RU" sz="2000">
                <a:solidFill>
                  <a:srgbClr val="002060"/>
                </a:solidFill>
                <a:latin typeface="Constantia" pitchFamily="18" charset="0"/>
              </a:rPr>
              <a:t>                                                                              Да, генерал, вы правы - из ста генералов примерно три должны быть великими. Я только не пойму, при чем тут гений - это же чистая теория вероятности!        </a:t>
            </a:r>
          </a:p>
        </p:txBody>
      </p:sp>
      <p:sp>
        <p:nvSpPr>
          <p:cNvPr id="11" name="Прямоугольник 17"/>
          <p:cNvSpPr>
            <a:spLocks noChangeArrowheads="1"/>
          </p:cNvSpPr>
          <p:nvPr/>
        </p:nvSpPr>
        <p:spPr bwMode="auto">
          <a:xfrm>
            <a:off x="609600" y="4702175"/>
            <a:ext cx="8077200" cy="708025"/>
          </a:xfrm>
          <a:prstGeom prst="rect">
            <a:avLst/>
          </a:prstGeom>
          <a:noFill/>
          <a:ln w="9525">
            <a:noFill/>
            <a:miter lim="800000"/>
            <a:headEnd/>
            <a:tailEnd/>
          </a:ln>
        </p:spPr>
        <p:txBody>
          <a:bodyPr>
            <a:spAutoFit/>
          </a:bodyPr>
          <a:lstStyle/>
          <a:p>
            <a:r>
              <a:rPr lang="ru-RU" sz="2000">
                <a:solidFill>
                  <a:srgbClr val="002060"/>
                </a:solidFill>
                <a:latin typeface="Constantia" pitchFamily="18" charset="0"/>
              </a:rPr>
              <a:t>                                                                               один шанс из </a:t>
            </a:r>
            <a:r>
              <a:rPr lang="ru-RU" sz="2000">
                <a:solidFill>
                  <a:srgbClr val="002060"/>
                </a:solidFill>
                <a:cs typeface="Times New Roman" pitchFamily="18" charset="0"/>
              </a:rPr>
              <a:t>4</a:t>
            </a:r>
            <a:r>
              <a:rPr lang="ru-RU" sz="2000">
                <a:solidFill>
                  <a:srgbClr val="002060"/>
                </a:solidFill>
                <a:latin typeface="Constantia" pitchFamily="18" charset="0"/>
                <a:cs typeface="Times New Roman" pitchFamily="18" charset="0"/>
              </a:rPr>
              <a:t>;</a:t>
            </a:r>
            <a:r>
              <a:rPr lang="ru-RU" sz="2000">
                <a:solidFill>
                  <a:srgbClr val="002060"/>
                </a:solidFill>
                <a:latin typeface="Constantia" pitchFamily="18" charset="0"/>
              </a:rPr>
              <a:t> в трех битвах -</a:t>
            </a:r>
          </a:p>
        </p:txBody>
      </p:sp>
      <p:sp>
        <p:nvSpPr>
          <p:cNvPr id="12" name="Прямоугольник 17"/>
          <p:cNvSpPr>
            <a:spLocks noChangeArrowheads="1"/>
          </p:cNvSpPr>
          <p:nvPr/>
        </p:nvSpPr>
        <p:spPr bwMode="auto">
          <a:xfrm>
            <a:off x="1600200" y="5029200"/>
            <a:ext cx="2819400" cy="400050"/>
          </a:xfrm>
          <a:prstGeom prst="rect">
            <a:avLst/>
          </a:prstGeom>
          <a:noFill/>
          <a:ln w="9525">
            <a:noFill/>
            <a:miter lim="800000"/>
            <a:headEnd/>
            <a:tailEnd/>
          </a:ln>
        </p:spPr>
        <p:txBody>
          <a:bodyPr>
            <a:spAutoFit/>
          </a:bodyPr>
          <a:lstStyle/>
          <a:p>
            <a:r>
              <a:rPr lang="ru-RU" sz="2000">
                <a:solidFill>
                  <a:srgbClr val="002060"/>
                </a:solidFill>
                <a:latin typeface="Constantia" pitchFamily="18" charset="0"/>
              </a:rPr>
              <a:t>один из 8; в четырех -</a:t>
            </a:r>
          </a:p>
        </p:txBody>
      </p:sp>
      <p:sp>
        <p:nvSpPr>
          <p:cNvPr id="13" name="Прямоугольник 17"/>
          <p:cNvSpPr>
            <a:spLocks noChangeArrowheads="1"/>
          </p:cNvSpPr>
          <p:nvPr/>
        </p:nvSpPr>
        <p:spPr bwMode="auto">
          <a:xfrm>
            <a:off x="609600" y="5029200"/>
            <a:ext cx="8077200" cy="708025"/>
          </a:xfrm>
          <a:prstGeom prst="rect">
            <a:avLst/>
          </a:prstGeom>
          <a:noFill/>
          <a:ln w="9525">
            <a:noFill/>
            <a:miter lim="800000"/>
            <a:headEnd/>
            <a:tailEnd/>
          </a:ln>
        </p:spPr>
        <p:txBody>
          <a:bodyPr>
            <a:spAutoFit/>
          </a:bodyPr>
          <a:lstStyle/>
          <a:p>
            <a:r>
              <a:rPr lang="ru-RU" sz="2000">
                <a:solidFill>
                  <a:srgbClr val="002060"/>
                </a:solidFill>
                <a:latin typeface="Constantia" pitchFamily="18" charset="0"/>
              </a:rPr>
              <a:t>                                                        один из </a:t>
            </a:r>
            <a:r>
              <a:rPr lang="ru-RU" sz="2000">
                <a:solidFill>
                  <a:srgbClr val="002060"/>
                </a:solidFill>
                <a:cs typeface="Times New Roman" pitchFamily="18" charset="0"/>
              </a:rPr>
              <a:t>16</a:t>
            </a:r>
            <a:r>
              <a:rPr lang="ru-RU" sz="2000">
                <a:solidFill>
                  <a:srgbClr val="002060"/>
                </a:solidFill>
                <a:latin typeface="Constantia" pitchFamily="18" charset="0"/>
                <a:cs typeface="Times New Roman" pitchFamily="18" charset="0"/>
              </a:rPr>
              <a:t>;</a:t>
            </a:r>
            <a:r>
              <a:rPr lang="ru-RU" sz="2000">
                <a:solidFill>
                  <a:srgbClr val="002060"/>
                </a:solidFill>
                <a:latin typeface="Constantia" pitchFamily="18" charset="0"/>
              </a:rPr>
              <a:t> и вероятность победы в пяти сражениях подряд -</a:t>
            </a:r>
          </a:p>
        </p:txBody>
      </p:sp>
      <p:sp>
        <p:nvSpPr>
          <p:cNvPr id="14" name="Прямоугольник 17"/>
          <p:cNvSpPr>
            <a:spLocks noChangeArrowheads="1"/>
          </p:cNvSpPr>
          <p:nvPr/>
        </p:nvSpPr>
        <p:spPr bwMode="auto">
          <a:xfrm>
            <a:off x="3581400" y="5334000"/>
            <a:ext cx="2209800" cy="400050"/>
          </a:xfrm>
          <a:prstGeom prst="rect">
            <a:avLst/>
          </a:prstGeom>
          <a:noFill/>
          <a:ln w="9525">
            <a:noFill/>
            <a:miter lim="800000"/>
            <a:headEnd/>
            <a:tailEnd/>
          </a:ln>
        </p:spPr>
        <p:txBody>
          <a:bodyPr>
            <a:spAutoFit/>
          </a:bodyPr>
          <a:lstStyle/>
          <a:p>
            <a:r>
              <a:rPr lang="ru-RU" sz="2000">
                <a:solidFill>
                  <a:srgbClr val="002060"/>
                </a:solidFill>
                <a:latin typeface="Constantia" pitchFamily="18" charset="0"/>
              </a:rPr>
              <a:t>один шанс из </a:t>
            </a:r>
            <a:r>
              <a:rPr lang="ru-RU" sz="2000">
                <a:solidFill>
                  <a:srgbClr val="002060"/>
                </a:solidFill>
                <a:cs typeface="Times New Roman" pitchFamily="18" charset="0"/>
              </a:rPr>
              <a:t>32</a:t>
            </a:r>
            <a:r>
              <a:rPr lang="ru-RU" sz="2000">
                <a:solidFill>
                  <a:srgbClr val="002060"/>
                </a:solidFill>
                <a:latin typeface="Constanti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801"/>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Прямоугольник 9"/>
          <p:cNvSpPr>
            <a:spLocks noChangeArrowheads="1"/>
          </p:cNvSpPr>
          <p:nvPr/>
        </p:nvSpPr>
        <p:spPr bwMode="auto">
          <a:xfrm>
            <a:off x="304800" y="457200"/>
            <a:ext cx="8458200" cy="420688"/>
          </a:xfrm>
          <a:prstGeom prst="rect">
            <a:avLst/>
          </a:prstGeom>
          <a:noFill/>
          <a:ln w="9525">
            <a:noFill/>
            <a:miter lim="800000"/>
            <a:headEnd/>
            <a:tailEnd/>
          </a:ln>
        </p:spPr>
        <p:txBody>
          <a:bodyPr>
            <a:spAutoFit/>
          </a:bodyPr>
          <a:lstStyle/>
          <a:p>
            <a:pPr algn="ctr">
              <a:lnSpc>
                <a:spcPct val="80000"/>
              </a:lnSpc>
            </a:pPr>
            <a:r>
              <a:rPr lang="ru-RU" sz="2600" b="1">
                <a:solidFill>
                  <a:srgbClr val="FF0000"/>
                </a:solidFill>
                <a:latin typeface="Constantia" pitchFamily="18" charset="0"/>
              </a:rPr>
              <a:t>Случай времен Великой Отечественной войны</a:t>
            </a:r>
          </a:p>
        </p:txBody>
      </p:sp>
      <p:sp>
        <p:nvSpPr>
          <p:cNvPr id="48131" name="Прямоугольник 17"/>
          <p:cNvSpPr>
            <a:spLocks noChangeArrowheads="1"/>
          </p:cNvSpPr>
          <p:nvPr/>
        </p:nvSpPr>
        <p:spPr bwMode="auto">
          <a:xfrm>
            <a:off x="609600" y="914400"/>
            <a:ext cx="8153400" cy="5816600"/>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Математика помогала воевать не только числом, но и знанием. </a:t>
            </a:r>
          </a:p>
          <a:p>
            <a:pPr>
              <a:spcBef>
                <a:spcPts val="600"/>
              </a:spcBef>
            </a:pPr>
            <a:r>
              <a:rPr lang="ru-RU" sz="2200">
                <a:solidFill>
                  <a:srgbClr val="002060"/>
                </a:solidFill>
                <a:latin typeface="Constantia" pitchFamily="18" charset="0"/>
              </a:rPr>
              <a:t>Николая Селезнева призвали со второго курса пединститута в артиллерию. По слабости зрения он годился только в подносчики снарядов. </a:t>
            </a:r>
          </a:p>
          <a:p>
            <a:pPr>
              <a:spcBef>
                <a:spcPts val="600"/>
              </a:spcBef>
            </a:pPr>
            <a:r>
              <a:rPr lang="ru-RU" sz="2200">
                <a:solidFill>
                  <a:srgbClr val="002060"/>
                </a:solidFill>
                <a:latin typeface="Constantia" pitchFamily="18" charset="0"/>
              </a:rPr>
              <a:t>Однажды пришел приказ за одни сутки разбить мост. Командир полка выдвинул три батареи как можно ближе к цели. Несколько часов били пушки, но наблюдатели докладывали, что мост стоит целехонький. </a:t>
            </a:r>
          </a:p>
          <a:p>
            <a:pPr>
              <a:spcBef>
                <a:spcPts val="600"/>
              </a:spcBef>
            </a:pPr>
            <a:r>
              <a:rPr lang="ru-RU" sz="2200">
                <a:solidFill>
                  <a:srgbClr val="002060"/>
                </a:solidFill>
                <a:latin typeface="Constantia" pitchFamily="18" charset="0"/>
              </a:rPr>
              <a:t>Николай Иосифович пришел к командиру и заявил, что стреляют неправильно. Несмотря на крайне напряженную ситуацию, офицеры в штабе заулыбались! Какой-то подносчик снарядов, очкарик, будет их учить стрелять! </a:t>
            </a:r>
          </a:p>
          <a:p>
            <a:pPr>
              <a:spcBef>
                <a:spcPts val="600"/>
              </a:spcBef>
            </a:pPr>
            <a:r>
              <a:rPr lang="ru-RU" sz="2200">
                <a:solidFill>
                  <a:srgbClr val="002060"/>
                </a:solidFill>
                <a:latin typeface="Constantia" pitchFamily="18" charset="0"/>
              </a:rPr>
              <a:t>Тогда Николай Иосифович подошел к карте и указал место, откуда, по его мнению, лучше вести огонь.   </a:t>
            </a:r>
          </a:p>
          <a:p>
            <a:endParaRPr lang="ru-RU" sz="2200">
              <a:solidFill>
                <a:srgbClr val="002060"/>
              </a:solidFill>
              <a:latin typeface="Constantia" pitchFamily="18" charset="0"/>
            </a:endParaRPr>
          </a:p>
        </p:txBody>
      </p:sp>
      <p:sp>
        <p:nvSpPr>
          <p:cNvPr id="481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Прямоугольник 9"/>
          <p:cNvSpPr>
            <a:spLocks noChangeArrowheads="1"/>
          </p:cNvSpPr>
          <p:nvPr/>
        </p:nvSpPr>
        <p:spPr bwMode="auto">
          <a:xfrm>
            <a:off x="304800" y="457200"/>
            <a:ext cx="8458200" cy="420688"/>
          </a:xfrm>
          <a:prstGeom prst="rect">
            <a:avLst/>
          </a:prstGeom>
          <a:noFill/>
          <a:ln w="9525">
            <a:noFill/>
            <a:miter lim="800000"/>
            <a:headEnd/>
            <a:tailEnd/>
          </a:ln>
        </p:spPr>
        <p:txBody>
          <a:bodyPr>
            <a:spAutoFit/>
          </a:bodyPr>
          <a:lstStyle/>
          <a:p>
            <a:pPr algn="ctr">
              <a:lnSpc>
                <a:spcPct val="80000"/>
              </a:lnSpc>
            </a:pPr>
            <a:r>
              <a:rPr lang="ru-RU" sz="2600" b="1">
                <a:solidFill>
                  <a:srgbClr val="FF0000"/>
                </a:solidFill>
                <a:latin typeface="Constantia" pitchFamily="18" charset="0"/>
              </a:rPr>
              <a:t>Случай времен Великой Отечественной войны</a:t>
            </a:r>
          </a:p>
        </p:txBody>
      </p:sp>
      <p:sp>
        <p:nvSpPr>
          <p:cNvPr id="49155" name="Прямоугольник 17"/>
          <p:cNvSpPr>
            <a:spLocks noChangeArrowheads="1"/>
          </p:cNvSpPr>
          <p:nvPr/>
        </p:nvSpPr>
        <p:spPr bwMode="auto">
          <a:xfrm>
            <a:off x="609600" y="914400"/>
            <a:ext cx="8077200" cy="2616200"/>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 Но оттуда до моста гораздо дальше, - усомнился кто-то.</a:t>
            </a:r>
          </a:p>
          <a:p>
            <a:pPr>
              <a:spcBef>
                <a:spcPts val="600"/>
              </a:spcBef>
            </a:pPr>
            <a:r>
              <a:rPr lang="ru-RU" sz="2200">
                <a:solidFill>
                  <a:srgbClr val="002060"/>
                </a:solidFill>
                <a:latin typeface="Constantia" pitchFamily="18" charset="0"/>
              </a:rPr>
              <a:t>Но терять было нечего, и командир приказал одной батарее стрелять с указанного солдатом места. Мост накрыли с первого же залпа, а рядового наградили</a:t>
            </a:r>
            <a:r>
              <a:rPr lang="ru-RU" sz="2200" i="1">
                <a:solidFill>
                  <a:srgbClr val="002060"/>
                </a:solidFill>
                <a:latin typeface="Constantia" pitchFamily="18" charset="0"/>
              </a:rPr>
              <a:t> </a:t>
            </a:r>
            <a:r>
              <a:rPr lang="ru-RU" sz="2200">
                <a:solidFill>
                  <a:srgbClr val="002060"/>
                </a:solidFill>
                <a:latin typeface="Constantia" pitchFamily="18" charset="0"/>
              </a:rPr>
              <a:t>медалью «За отвагу».</a:t>
            </a:r>
          </a:p>
          <a:p>
            <a:pPr>
              <a:spcBef>
                <a:spcPts val="600"/>
              </a:spcBef>
            </a:pPr>
            <a:r>
              <a:rPr lang="ru-RU" sz="2200">
                <a:solidFill>
                  <a:srgbClr val="002060"/>
                </a:solidFill>
                <a:latin typeface="Constantia" pitchFamily="18" charset="0"/>
              </a:rPr>
              <a:t>- Это за то, что я отважился дать совет, - пошутил учитель Николай Иосифович на уроке математики, а потом объяснил, в чем дело.</a:t>
            </a:r>
          </a:p>
        </p:txBody>
      </p:sp>
      <p:sp>
        <p:nvSpPr>
          <p:cNvPr id="491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 name="Прямоугольник 17"/>
          <p:cNvSpPr>
            <a:spLocks noChangeArrowheads="1"/>
          </p:cNvSpPr>
          <p:nvPr/>
        </p:nvSpPr>
        <p:spPr bwMode="auto">
          <a:xfrm>
            <a:off x="609600" y="3505200"/>
            <a:ext cx="8077200" cy="2954338"/>
          </a:xfrm>
          <a:prstGeom prst="rect">
            <a:avLst/>
          </a:prstGeom>
          <a:noFill/>
          <a:ln w="9525">
            <a:noFill/>
            <a:miter lim="800000"/>
            <a:headEnd/>
            <a:tailEnd/>
          </a:ln>
        </p:spPr>
        <p:txBody>
          <a:bodyPr wrap="square">
            <a:spAutoFit/>
          </a:bodyPr>
          <a:lstStyle/>
          <a:p>
            <a:r>
              <a:rPr lang="ru-RU" sz="2200" dirty="0">
                <a:solidFill>
                  <a:srgbClr val="002060"/>
                </a:solidFill>
                <a:latin typeface="Constantia" pitchFamily="18" charset="0"/>
              </a:rPr>
              <a:t>Согласно теории вероятностей, при стрельбе из пушки недолеты или перелеты по величине значительно больше, чем отклонения в сторону. </a:t>
            </a:r>
          </a:p>
          <a:p>
            <a:pPr>
              <a:spcBef>
                <a:spcPts val="600"/>
              </a:spcBef>
            </a:pPr>
            <a:r>
              <a:rPr lang="ru-RU" sz="2200" dirty="0">
                <a:solidFill>
                  <a:srgbClr val="002060"/>
                </a:solidFill>
                <a:latin typeface="Constantia" pitchFamily="18" charset="0"/>
              </a:rPr>
              <a:t>С первой позиции стреляли поперек моста, а вот со второй - вдоль. Если со второй позиции целиться в середину моста, то перелет или недолет все равно придется в мост, а именно это и требовалось.</a:t>
            </a:r>
          </a:p>
          <a:p>
            <a:pPr>
              <a:spcBef>
                <a:spcPts val="600"/>
              </a:spcBef>
            </a:pPr>
            <a:r>
              <a:rPr lang="ru-RU" sz="2200" dirty="0">
                <a:solidFill>
                  <a:srgbClr val="002060"/>
                </a:solidFill>
                <a:latin typeface="Constantia" pitchFamily="18" charset="0"/>
              </a:rPr>
              <a:t>Так математика помогла выполнить приказ.   </a:t>
            </a:r>
          </a:p>
        </p:txBody>
      </p:sp>
      <p:pic>
        <p:nvPicPr>
          <p:cNvPr id="109570" name="Picture 2" descr="C:\Users\1\Desktop\_52638401_reu1.jpg"/>
          <p:cNvPicPr>
            <a:picLocks noChangeAspect="1" noChangeArrowheads="1"/>
          </p:cNvPicPr>
          <p:nvPr/>
        </p:nvPicPr>
        <p:blipFill>
          <a:blip r:embed="rId3"/>
          <a:srcRect/>
          <a:stretch>
            <a:fillRect/>
          </a:stretch>
        </p:blipFill>
        <p:spPr bwMode="auto">
          <a:xfrm>
            <a:off x="2209800" y="3505200"/>
            <a:ext cx="4876800" cy="2743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957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533400" y="3429000"/>
            <a:ext cx="4724400" cy="2892425"/>
          </a:xfrm>
          <a:prstGeom prst="rect">
            <a:avLst/>
          </a:prstGeom>
          <a:noFill/>
          <a:ln w="9525">
            <a:noFill/>
            <a:miter lim="800000"/>
            <a:headEnd/>
            <a:tailEnd/>
          </a:ln>
        </p:spPr>
        <p:txBody>
          <a:bodyPr anchor="ctr">
            <a:spAutoFit/>
          </a:bodyPr>
          <a:lstStyle/>
          <a:p>
            <a:pPr eaLnBrk="0" hangingPunct="0"/>
            <a:r>
              <a:rPr lang="ru-RU" sz="1400">
                <a:solidFill>
                  <a:srgbClr val="002060"/>
                </a:solidFill>
                <a:latin typeface="Constantia" pitchFamily="18" charset="0"/>
                <a:cs typeface="Times New Roman" pitchFamily="18" charset="0"/>
              </a:rPr>
              <a:t>В героическом Швейцарском походе в </a:t>
            </a:r>
            <a:r>
              <a:rPr lang="ru-RU" sz="1400">
                <a:solidFill>
                  <a:srgbClr val="002060"/>
                </a:solidFill>
                <a:cs typeface="Times New Roman" pitchFamily="18" charset="0"/>
              </a:rPr>
              <a:t>1799</a:t>
            </a:r>
            <a:r>
              <a:rPr lang="ru-RU" sz="1400">
                <a:solidFill>
                  <a:srgbClr val="002060"/>
                </a:solidFill>
                <a:latin typeface="Constantia" pitchFamily="18" charset="0"/>
                <a:cs typeface="Times New Roman" pitchFamily="18" charset="0"/>
              </a:rPr>
              <a:t> году, ставшем великой страницей русской истории, армии  во главе с Суворовым предстояло штурмовать французские укрепления в исключительно трудных условиях: в районе Чертова моста, который был перекинут через ущелье. К мосту выходил узкий тоннель, пробитый в огромных практически отвесных утесах. В Швейцарском походе проявились как полководческий гений Суворова, так и тактическое мастерство русских командиров. Обойдя по дну ущелья французов, русские войска сумели отбросить их от выхода из тоннеля, и бой завязался уже за сам Чертов мост. Его удалось взять, не допустив разрушения. </a:t>
            </a:r>
            <a:endParaRPr lang="ru-RU" sz="1400">
              <a:solidFill>
                <a:srgbClr val="002060"/>
              </a:solidFill>
              <a:latin typeface="Constantia" pitchFamily="18" charset="0"/>
            </a:endParaRPr>
          </a:p>
        </p:txBody>
      </p:sp>
      <p:pic>
        <p:nvPicPr>
          <p:cNvPr id="50179" name="Picture 3" descr="C:\Users\1\Desktop\стрелки\a0adfd1b8c72.jpg"/>
          <p:cNvPicPr>
            <a:picLocks noChangeAspect="1" noChangeArrowheads="1"/>
          </p:cNvPicPr>
          <p:nvPr/>
        </p:nvPicPr>
        <p:blipFill>
          <a:blip r:embed="rId2"/>
          <a:srcRect/>
          <a:stretch>
            <a:fillRect/>
          </a:stretch>
        </p:blipFill>
        <p:spPr bwMode="auto">
          <a:xfrm>
            <a:off x="685800" y="609600"/>
            <a:ext cx="3657600" cy="2659063"/>
          </a:xfrm>
          <a:prstGeom prst="rect">
            <a:avLst/>
          </a:prstGeom>
          <a:noFill/>
          <a:ln w="9525">
            <a:noFill/>
            <a:miter lim="800000"/>
            <a:headEnd/>
            <a:tailEnd/>
          </a:ln>
        </p:spPr>
      </p:pic>
      <p:pic>
        <p:nvPicPr>
          <p:cNvPr id="50180" name="Picture 4" descr="C:\Users\1\Desktop\стрелки\111462217.jpg"/>
          <p:cNvPicPr>
            <a:picLocks noChangeAspect="1" noChangeArrowheads="1"/>
          </p:cNvPicPr>
          <p:nvPr/>
        </p:nvPicPr>
        <p:blipFill>
          <a:blip r:embed="rId3"/>
          <a:srcRect/>
          <a:stretch>
            <a:fillRect/>
          </a:stretch>
        </p:blipFill>
        <p:spPr bwMode="auto">
          <a:xfrm>
            <a:off x="4800600" y="609600"/>
            <a:ext cx="3606800" cy="2651125"/>
          </a:xfrm>
          <a:prstGeom prst="rect">
            <a:avLst/>
          </a:prstGeom>
          <a:noFill/>
          <a:ln w="9525">
            <a:noFill/>
            <a:miter lim="800000"/>
            <a:headEnd/>
            <a:tailEnd/>
          </a:ln>
        </p:spPr>
      </p:pic>
      <p:pic>
        <p:nvPicPr>
          <p:cNvPr id="50181" name="Picture 5" descr="C:\Users\1\Desktop\стрелки\shvejcarskij_pohod_suvorova_10.jpg"/>
          <p:cNvPicPr>
            <a:picLocks noChangeAspect="1" noChangeArrowheads="1"/>
          </p:cNvPicPr>
          <p:nvPr/>
        </p:nvPicPr>
        <p:blipFill>
          <a:blip r:embed="rId4"/>
          <a:srcRect/>
          <a:stretch>
            <a:fillRect/>
          </a:stretch>
        </p:blipFill>
        <p:spPr bwMode="auto">
          <a:xfrm>
            <a:off x="5257800" y="3733800"/>
            <a:ext cx="3124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33400" y="620713"/>
            <a:ext cx="8153400" cy="979487"/>
          </a:xfrm>
          <a:prstGeom prst="rect">
            <a:avLst/>
          </a:prstGeom>
        </p:spPr>
        <p:txBody>
          <a:bodyPr>
            <a:spAutoFit/>
          </a:bodyPr>
          <a:lstStyle/>
          <a:p>
            <a:pPr algn="ctr">
              <a:lnSpc>
                <a:spcPct val="80000"/>
              </a:lnSpc>
              <a:defRPr/>
            </a:pPr>
            <a:r>
              <a:rPr lang="ru-RU" sz="3600" b="1" kern="0" dirty="0">
                <a:solidFill>
                  <a:srgbClr val="FF0000"/>
                </a:solidFill>
                <a:latin typeface="Constantia" pitchFamily="18" charset="0"/>
                <a:ea typeface="+mj-ea"/>
                <a:cs typeface="+mj-cs"/>
              </a:rPr>
              <a:t>Характеристика </a:t>
            </a:r>
          </a:p>
          <a:p>
            <a:pPr algn="ctr">
              <a:lnSpc>
                <a:spcPct val="80000"/>
              </a:lnSpc>
              <a:defRPr/>
            </a:pPr>
            <a:r>
              <a:rPr lang="ru-RU" sz="3600" b="1" kern="0" dirty="0">
                <a:solidFill>
                  <a:srgbClr val="FF0000"/>
                </a:solidFill>
                <a:latin typeface="Constantia" pitchFamily="18" charset="0"/>
                <a:ea typeface="+mj-ea"/>
                <a:cs typeface="+mj-cs"/>
              </a:rPr>
              <a:t>опыта, испытания</a:t>
            </a:r>
            <a:endParaRPr lang="ru-RU" sz="3600" b="1" dirty="0">
              <a:solidFill>
                <a:srgbClr val="FF0000"/>
              </a:solidFill>
              <a:latin typeface="Constantia" pitchFamily="18" charset="0"/>
            </a:endParaRPr>
          </a:p>
        </p:txBody>
      </p:sp>
      <p:cxnSp>
        <p:nvCxnSpPr>
          <p:cNvPr id="14" name="Прямая со стрелкой 13"/>
          <p:cNvCxnSpPr/>
          <p:nvPr/>
        </p:nvCxnSpPr>
        <p:spPr>
          <a:xfrm rot="10800000" flipV="1">
            <a:off x="2438400" y="1600200"/>
            <a:ext cx="1433513"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533400" y="1752600"/>
            <a:ext cx="3733800" cy="646113"/>
          </a:xfrm>
          <a:prstGeom prst="rect">
            <a:avLst/>
          </a:prstGeom>
        </p:spPr>
        <p:txBody>
          <a:bodyPr>
            <a:spAutoFit/>
          </a:bodyPr>
          <a:lstStyle/>
          <a:p>
            <a:pPr algn="ctr">
              <a:defRPr/>
            </a:pPr>
            <a:r>
              <a:rPr lang="ru-RU" sz="3600" b="1" kern="0" dirty="0">
                <a:solidFill>
                  <a:srgbClr val="002060"/>
                </a:solidFill>
                <a:latin typeface="Constantia" pitchFamily="18" charset="0"/>
                <a:ea typeface="+mj-ea"/>
                <a:cs typeface="+mj-cs"/>
              </a:rPr>
              <a:t>качественная</a:t>
            </a:r>
            <a:endParaRPr lang="ru-RU" sz="3600" b="1" dirty="0">
              <a:solidFill>
                <a:srgbClr val="002060"/>
              </a:solidFill>
              <a:latin typeface="Constantia" pitchFamily="18" charset="0"/>
            </a:endParaRPr>
          </a:p>
        </p:txBody>
      </p:sp>
      <p:sp>
        <p:nvSpPr>
          <p:cNvPr id="19" name="Прямоугольник 18"/>
          <p:cNvSpPr/>
          <p:nvPr/>
        </p:nvSpPr>
        <p:spPr>
          <a:xfrm>
            <a:off x="4267200" y="2819400"/>
            <a:ext cx="4724400" cy="523875"/>
          </a:xfrm>
          <a:prstGeom prst="rect">
            <a:avLst/>
          </a:prstGeom>
        </p:spPr>
        <p:txBody>
          <a:bodyPr>
            <a:spAutoFit/>
          </a:bodyPr>
          <a:lstStyle/>
          <a:p>
            <a:pPr algn="ctr">
              <a:defRPr/>
            </a:pPr>
            <a:r>
              <a:rPr lang="ru-RU" sz="2800" b="1" kern="0" dirty="0">
                <a:solidFill>
                  <a:srgbClr val="002060"/>
                </a:solidFill>
                <a:latin typeface="Constantia" pitchFamily="18" charset="0"/>
                <a:ea typeface="+mj-ea"/>
                <a:cs typeface="+mj-cs"/>
              </a:rPr>
              <a:t>случайная величина</a:t>
            </a:r>
            <a:endParaRPr lang="ru-RU" sz="2800" b="1" dirty="0">
              <a:solidFill>
                <a:srgbClr val="002060"/>
              </a:solidFill>
              <a:latin typeface="Constantia" pitchFamily="18" charset="0"/>
            </a:endParaRPr>
          </a:p>
        </p:txBody>
      </p:sp>
      <p:sp>
        <p:nvSpPr>
          <p:cNvPr id="20" name="Прямоугольник 19"/>
          <p:cNvSpPr/>
          <p:nvPr/>
        </p:nvSpPr>
        <p:spPr>
          <a:xfrm>
            <a:off x="4343400" y="1752600"/>
            <a:ext cx="4419600" cy="646113"/>
          </a:xfrm>
          <a:prstGeom prst="rect">
            <a:avLst/>
          </a:prstGeom>
        </p:spPr>
        <p:txBody>
          <a:bodyPr>
            <a:spAutoFit/>
          </a:bodyPr>
          <a:lstStyle/>
          <a:p>
            <a:pPr algn="ctr">
              <a:defRPr/>
            </a:pPr>
            <a:r>
              <a:rPr lang="ru-RU" sz="3600" b="1" kern="0" dirty="0">
                <a:solidFill>
                  <a:srgbClr val="002060"/>
                </a:solidFill>
                <a:latin typeface="Constantia" pitchFamily="18" charset="0"/>
                <a:ea typeface="+mj-ea"/>
                <a:cs typeface="+mj-cs"/>
              </a:rPr>
              <a:t>количественная</a:t>
            </a:r>
            <a:endParaRPr lang="ru-RU" sz="3600" b="1" dirty="0">
              <a:solidFill>
                <a:srgbClr val="002060"/>
              </a:solidFill>
              <a:latin typeface="Constantia" pitchFamily="18" charset="0"/>
            </a:endParaRPr>
          </a:p>
        </p:txBody>
      </p:sp>
      <p:cxnSp>
        <p:nvCxnSpPr>
          <p:cNvPr id="21" name="Прямая со стрелкой 20"/>
          <p:cNvCxnSpPr/>
          <p:nvPr/>
        </p:nvCxnSpPr>
        <p:spPr>
          <a:xfrm>
            <a:off x="5105400" y="1600200"/>
            <a:ext cx="1371600"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304800" y="2819400"/>
            <a:ext cx="4114800" cy="523875"/>
          </a:xfrm>
          <a:prstGeom prst="rect">
            <a:avLst/>
          </a:prstGeom>
        </p:spPr>
        <p:txBody>
          <a:bodyPr>
            <a:spAutoFit/>
          </a:bodyPr>
          <a:lstStyle/>
          <a:p>
            <a:pPr algn="ctr">
              <a:defRPr/>
            </a:pPr>
            <a:r>
              <a:rPr lang="ru-RU" sz="2800" b="1" kern="0" dirty="0">
                <a:solidFill>
                  <a:srgbClr val="002060"/>
                </a:solidFill>
                <a:latin typeface="Constantia" pitchFamily="18" charset="0"/>
                <a:ea typeface="+mj-ea"/>
                <a:cs typeface="+mj-cs"/>
              </a:rPr>
              <a:t>случайное событие</a:t>
            </a:r>
            <a:endParaRPr lang="ru-RU" sz="2800" b="1" dirty="0">
              <a:solidFill>
                <a:srgbClr val="002060"/>
              </a:solidFill>
              <a:latin typeface="Constantia" pitchFamily="18" charset="0"/>
            </a:endParaRPr>
          </a:p>
        </p:txBody>
      </p:sp>
      <p:cxnSp>
        <p:nvCxnSpPr>
          <p:cNvPr id="25" name="Прямая со стрелкой 24"/>
          <p:cNvCxnSpPr/>
          <p:nvPr/>
        </p:nvCxnSpPr>
        <p:spPr>
          <a:xfrm rot="5400000">
            <a:off x="2095501" y="2627312"/>
            <a:ext cx="533400"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a:off x="6286501" y="2627312"/>
            <a:ext cx="533400"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5400000">
            <a:off x="2133601" y="3579812"/>
            <a:ext cx="457200"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a:off x="6325394" y="3580606"/>
            <a:ext cx="4572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304800" y="3810000"/>
            <a:ext cx="4038600" cy="1262063"/>
          </a:xfrm>
          <a:prstGeom prst="rect">
            <a:avLst/>
          </a:prstGeom>
        </p:spPr>
        <p:txBody>
          <a:bodyPr>
            <a:spAutoFit/>
          </a:bodyPr>
          <a:lstStyle/>
          <a:p>
            <a:pPr algn="ctr">
              <a:defRPr/>
            </a:pPr>
            <a:r>
              <a:rPr lang="ru-RU" sz="1900" kern="0" dirty="0">
                <a:solidFill>
                  <a:srgbClr val="002060"/>
                </a:solidFill>
                <a:latin typeface="Constantia" pitchFamily="18" charset="0"/>
              </a:rPr>
              <a:t>результат опыта, испытания, т.е.</a:t>
            </a:r>
            <a:r>
              <a:rPr lang="ru-RU" sz="1900" kern="0" dirty="0">
                <a:solidFill>
                  <a:srgbClr val="002060"/>
                </a:solidFill>
                <a:latin typeface="Constantia" pitchFamily="18" charset="0"/>
                <a:ea typeface="+mj-ea"/>
                <a:cs typeface="+mj-cs"/>
              </a:rPr>
              <a:t> </a:t>
            </a:r>
            <a:r>
              <a:rPr lang="ru-RU" sz="1900" kern="0" dirty="0">
                <a:solidFill>
                  <a:srgbClr val="002060"/>
                </a:solidFill>
                <a:latin typeface="Constantia" pitchFamily="18" charset="0"/>
              </a:rPr>
              <a:t>исход, который происходит в результате опыта с той или иной вероятностью </a:t>
            </a:r>
            <a:endParaRPr lang="ru-RU" sz="1900" dirty="0">
              <a:solidFill>
                <a:srgbClr val="002060"/>
              </a:solidFill>
              <a:latin typeface="Constantia" pitchFamily="18" charset="0"/>
            </a:endParaRPr>
          </a:p>
        </p:txBody>
      </p:sp>
      <p:sp>
        <p:nvSpPr>
          <p:cNvPr id="7182" name="Прямоугольник 42"/>
          <p:cNvSpPr>
            <a:spLocks noChangeArrowheads="1"/>
          </p:cNvSpPr>
          <p:nvPr/>
        </p:nvSpPr>
        <p:spPr bwMode="auto">
          <a:xfrm>
            <a:off x="4343400" y="3810000"/>
            <a:ext cx="4572000" cy="1262063"/>
          </a:xfrm>
          <a:prstGeom prst="rect">
            <a:avLst/>
          </a:prstGeom>
          <a:noFill/>
          <a:ln w="9525">
            <a:noFill/>
            <a:miter lim="800000"/>
            <a:headEnd/>
            <a:tailEnd/>
          </a:ln>
        </p:spPr>
        <p:txBody>
          <a:bodyPr>
            <a:spAutoFit/>
          </a:bodyPr>
          <a:lstStyle/>
          <a:p>
            <a:pPr algn="ctr"/>
            <a:r>
              <a:rPr lang="ru-RU" sz="1900">
                <a:solidFill>
                  <a:srgbClr val="002060"/>
                </a:solidFill>
                <a:latin typeface="Constantia" pitchFamily="18" charset="0"/>
              </a:rPr>
              <a:t>величина, которая в</a:t>
            </a:r>
            <a:r>
              <a:rPr lang="ru-RU" sz="1900" i="1">
                <a:solidFill>
                  <a:srgbClr val="002060"/>
                </a:solidFill>
                <a:latin typeface="Constantia" pitchFamily="18" charset="0"/>
              </a:rPr>
              <a:t> </a:t>
            </a:r>
            <a:r>
              <a:rPr lang="ru-RU" sz="1900">
                <a:solidFill>
                  <a:srgbClr val="002060"/>
                </a:solidFill>
                <a:latin typeface="Constantia" pitchFamily="18" charset="0"/>
              </a:rPr>
              <a:t>результате опыта принимает с определенной вероятностью то или иное значение, зависящее от исхода опыта</a:t>
            </a:r>
          </a:p>
        </p:txBody>
      </p:sp>
      <p:sp>
        <p:nvSpPr>
          <p:cNvPr id="44" name="Прямоугольник 43"/>
          <p:cNvSpPr/>
          <p:nvPr/>
        </p:nvSpPr>
        <p:spPr>
          <a:xfrm>
            <a:off x="457200" y="5486400"/>
            <a:ext cx="3581400" cy="830263"/>
          </a:xfrm>
          <a:prstGeom prst="rect">
            <a:avLst/>
          </a:prstGeom>
        </p:spPr>
        <p:txBody>
          <a:bodyPr>
            <a:spAutoFit/>
          </a:bodyPr>
          <a:lstStyle/>
          <a:p>
            <a:pPr algn="ctr">
              <a:defRPr/>
            </a:pPr>
            <a:r>
              <a:rPr lang="ru-RU" sz="1600" kern="0" dirty="0">
                <a:solidFill>
                  <a:srgbClr val="002060"/>
                </a:solidFill>
                <a:latin typeface="Constantia" pitchFamily="18" charset="0"/>
              </a:rPr>
              <a:t>обозначения: прописные (заглавные) буквы латинского алфавита </a:t>
            </a:r>
            <a:r>
              <a:rPr lang="ru-RU" sz="1600" i="1" kern="0" dirty="0">
                <a:solidFill>
                  <a:srgbClr val="002060"/>
                </a:solidFill>
                <a:latin typeface="Constantia" pitchFamily="18" charset="0"/>
              </a:rPr>
              <a:t>А, В, С, А</a:t>
            </a:r>
            <a:r>
              <a:rPr lang="ru-RU" sz="1600" i="1" kern="0" baseline="-25000" dirty="0">
                <a:solidFill>
                  <a:srgbClr val="002060"/>
                </a:solidFill>
                <a:latin typeface="Constantia" pitchFamily="18" charset="0"/>
              </a:rPr>
              <a:t>1</a:t>
            </a:r>
            <a:r>
              <a:rPr lang="ru-RU" sz="1600" kern="0" dirty="0">
                <a:solidFill>
                  <a:srgbClr val="002060"/>
                </a:solidFill>
                <a:latin typeface="Constantia" pitchFamily="18" charset="0"/>
              </a:rPr>
              <a:t>, … </a:t>
            </a:r>
            <a:endParaRPr lang="ru-RU" sz="1600" dirty="0">
              <a:solidFill>
                <a:srgbClr val="002060"/>
              </a:solidFill>
              <a:latin typeface="Constantia" pitchFamily="18" charset="0"/>
            </a:endParaRPr>
          </a:p>
        </p:txBody>
      </p:sp>
      <p:cxnSp>
        <p:nvCxnSpPr>
          <p:cNvPr id="45" name="Прямая со стрелкой 44"/>
          <p:cNvCxnSpPr/>
          <p:nvPr/>
        </p:nvCxnSpPr>
        <p:spPr>
          <a:xfrm rot="5400000">
            <a:off x="2132807" y="5257006"/>
            <a:ext cx="457200" cy="15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rot="5400000">
            <a:off x="6325394" y="5257006"/>
            <a:ext cx="4572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4114800" y="5486400"/>
            <a:ext cx="4648200" cy="830263"/>
          </a:xfrm>
          <a:prstGeom prst="rect">
            <a:avLst/>
          </a:prstGeom>
        </p:spPr>
        <p:txBody>
          <a:bodyPr>
            <a:spAutoFit/>
          </a:bodyPr>
          <a:lstStyle/>
          <a:p>
            <a:pPr algn="ctr">
              <a:defRPr/>
            </a:pPr>
            <a:r>
              <a:rPr lang="ru-RU" sz="1600" kern="0" dirty="0">
                <a:solidFill>
                  <a:srgbClr val="002060"/>
                </a:solidFill>
                <a:latin typeface="Constantia" pitchFamily="18" charset="0"/>
              </a:rPr>
              <a:t>величина - прописные латинские буквы </a:t>
            </a:r>
            <a:r>
              <a:rPr lang="en-US" sz="1600" i="1" kern="0" dirty="0">
                <a:solidFill>
                  <a:srgbClr val="002060"/>
                </a:solidFill>
                <a:latin typeface="Constantia" pitchFamily="18" charset="0"/>
              </a:rPr>
              <a:t>X</a:t>
            </a:r>
            <a:r>
              <a:rPr lang="ru-RU" sz="1600" i="1" kern="0" dirty="0">
                <a:solidFill>
                  <a:srgbClr val="002060"/>
                </a:solidFill>
                <a:latin typeface="Constantia" pitchFamily="18" charset="0"/>
              </a:rPr>
              <a:t>, </a:t>
            </a:r>
            <a:r>
              <a:rPr lang="en-US" sz="1600" i="1" kern="0" dirty="0">
                <a:solidFill>
                  <a:srgbClr val="002060"/>
                </a:solidFill>
                <a:latin typeface="Constantia" pitchFamily="18" charset="0"/>
              </a:rPr>
              <a:t>Y</a:t>
            </a:r>
            <a:r>
              <a:rPr lang="ru-RU" sz="1600" i="1" kern="0" dirty="0">
                <a:solidFill>
                  <a:srgbClr val="002060"/>
                </a:solidFill>
                <a:latin typeface="Constantia" pitchFamily="18" charset="0"/>
              </a:rPr>
              <a:t>, </a:t>
            </a:r>
            <a:r>
              <a:rPr lang="en-US" sz="1600" i="1" kern="0" dirty="0">
                <a:solidFill>
                  <a:srgbClr val="002060"/>
                </a:solidFill>
                <a:latin typeface="Constantia" pitchFamily="18" charset="0"/>
              </a:rPr>
              <a:t>Z</a:t>
            </a:r>
            <a:r>
              <a:rPr lang="ru-RU" sz="1600" kern="0" dirty="0">
                <a:solidFill>
                  <a:srgbClr val="002060"/>
                </a:solidFill>
                <a:latin typeface="Constantia" pitchFamily="18" charset="0"/>
              </a:rPr>
              <a:t>; значения величины - строчные (маленькие) латинские буквы </a:t>
            </a:r>
            <a:r>
              <a:rPr lang="en-US" sz="1600" i="1" kern="0" dirty="0">
                <a:solidFill>
                  <a:srgbClr val="002060"/>
                </a:solidFill>
                <a:latin typeface="Constantia" pitchFamily="18" charset="0"/>
              </a:rPr>
              <a:t>x, y, z</a:t>
            </a:r>
            <a:r>
              <a:rPr lang="ru-RU" sz="1600" kern="0" dirty="0">
                <a:solidFill>
                  <a:srgbClr val="002060"/>
                </a:solidFill>
                <a:latin typeface="Constantia" pitchFamily="18" charset="0"/>
              </a:rPr>
              <a:t>   </a:t>
            </a:r>
            <a:endParaRPr lang="ru-RU" sz="1600" dirty="0">
              <a:solidFill>
                <a:srgbClr val="002060"/>
              </a:solidFill>
              <a:latin typeface="Constantia" pitchFamily="18" charset="0"/>
            </a:endParaRPr>
          </a:p>
        </p:txBody>
      </p:sp>
      <p:sp>
        <p:nvSpPr>
          <p:cNvPr id="51219" name="Прямоугольник 22"/>
          <p:cNvSpPr>
            <a:spLocks noChangeArrowheads="1"/>
          </p:cNvSpPr>
          <p:nvPr/>
        </p:nvSpPr>
        <p:spPr bwMode="auto">
          <a:xfrm>
            <a:off x="533400" y="0"/>
            <a:ext cx="5715000" cy="492125"/>
          </a:xfrm>
          <a:prstGeom prst="rect">
            <a:avLst/>
          </a:prstGeom>
          <a:noFill/>
          <a:ln w="9525">
            <a:noFill/>
            <a:miter lim="800000"/>
            <a:headEnd/>
            <a:tailEnd/>
          </a:ln>
        </p:spPr>
        <p:txBody>
          <a:bodyPr>
            <a:spAutoFit/>
          </a:bodyPr>
          <a:lstStyle/>
          <a:p>
            <a:r>
              <a:rPr lang="ru-RU" sz="2600" b="1">
                <a:solidFill>
                  <a:srgbClr val="002060"/>
                </a:solidFill>
                <a:latin typeface="Constantia" pitchFamily="18" charset="0"/>
              </a:rPr>
              <a:t>Негоден тот солдат, что отвечает:</a:t>
            </a:r>
          </a:p>
        </p:txBody>
      </p:sp>
      <p:sp>
        <p:nvSpPr>
          <p:cNvPr id="26" name="Прямоугольник 25"/>
          <p:cNvSpPr>
            <a:spLocks noChangeArrowheads="1"/>
          </p:cNvSpPr>
          <p:nvPr/>
        </p:nvSpPr>
        <p:spPr bwMode="auto">
          <a:xfrm>
            <a:off x="5943600" y="0"/>
            <a:ext cx="2819400" cy="492125"/>
          </a:xfrm>
          <a:prstGeom prst="rect">
            <a:avLst/>
          </a:prstGeom>
          <a:noFill/>
          <a:ln w="9525">
            <a:noFill/>
            <a:miter lim="800000"/>
            <a:headEnd/>
            <a:tailEnd/>
          </a:ln>
        </p:spPr>
        <p:txBody>
          <a:bodyPr>
            <a:spAutoFit/>
          </a:bodyPr>
          <a:lstStyle/>
          <a:p>
            <a:r>
              <a:rPr lang="ru-RU" sz="2600" b="1">
                <a:solidFill>
                  <a:srgbClr val="FF0000"/>
                </a:solidFill>
                <a:latin typeface="Constantia" pitchFamily="18" charset="0"/>
              </a:rPr>
              <a:t>«Не могу знать»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182"/>
                                        </p:tgtEl>
                                        <p:attrNameLst>
                                          <p:attrName>style.visibility</p:attrName>
                                        </p:attrNameLst>
                                      </p:cBhvr>
                                      <p:to>
                                        <p:strVal val="visible"/>
                                      </p:to>
                                    </p:set>
                                    <p:animEffect transition="in" filter="fade">
                                      <p:cBhvr>
                                        <p:cTn id="62" dur="1000"/>
                                        <p:tgtEl>
                                          <p:spTgt spid="7182"/>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childTnLst>
                                </p:cTn>
                              </p:par>
                              <p:par>
                                <p:cTn id="67" presetID="10"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4" grpId="0"/>
      <p:bldP spid="41" grpId="0"/>
      <p:bldP spid="7182" grpId="0"/>
      <p:bldP spid="44"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33400" y="533400"/>
            <a:ext cx="8153400" cy="647700"/>
          </a:xfrm>
          <a:prstGeom prst="rect">
            <a:avLst/>
          </a:prstGeom>
        </p:spPr>
        <p:txBody>
          <a:bodyPr>
            <a:spAutoFit/>
          </a:bodyPr>
          <a:lstStyle/>
          <a:p>
            <a:pPr algn="ctr">
              <a:lnSpc>
                <a:spcPct val="80000"/>
              </a:lnSpc>
              <a:defRPr/>
            </a:pPr>
            <a:r>
              <a:rPr lang="ru-RU" sz="4400" b="1" kern="0" dirty="0">
                <a:solidFill>
                  <a:srgbClr val="FF0000"/>
                </a:solidFill>
                <a:latin typeface="Constantia" pitchFamily="18" charset="0"/>
                <a:ea typeface="+mj-ea"/>
                <a:cs typeface="+mj-cs"/>
              </a:rPr>
              <a:t>Случайная величина</a:t>
            </a:r>
            <a:endParaRPr lang="ru-RU" sz="4400" b="1" dirty="0">
              <a:solidFill>
                <a:srgbClr val="FF0000"/>
              </a:solidFill>
              <a:latin typeface="Constantia" pitchFamily="18" charset="0"/>
            </a:endParaRPr>
          </a:p>
        </p:txBody>
      </p:sp>
      <p:cxnSp>
        <p:nvCxnSpPr>
          <p:cNvPr id="14" name="Прямая со стрелкой 13"/>
          <p:cNvCxnSpPr/>
          <p:nvPr/>
        </p:nvCxnSpPr>
        <p:spPr>
          <a:xfrm rot="10800000" flipV="1">
            <a:off x="2438400" y="1143000"/>
            <a:ext cx="1433513"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228600" y="1371600"/>
            <a:ext cx="4343400" cy="584200"/>
          </a:xfrm>
          <a:prstGeom prst="rect">
            <a:avLst/>
          </a:prstGeom>
        </p:spPr>
        <p:txBody>
          <a:bodyPr>
            <a:spAutoFit/>
          </a:bodyPr>
          <a:lstStyle/>
          <a:p>
            <a:pPr algn="ctr">
              <a:defRPr/>
            </a:pPr>
            <a:r>
              <a:rPr lang="ru-RU" sz="3200" b="1" kern="0" dirty="0">
                <a:solidFill>
                  <a:srgbClr val="002060"/>
                </a:solidFill>
                <a:latin typeface="Constantia" pitchFamily="18" charset="0"/>
                <a:ea typeface="+mj-ea"/>
                <a:cs typeface="+mj-cs"/>
              </a:rPr>
              <a:t>дискретная (ДСВ)</a:t>
            </a:r>
            <a:endParaRPr lang="ru-RU" sz="3200" b="1" dirty="0">
              <a:solidFill>
                <a:srgbClr val="002060"/>
              </a:solidFill>
              <a:latin typeface="Constantia" pitchFamily="18" charset="0"/>
            </a:endParaRPr>
          </a:p>
        </p:txBody>
      </p:sp>
      <p:sp>
        <p:nvSpPr>
          <p:cNvPr id="8197" name="Прямоугольник 18"/>
          <p:cNvSpPr>
            <a:spLocks noChangeArrowheads="1"/>
          </p:cNvSpPr>
          <p:nvPr/>
        </p:nvSpPr>
        <p:spPr bwMode="auto">
          <a:xfrm>
            <a:off x="4876800" y="2362200"/>
            <a:ext cx="3810000" cy="1200150"/>
          </a:xfrm>
          <a:prstGeom prst="rect">
            <a:avLst/>
          </a:prstGeom>
          <a:noFill/>
          <a:ln w="9525">
            <a:noFill/>
            <a:miter lim="800000"/>
            <a:headEnd/>
            <a:tailEnd/>
          </a:ln>
        </p:spPr>
        <p:txBody>
          <a:bodyPr>
            <a:spAutoFit/>
          </a:bodyPr>
          <a:lstStyle/>
          <a:p>
            <a:pPr algn="ctr"/>
            <a:r>
              <a:rPr lang="ru-RU" b="1">
                <a:solidFill>
                  <a:srgbClr val="002060"/>
                </a:solidFill>
                <a:latin typeface="Constantia" pitchFamily="18" charset="0"/>
              </a:rPr>
              <a:t>множество ее значений бесконечно, т.е. значения величины принадлежат определенному интервалу</a:t>
            </a:r>
          </a:p>
        </p:txBody>
      </p:sp>
      <p:sp>
        <p:nvSpPr>
          <p:cNvPr id="20" name="Прямоугольник 19"/>
          <p:cNvSpPr/>
          <p:nvPr/>
        </p:nvSpPr>
        <p:spPr>
          <a:xfrm>
            <a:off x="4343400" y="1320800"/>
            <a:ext cx="4419600" cy="584200"/>
          </a:xfrm>
          <a:prstGeom prst="rect">
            <a:avLst/>
          </a:prstGeom>
        </p:spPr>
        <p:txBody>
          <a:bodyPr>
            <a:spAutoFit/>
          </a:bodyPr>
          <a:lstStyle/>
          <a:p>
            <a:pPr algn="ctr">
              <a:defRPr/>
            </a:pPr>
            <a:r>
              <a:rPr lang="ru-RU" sz="3200" b="1" kern="0" dirty="0">
                <a:solidFill>
                  <a:srgbClr val="002060"/>
                </a:solidFill>
                <a:latin typeface="Constantia" pitchFamily="18" charset="0"/>
                <a:ea typeface="+mj-ea"/>
                <a:cs typeface="+mj-cs"/>
              </a:rPr>
              <a:t>непрерывная (НСВ)</a:t>
            </a:r>
            <a:endParaRPr lang="ru-RU" sz="3200" b="1" dirty="0">
              <a:solidFill>
                <a:srgbClr val="002060"/>
              </a:solidFill>
              <a:latin typeface="Constantia" pitchFamily="18" charset="0"/>
            </a:endParaRPr>
          </a:p>
        </p:txBody>
      </p:sp>
      <p:cxnSp>
        <p:nvCxnSpPr>
          <p:cNvPr id="21" name="Прямая со стрелкой 20"/>
          <p:cNvCxnSpPr/>
          <p:nvPr/>
        </p:nvCxnSpPr>
        <p:spPr>
          <a:xfrm>
            <a:off x="5105400" y="1143000"/>
            <a:ext cx="1371600" cy="3048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457200" y="2362200"/>
            <a:ext cx="4419600" cy="1200150"/>
          </a:xfrm>
          <a:prstGeom prst="rect">
            <a:avLst/>
          </a:prstGeom>
        </p:spPr>
        <p:txBody>
          <a:bodyPr>
            <a:spAutoFit/>
          </a:bodyPr>
          <a:lstStyle/>
          <a:p>
            <a:pPr algn="ctr">
              <a:defRPr/>
            </a:pPr>
            <a:r>
              <a:rPr lang="ru-RU" b="1" dirty="0">
                <a:solidFill>
                  <a:srgbClr val="002060"/>
                </a:solidFill>
                <a:latin typeface="Constantia" pitchFamily="18" charset="0"/>
              </a:rPr>
              <a:t>множество ее значений конечно или </a:t>
            </a:r>
            <a:r>
              <a:rPr lang="ru-RU" b="1" dirty="0" err="1">
                <a:solidFill>
                  <a:srgbClr val="002060"/>
                </a:solidFill>
                <a:latin typeface="Constantia" pitchFamily="18" charset="0"/>
              </a:rPr>
              <a:t>счетно</a:t>
            </a:r>
            <a:r>
              <a:rPr lang="ru-RU" b="1" dirty="0">
                <a:solidFill>
                  <a:srgbClr val="002060"/>
                </a:solidFill>
                <a:latin typeface="Constantia" pitchFamily="18" charset="0"/>
              </a:rPr>
              <a:t>, т.е. множество ее значений представляет собой конечную последовательность</a:t>
            </a:r>
            <a:r>
              <a:rPr lang="ru-RU" b="1" i="1" kern="0" dirty="0">
                <a:solidFill>
                  <a:srgbClr val="002060"/>
                </a:solidFill>
                <a:latin typeface="Constantia" pitchFamily="18" charset="0"/>
              </a:rPr>
              <a:t>  </a:t>
            </a:r>
            <a:r>
              <a:rPr lang="en-US" b="1" i="1" kern="0" dirty="0">
                <a:solidFill>
                  <a:srgbClr val="002060"/>
                </a:solidFill>
                <a:latin typeface="Constantia" pitchFamily="18" charset="0"/>
              </a:rPr>
              <a:t>x</a:t>
            </a:r>
            <a:r>
              <a:rPr lang="ru-RU" b="1" i="1" kern="0" baseline="-25000" dirty="0">
                <a:solidFill>
                  <a:srgbClr val="002060"/>
                </a:solidFill>
                <a:latin typeface="Constantia" pitchFamily="18" charset="0"/>
              </a:rPr>
              <a:t>1</a:t>
            </a:r>
            <a:r>
              <a:rPr lang="ru-RU" b="1" kern="0" dirty="0">
                <a:solidFill>
                  <a:srgbClr val="002060"/>
                </a:solidFill>
                <a:latin typeface="Constantia" pitchFamily="18" charset="0"/>
              </a:rPr>
              <a:t>,</a:t>
            </a:r>
            <a:r>
              <a:rPr lang="ru-RU" b="1" i="1" kern="0" dirty="0">
                <a:solidFill>
                  <a:srgbClr val="002060"/>
                </a:solidFill>
                <a:latin typeface="Constantia" pitchFamily="18" charset="0"/>
              </a:rPr>
              <a:t> </a:t>
            </a:r>
            <a:r>
              <a:rPr lang="en-US" b="1" i="1" kern="0" dirty="0">
                <a:solidFill>
                  <a:srgbClr val="002060"/>
                </a:solidFill>
                <a:latin typeface="Constantia" pitchFamily="18" charset="0"/>
              </a:rPr>
              <a:t>x</a:t>
            </a:r>
            <a:r>
              <a:rPr lang="en-US" b="1" i="1" kern="0" baseline="-25000" dirty="0">
                <a:solidFill>
                  <a:srgbClr val="002060"/>
                </a:solidFill>
                <a:latin typeface="Constantia" pitchFamily="18" charset="0"/>
              </a:rPr>
              <a:t>2</a:t>
            </a:r>
            <a:r>
              <a:rPr lang="ru-RU" b="1" kern="0" dirty="0">
                <a:solidFill>
                  <a:srgbClr val="002060"/>
                </a:solidFill>
                <a:latin typeface="Constantia" pitchFamily="18" charset="0"/>
              </a:rPr>
              <a:t>, </a:t>
            </a:r>
            <a:r>
              <a:rPr lang="en-US" b="1" kern="0" dirty="0">
                <a:solidFill>
                  <a:srgbClr val="002060"/>
                </a:solidFill>
                <a:latin typeface="Constantia" pitchFamily="18" charset="0"/>
              </a:rPr>
              <a:t>x</a:t>
            </a:r>
            <a:r>
              <a:rPr lang="en-US" b="1" i="1" kern="0" baseline="-25000" dirty="0">
                <a:solidFill>
                  <a:srgbClr val="002060"/>
                </a:solidFill>
                <a:latin typeface="Constantia" pitchFamily="18" charset="0"/>
              </a:rPr>
              <a:t>3</a:t>
            </a:r>
            <a:r>
              <a:rPr lang="ru-RU" b="1" kern="0" dirty="0">
                <a:solidFill>
                  <a:srgbClr val="002060"/>
                </a:solidFill>
                <a:latin typeface="Constantia" pitchFamily="18" charset="0"/>
              </a:rPr>
              <a:t>, …</a:t>
            </a:r>
            <a:endParaRPr lang="ru-RU" b="1" dirty="0">
              <a:solidFill>
                <a:srgbClr val="002060"/>
              </a:solidFill>
              <a:latin typeface="Constantia" pitchFamily="18" charset="0"/>
            </a:endParaRPr>
          </a:p>
        </p:txBody>
      </p:sp>
      <p:cxnSp>
        <p:nvCxnSpPr>
          <p:cNvPr id="25" name="Прямая со стрелкой 24"/>
          <p:cNvCxnSpPr/>
          <p:nvPr/>
        </p:nvCxnSpPr>
        <p:spPr>
          <a:xfrm rot="5400000">
            <a:off x="2095501" y="2170112"/>
            <a:ext cx="533400"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a:off x="6286501" y="2093912"/>
            <a:ext cx="533400"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5400000">
            <a:off x="2133601" y="3808412"/>
            <a:ext cx="457200"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a:off x="6325394" y="3809206"/>
            <a:ext cx="4572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381000" y="4027488"/>
            <a:ext cx="4419600" cy="1077912"/>
          </a:xfrm>
          <a:prstGeom prst="rect">
            <a:avLst/>
          </a:prstGeom>
        </p:spPr>
        <p:txBody>
          <a:bodyPr>
            <a:spAutoFit/>
          </a:bodyPr>
          <a:lstStyle/>
          <a:p>
            <a:pPr algn="ctr">
              <a:defRPr/>
            </a:pPr>
            <a:r>
              <a:rPr lang="ru-RU" sz="1600" dirty="0">
                <a:solidFill>
                  <a:srgbClr val="002060"/>
                </a:solidFill>
                <a:latin typeface="Constantia" pitchFamily="18" charset="0"/>
              </a:rPr>
              <a:t>количество студентов на занятии, число бракованных деталей в выпускаемой продукции, </a:t>
            </a:r>
            <a:r>
              <a:rPr lang="ru-RU" sz="1600" i="1" dirty="0">
                <a:solidFill>
                  <a:srgbClr val="002060"/>
                </a:solidFill>
                <a:latin typeface="Constantia" pitchFamily="18" charset="0"/>
              </a:rPr>
              <a:t>количество попаданий в мишень</a:t>
            </a:r>
            <a:r>
              <a:rPr lang="ru-RU" sz="1600" dirty="0">
                <a:solidFill>
                  <a:srgbClr val="002060"/>
                </a:solidFill>
                <a:latin typeface="Constantia" pitchFamily="18" charset="0"/>
              </a:rPr>
              <a:t>, число новорожденных за сутки </a:t>
            </a:r>
            <a:r>
              <a:rPr lang="ru-RU" sz="1600" kern="0" dirty="0">
                <a:solidFill>
                  <a:srgbClr val="002060"/>
                </a:solidFill>
                <a:latin typeface="Constantia" pitchFamily="18" charset="0"/>
              </a:rPr>
              <a:t>и т.д.</a:t>
            </a:r>
            <a:endParaRPr lang="ru-RU" sz="1600" dirty="0">
              <a:solidFill>
                <a:srgbClr val="002060"/>
              </a:solidFill>
              <a:latin typeface="Constantia" pitchFamily="18" charset="0"/>
            </a:endParaRPr>
          </a:p>
        </p:txBody>
      </p:sp>
      <p:sp>
        <p:nvSpPr>
          <p:cNvPr id="43" name="Прямоугольник 42"/>
          <p:cNvSpPr/>
          <p:nvPr/>
        </p:nvSpPr>
        <p:spPr>
          <a:xfrm>
            <a:off x="4800600" y="4027488"/>
            <a:ext cx="3962400" cy="1077912"/>
          </a:xfrm>
          <a:prstGeom prst="rect">
            <a:avLst/>
          </a:prstGeom>
        </p:spPr>
        <p:txBody>
          <a:bodyPr>
            <a:spAutoFit/>
          </a:bodyPr>
          <a:lstStyle/>
          <a:p>
            <a:pPr algn="ctr">
              <a:defRPr/>
            </a:pPr>
            <a:r>
              <a:rPr lang="ru-RU" sz="1600" kern="0" dirty="0">
                <a:solidFill>
                  <a:srgbClr val="002060"/>
                </a:solidFill>
                <a:latin typeface="Constantia" pitchFamily="18" charset="0"/>
              </a:rPr>
              <a:t>температура пациента в течение суток, </a:t>
            </a:r>
            <a:r>
              <a:rPr lang="ru-RU" sz="1600" i="1" kern="0" dirty="0">
                <a:solidFill>
                  <a:srgbClr val="002060"/>
                </a:solidFill>
                <a:latin typeface="Constantia" pitchFamily="18" charset="0"/>
              </a:rPr>
              <a:t>дальность полета пули</a:t>
            </a:r>
            <a:r>
              <a:rPr lang="ru-RU" sz="1600" kern="0" dirty="0">
                <a:solidFill>
                  <a:srgbClr val="002060"/>
                </a:solidFill>
                <a:latin typeface="Constantia" pitchFamily="18" charset="0"/>
              </a:rPr>
              <a:t>, объем утечки воды из водопроводного крана, скорость автомобиля в городе </a:t>
            </a:r>
            <a:r>
              <a:rPr lang="ru-RU" sz="1600" dirty="0">
                <a:solidFill>
                  <a:srgbClr val="002060"/>
                </a:solidFill>
                <a:latin typeface="Constantia" pitchFamily="18" charset="0"/>
              </a:rPr>
              <a:t>и т.д. </a:t>
            </a:r>
          </a:p>
        </p:txBody>
      </p:sp>
      <p:sp>
        <p:nvSpPr>
          <p:cNvPr id="44" name="Прямоугольник 43"/>
          <p:cNvSpPr/>
          <p:nvPr/>
        </p:nvSpPr>
        <p:spPr>
          <a:xfrm>
            <a:off x="457200" y="5605463"/>
            <a:ext cx="3581400" cy="338137"/>
          </a:xfrm>
          <a:prstGeom prst="rect">
            <a:avLst/>
          </a:prstGeom>
        </p:spPr>
        <p:txBody>
          <a:bodyPr>
            <a:spAutoFit/>
          </a:bodyPr>
          <a:lstStyle/>
          <a:p>
            <a:pPr algn="ctr">
              <a:defRPr/>
            </a:pPr>
            <a:r>
              <a:rPr lang="ru-RU" sz="1600" kern="0" dirty="0">
                <a:solidFill>
                  <a:srgbClr val="002060"/>
                </a:solidFill>
                <a:latin typeface="Constantia" pitchFamily="18" charset="0"/>
              </a:rPr>
              <a:t>закон (ряд) распределения</a:t>
            </a:r>
            <a:endParaRPr lang="ru-RU" sz="1600" dirty="0">
              <a:solidFill>
                <a:srgbClr val="002060"/>
              </a:solidFill>
              <a:latin typeface="Constantia" pitchFamily="18" charset="0"/>
            </a:endParaRPr>
          </a:p>
        </p:txBody>
      </p:sp>
      <p:cxnSp>
        <p:nvCxnSpPr>
          <p:cNvPr id="45" name="Прямая со стрелкой 44"/>
          <p:cNvCxnSpPr/>
          <p:nvPr/>
        </p:nvCxnSpPr>
        <p:spPr>
          <a:xfrm rot="5400000">
            <a:off x="2132807" y="5409406"/>
            <a:ext cx="457200" cy="15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rot="5400000">
            <a:off x="6325394" y="5409406"/>
            <a:ext cx="4572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4114800" y="5605463"/>
            <a:ext cx="4648200" cy="338137"/>
          </a:xfrm>
          <a:prstGeom prst="rect">
            <a:avLst/>
          </a:prstGeom>
        </p:spPr>
        <p:txBody>
          <a:bodyPr>
            <a:spAutoFit/>
          </a:bodyPr>
          <a:lstStyle/>
          <a:p>
            <a:pPr algn="ctr">
              <a:defRPr/>
            </a:pPr>
            <a:r>
              <a:rPr lang="ru-RU" sz="1600" kern="0" dirty="0">
                <a:solidFill>
                  <a:srgbClr val="002060"/>
                </a:solidFill>
                <a:latin typeface="Constantia" pitchFamily="18" charset="0"/>
              </a:rPr>
              <a:t>функция распределения</a:t>
            </a:r>
            <a:endParaRPr lang="ru-RU" sz="1600" dirty="0">
              <a:solidFill>
                <a:srgbClr val="00206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fade">
                                      <p:cBhvr>
                                        <p:cTn id="28" dur="1000"/>
                                        <p:tgtEl>
                                          <p:spTgt spid="819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197" grpId="0"/>
      <p:bldP spid="20" grpId="0"/>
      <p:bldP spid="24" grpId="0"/>
      <p:bldP spid="41" grpId="0"/>
      <p:bldP spid="43" grpId="0"/>
      <p:bldP spid="44"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33400" y="533400"/>
            <a:ext cx="8153400" cy="647700"/>
          </a:xfrm>
          <a:prstGeom prst="rect">
            <a:avLst/>
          </a:prstGeom>
        </p:spPr>
        <p:txBody>
          <a:bodyPr>
            <a:spAutoFit/>
          </a:bodyPr>
          <a:lstStyle/>
          <a:p>
            <a:pPr algn="ctr">
              <a:lnSpc>
                <a:spcPct val="80000"/>
              </a:lnSpc>
              <a:defRPr/>
            </a:pPr>
            <a:r>
              <a:rPr lang="ru-RU" sz="4400" b="1" kern="0" dirty="0">
                <a:solidFill>
                  <a:srgbClr val="FF0000"/>
                </a:solidFill>
                <a:latin typeface="Constantia" pitchFamily="18" charset="0"/>
                <a:ea typeface="+mj-ea"/>
                <a:cs typeface="+mj-cs"/>
              </a:rPr>
              <a:t>Закон распределения ДСВ</a:t>
            </a:r>
            <a:endParaRPr lang="ru-RU" sz="4400" b="1" dirty="0">
              <a:solidFill>
                <a:srgbClr val="FF0000"/>
              </a:solidFill>
              <a:latin typeface="Constantia" pitchFamily="18" charset="0"/>
            </a:endParaRPr>
          </a:p>
        </p:txBody>
      </p:sp>
      <p:sp>
        <p:nvSpPr>
          <p:cNvPr id="18" name="Прямоугольник 17"/>
          <p:cNvSpPr/>
          <p:nvPr/>
        </p:nvSpPr>
        <p:spPr>
          <a:xfrm>
            <a:off x="457200" y="1524000"/>
            <a:ext cx="8305800" cy="830263"/>
          </a:xfrm>
          <a:prstGeom prst="rect">
            <a:avLst/>
          </a:prstGeom>
        </p:spPr>
        <p:txBody>
          <a:bodyPr>
            <a:spAutoFit/>
          </a:bodyPr>
          <a:lstStyle/>
          <a:p>
            <a:pPr algn="ctr">
              <a:defRPr/>
            </a:pPr>
            <a:r>
              <a:rPr lang="ru-RU" sz="2400" dirty="0">
                <a:solidFill>
                  <a:srgbClr val="002060"/>
                </a:solidFill>
                <a:latin typeface="Constantia" pitchFamily="18" charset="0"/>
              </a:rPr>
              <a:t>соответствие между возможными значениями</a:t>
            </a:r>
            <a:r>
              <a:rPr lang="en-US" sz="2400" i="1" kern="0" dirty="0">
                <a:solidFill>
                  <a:srgbClr val="002060"/>
                </a:solidFill>
                <a:latin typeface="Constantia" pitchFamily="18" charset="0"/>
              </a:rPr>
              <a:t> x</a:t>
            </a:r>
            <a:r>
              <a:rPr lang="ru-RU" sz="2400" i="1" kern="0" baseline="-25000" dirty="0">
                <a:solidFill>
                  <a:srgbClr val="002060"/>
                </a:solidFill>
                <a:latin typeface="Constantia" pitchFamily="18" charset="0"/>
              </a:rPr>
              <a:t>1</a:t>
            </a:r>
            <a:r>
              <a:rPr lang="ru-RU" sz="2400" kern="0" dirty="0">
                <a:solidFill>
                  <a:srgbClr val="002060"/>
                </a:solidFill>
                <a:latin typeface="Constantia" pitchFamily="18" charset="0"/>
              </a:rPr>
              <a:t>,</a:t>
            </a:r>
            <a:r>
              <a:rPr lang="ru-RU" sz="2400" i="1" kern="0" dirty="0">
                <a:solidFill>
                  <a:srgbClr val="002060"/>
                </a:solidFill>
                <a:latin typeface="Constantia" pitchFamily="18" charset="0"/>
              </a:rPr>
              <a:t> </a:t>
            </a:r>
            <a:r>
              <a:rPr lang="en-US" sz="2400" i="1" kern="0" dirty="0">
                <a:solidFill>
                  <a:srgbClr val="002060"/>
                </a:solidFill>
                <a:latin typeface="Constantia" pitchFamily="18" charset="0"/>
              </a:rPr>
              <a:t>x</a:t>
            </a:r>
            <a:r>
              <a:rPr lang="en-US" sz="2400" i="1" kern="0" baseline="-25000" dirty="0">
                <a:solidFill>
                  <a:srgbClr val="002060"/>
                </a:solidFill>
                <a:latin typeface="Constantia" pitchFamily="18" charset="0"/>
              </a:rPr>
              <a:t>2</a:t>
            </a:r>
            <a:r>
              <a:rPr lang="ru-RU" sz="2400" kern="0" dirty="0">
                <a:solidFill>
                  <a:srgbClr val="002060"/>
                </a:solidFill>
                <a:latin typeface="Constantia" pitchFamily="18" charset="0"/>
              </a:rPr>
              <a:t>, …, </a:t>
            </a:r>
            <a:r>
              <a:rPr lang="en-US" sz="2400" kern="0" dirty="0">
                <a:solidFill>
                  <a:srgbClr val="002060"/>
                </a:solidFill>
                <a:latin typeface="Constantia" pitchFamily="18" charset="0"/>
              </a:rPr>
              <a:t>x</a:t>
            </a:r>
            <a:r>
              <a:rPr lang="ru-RU" sz="2400" i="1" kern="0" baseline="-25000" dirty="0" err="1">
                <a:solidFill>
                  <a:srgbClr val="002060"/>
                </a:solidFill>
                <a:latin typeface="Constantia" pitchFamily="18" charset="0"/>
              </a:rPr>
              <a:t>п</a:t>
            </a:r>
            <a:r>
              <a:rPr lang="ru-RU" sz="2400" dirty="0">
                <a:solidFill>
                  <a:srgbClr val="002060"/>
                </a:solidFill>
                <a:latin typeface="Constantia" pitchFamily="18" charset="0"/>
              </a:rPr>
              <a:t>  случайной величины  </a:t>
            </a:r>
            <a:r>
              <a:rPr lang="en-US" sz="2400" i="1" dirty="0">
                <a:solidFill>
                  <a:srgbClr val="002060"/>
                </a:solidFill>
                <a:latin typeface="Constantia" pitchFamily="18" charset="0"/>
              </a:rPr>
              <a:t>X</a:t>
            </a:r>
            <a:r>
              <a:rPr lang="ru-RU" sz="2400" i="1" dirty="0">
                <a:solidFill>
                  <a:srgbClr val="002060"/>
                </a:solidFill>
                <a:latin typeface="Constantia" pitchFamily="18" charset="0"/>
              </a:rPr>
              <a:t> </a:t>
            </a:r>
            <a:r>
              <a:rPr lang="en-US" sz="2400" i="1" dirty="0">
                <a:solidFill>
                  <a:srgbClr val="002060"/>
                </a:solidFill>
                <a:latin typeface="Constantia" pitchFamily="18" charset="0"/>
              </a:rPr>
              <a:t> </a:t>
            </a:r>
            <a:r>
              <a:rPr lang="ru-RU" sz="2400" dirty="0">
                <a:solidFill>
                  <a:srgbClr val="002060"/>
                </a:solidFill>
                <a:latin typeface="Constantia" pitchFamily="18" charset="0"/>
              </a:rPr>
              <a:t>и их вероятностями  </a:t>
            </a:r>
            <a:r>
              <a:rPr lang="ru-RU" sz="2400" i="1" kern="0" dirty="0">
                <a:solidFill>
                  <a:srgbClr val="002060"/>
                </a:solidFill>
                <a:latin typeface="Constantia" pitchFamily="18" charset="0"/>
              </a:rPr>
              <a:t>р</a:t>
            </a:r>
            <a:r>
              <a:rPr lang="ru-RU" sz="2400" i="1" kern="0" baseline="-25000" dirty="0">
                <a:solidFill>
                  <a:srgbClr val="002060"/>
                </a:solidFill>
                <a:latin typeface="Constantia" pitchFamily="18" charset="0"/>
              </a:rPr>
              <a:t>1</a:t>
            </a:r>
            <a:r>
              <a:rPr lang="ru-RU" sz="2400" kern="0" dirty="0">
                <a:solidFill>
                  <a:srgbClr val="002060"/>
                </a:solidFill>
                <a:latin typeface="Constantia" pitchFamily="18" charset="0"/>
              </a:rPr>
              <a:t>,</a:t>
            </a:r>
            <a:r>
              <a:rPr lang="ru-RU" sz="2400" i="1" kern="0" dirty="0">
                <a:solidFill>
                  <a:srgbClr val="002060"/>
                </a:solidFill>
                <a:latin typeface="Constantia" pitchFamily="18" charset="0"/>
              </a:rPr>
              <a:t> р</a:t>
            </a:r>
            <a:r>
              <a:rPr lang="en-US" sz="2400" i="1" kern="0" baseline="-25000" dirty="0">
                <a:solidFill>
                  <a:srgbClr val="002060"/>
                </a:solidFill>
                <a:latin typeface="Constantia" pitchFamily="18" charset="0"/>
              </a:rPr>
              <a:t>2</a:t>
            </a:r>
            <a:r>
              <a:rPr lang="ru-RU" sz="2400" i="1" kern="0" dirty="0">
                <a:solidFill>
                  <a:srgbClr val="002060"/>
                </a:solidFill>
                <a:latin typeface="Constantia" pitchFamily="18" charset="0"/>
              </a:rPr>
              <a:t>, …, </a:t>
            </a:r>
            <a:r>
              <a:rPr lang="ru-RU" sz="2400" i="1" kern="0" dirty="0" err="1">
                <a:solidFill>
                  <a:srgbClr val="002060"/>
                </a:solidFill>
                <a:latin typeface="Constantia" pitchFamily="18" charset="0"/>
              </a:rPr>
              <a:t>р</a:t>
            </a:r>
            <a:r>
              <a:rPr lang="en-US" sz="2400" i="1" kern="0" baseline="-25000" dirty="0">
                <a:solidFill>
                  <a:srgbClr val="002060"/>
                </a:solidFill>
                <a:latin typeface="Constantia" pitchFamily="18" charset="0"/>
              </a:rPr>
              <a:t>3</a:t>
            </a:r>
            <a:r>
              <a:rPr lang="ru-RU" sz="2400" kern="0" dirty="0">
                <a:solidFill>
                  <a:srgbClr val="002060"/>
                </a:solidFill>
                <a:latin typeface="Constantia" pitchFamily="18" charset="0"/>
              </a:rPr>
              <a:t>.</a:t>
            </a:r>
            <a:endParaRPr lang="ru-RU" sz="2400" dirty="0">
              <a:solidFill>
                <a:srgbClr val="002060"/>
              </a:solidFill>
              <a:latin typeface="Constantia" pitchFamily="18" charset="0"/>
            </a:endParaRPr>
          </a:p>
        </p:txBody>
      </p:sp>
      <p:cxnSp>
        <p:nvCxnSpPr>
          <p:cNvPr id="25" name="Прямая со стрелкой 24"/>
          <p:cNvCxnSpPr/>
          <p:nvPr/>
        </p:nvCxnSpPr>
        <p:spPr>
          <a:xfrm rot="5400000">
            <a:off x="4153694" y="1332706"/>
            <a:ext cx="5334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5400000">
            <a:off x="1219994" y="3504406"/>
            <a:ext cx="4572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a:off x="7390607" y="3504406"/>
            <a:ext cx="457200" cy="158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4" name="Прямоугольник 43"/>
          <p:cNvSpPr/>
          <p:nvPr/>
        </p:nvSpPr>
        <p:spPr>
          <a:xfrm>
            <a:off x="228600" y="3697288"/>
            <a:ext cx="2286000" cy="646112"/>
          </a:xfrm>
          <a:prstGeom prst="rect">
            <a:avLst/>
          </a:prstGeom>
        </p:spPr>
        <p:txBody>
          <a:bodyPr>
            <a:spAutoFit/>
          </a:bodyPr>
          <a:lstStyle/>
          <a:p>
            <a:pPr algn="ctr">
              <a:defRPr/>
            </a:pPr>
            <a:r>
              <a:rPr lang="ru-RU" kern="0" dirty="0">
                <a:solidFill>
                  <a:srgbClr val="002060"/>
                </a:solidFill>
                <a:latin typeface="Constantia" pitchFamily="18" charset="0"/>
              </a:rPr>
              <a:t>в виде таблицы </a:t>
            </a:r>
          </a:p>
          <a:p>
            <a:pPr algn="ctr">
              <a:defRPr/>
            </a:pPr>
            <a:r>
              <a:rPr lang="ru-RU" kern="0" dirty="0">
                <a:solidFill>
                  <a:srgbClr val="002060"/>
                </a:solidFill>
                <a:latin typeface="Constantia" pitchFamily="18" charset="0"/>
              </a:rPr>
              <a:t>(табличный)</a:t>
            </a:r>
            <a:endParaRPr lang="ru-RU" dirty="0">
              <a:solidFill>
                <a:srgbClr val="002060"/>
              </a:solidFill>
              <a:latin typeface="Constantia" pitchFamily="18" charset="0"/>
            </a:endParaRPr>
          </a:p>
        </p:txBody>
      </p:sp>
      <p:cxnSp>
        <p:nvCxnSpPr>
          <p:cNvPr id="46" name="Прямая со стрелкой 45"/>
          <p:cNvCxnSpPr/>
          <p:nvPr/>
        </p:nvCxnSpPr>
        <p:spPr>
          <a:xfrm rot="5400000">
            <a:off x="4191794" y="3504406"/>
            <a:ext cx="4572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533400" y="2830513"/>
            <a:ext cx="8153400" cy="446087"/>
          </a:xfrm>
          <a:prstGeom prst="rect">
            <a:avLst/>
          </a:prstGeom>
        </p:spPr>
        <p:txBody>
          <a:bodyPr>
            <a:spAutoFit/>
          </a:bodyPr>
          <a:lstStyle/>
          <a:p>
            <a:pPr algn="ctr">
              <a:lnSpc>
                <a:spcPct val="80000"/>
              </a:lnSpc>
              <a:defRPr/>
            </a:pPr>
            <a:r>
              <a:rPr lang="ru-RU" sz="2800" b="1" kern="0" dirty="0">
                <a:solidFill>
                  <a:srgbClr val="FF0000"/>
                </a:solidFill>
                <a:latin typeface="Constantia" pitchFamily="18" charset="0"/>
                <a:ea typeface="+mj-ea"/>
                <a:cs typeface="+mj-cs"/>
              </a:rPr>
              <a:t>Способы задания закона распределения ДСВ</a:t>
            </a:r>
            <a:endParaRPr lang="ru-RU" sz="2800" b="1" dirty="0">
              <a:solidFill>
                <a:srgbClr val="FF0000"/>
              </a:solidFill>
              <a:latin typeface="Constantia" pitchFamily="18" charset="0"/>
            </a:endParaRPr>
          </a:p>
        </p:txBody>
      </p:sp>
      <p:sp>
        <p:nvSpPr>
          <p:cNvPr id="23" name="Прямоугольник 22"/>
          <p:cNvSpPr/>
          <p:nvPr/>
        </p:nvSpPr>
        <p:spPr>
          <a:xfrm>
            <a:off x="2590800" y="3697288"/>
            <a:ext cx="3810000" cy="646112"/>
          </a:xfrm>
          <a:prstGeom prst="rect">
            <a:avLst/>
          </a:prstGeom>
        </p:spPr>
        <p:txBody>
          <a:bodyPr>
            <a:spAutoFit/>
          </a:bodyPr>
          <a:lstStyle/>
          <a:p>
            <a:pPr algn="ctr">
              <a:defRPr/>
            </a:pPr>
            <a:r>
              <a:rPr lang="ru-RU" kern="0" dirty="0">
                <a:solidFill>
                  <a:srgbClr val="002060"/>
                </a:solidFill>
                <a:latin typeface="Constantia" pitchFamily="18" charset="0"/>
              </a:rPr>
              <a:t>многоугольником распределения вероятностей (графический)</a:t>
            </a:r>
            <a:endParaRPr lang="ru-RU" dirty="0">
              <a:solidFill>
                <a:srgbClr val="002060"/>
              </a:solidFill>
              <a:latin typeface="Constantia" pitchFamily="18" charset="0"/>
            </a:endParaRPr>
          </a:p>
        </p:txBody>
      </p:sp>
      <p:sp>
        <p:nvSpPr>
          <p:cNvPr id="26" name="Прямоугольник 25"/>
          <p:cNvSpPr/>
          <p:nvPr/>
        </p:nvSpPr>
        <p:spPr>
          <a:xfrm>
            <a:off x="6553200" y="3697288"/>
            <a:ext cx="2286000" cy="646112"/>
          </a:xfrm>
          <a:prstGeom prst="rect">
            <a:avLst/>
          </a:prstGeom>
        </p:spPr>
        <p:txBody>
          <a:bodyPr>
            <a:spAutoFit/>
          </a:bodyPr>
          <a:lstStyle/>
          <a:p>
            <a:pPr algn="ctr">
              <a:defRPr/>
            </a:pPr>
            <a:r>
              <a:rPr lang="ru-RU" kern="0" dirty="0">
                <a:solidFill>
                  <a:srgbClr val="002060"/>
                </a:solidFill>
                <a:latin typeface="Constantia" pitchFamily="18" charset="0"/>
              </a:rPr>
              <a:t>формулой </a:t>
            </a:r>
          </a:p>
          <a:p>
            <a:pPr algn="ctr">
              <a:defRPr/>
            </a:pPr>
            <a:r>
              <a:rPr lang="ru-RU" kern="0" dirty="0">
                <a:solidFill>
                  <a:srgbClr val="002060"/>
                </a:solidFill>
                <a:latin typeface="Constantia" pitchFamily="18" charset="0"/>
              </a:rPr>
              <a:t>(аналитический)</a:t>
            </a:r>
            <a:endParaRPr lang="ru-RU" dirty="0">
              <a:solidFill>
                <a:srgbClr val="002060"/>
              </a:solidFill>
              <a:latin typeface="Constantia" pitchFamily="18" charset="0"/>
            </a:endParaRPr>
          </a:p>
        </p:txBody>
      </p:sp>
      <p:graphicFrame>
        <p:nvGraphicFramePr>
          <p:cNvPr id="29" name="Таблица 28"/>
          <p:cNvGraphicFramePr>
            <a:graphicFrameLocks noGrp="1"/>
          </p:cNvGraphicFramePr>
          <p:nvPr/>
        </p:nvGraphicFramePr>
        <p:xfrm>
          <a:off x="533400" y="4648200"/>
          <a:ext cx="1676400" cy="914400"/>
        </p:xfrm>
        <a:graphic>
          <a:graphicData uri="http://schemas.openxmlformats.org/drawingml/2006/table">
            <a:tbl>
              <a:tblPr/>
              <a:tblGrid>
                <a:gridCol w="244475"/>
                <a:gridCol w="349250"/>
                <a:gridCol w="384175"/>
                <a:gridCol w="349250"/>
                <a:gridCol w="349250"/>
              </a:tblGrid>
              <a:tr h="457200">
                <a:tc>
                  <a:txBody>
                    <a:bodyPr/>
                    <a:lstStyle/>
                    <a:p>
                      <a:pPr marL="0" marR="0" lvl="0" indent="-428625" algn="ctr" defTabSz="914400" rtl="0" eaLnBrk="1" fontAlgn="base" latinLnBrk="0" hangingPunct="1">
                        <a:lnSpc>
                          <a:spcPct val="100000"/>
                        </a:lnSpc>
                        <a:spcBef>
                          <a:spcPts val="1200"/>
                        </a:spcBef>
                        <a:spcAft>
                          <a:spcPct val="0"/>
                        </a:spcAft>
                        <a:buClrTx/>
                        <a:buSzTx/>
                        <a:buFontTx/>
                        <a:buNone/>
                        <a:tabLst/>
                      </a:pPr>
                      <a:r>
                        <a:rPr kumimoji="0" lang="ru-RU" sz="1800" b="0" i="1" u="none" strike="noStrike" cap="none" normalizeH="0" baseline="0" smtClean="0">
                          <a:ln>
                            <a:noFill/>
                          </a:ln>
                          <a:solidFill>
                            <a:srgbClr val="002060"/>
                          </a:solidFill>
                          <a:effectLst/>
                          <a:latin typeface="Constantia" pitchFamily="18" charset="0"/>
                          <a:cs typeface="Times New Roman" pitchFamily="18" charset="0"/>
                        </a:rPr>
                        <a:t>Х</a:t>
                      </a:r>
                      <a:endParaRPr kumimoji="0" lang="ru-RU" sz="1800" b="0" i="0" u="none" strike="noStrike" cap="none" normalizeH="0" baseline="0" smtClean="0">
                        <a:ln>
                          <a:noFill/>
                        </a:ln>
                        <a:solidFill>
                          <a:srgbClr val="002060"/>
                        </a:solidFill>
                        <a:effectLst/>
                        <a:latin typeface="Constantia" pitchFamily="18" charset="0"/>
                        <a:cs typeface="Times New Roman" pitchFamily="18" charset="0"/>
                      </a:endParaRP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1200"/>
                        </a:spcBef>
                        <a:spcAft>
                          <a:spcPct val="0"/>
                        </a:spcAft>
                        <a:buClrTx/>
                        <a:buSzTx/>
                        <a:buFontTx/>
                        <a:buNone/>
                        <a:tabLst/>
                      </a:pPr>
                      <a:r>
                        <a:rPr kumimoji="0" lang="en-US" sz="1800" b="0" i="1" u="none" strike="noStrike" cap="none" normalizeH="0" baseline="0" smtClean="0">
                          <a:ln>
                            <a:noFill/>
                          </a:ln>
                          <a:solidFill>
                            <a:srgbClr val="002060"/>
                          </a:solidFill>
                          <a:effectLst/>
                          <a:latin typeface="Constantia" pitchFamily="18" charset="0"/>
                        </a:rPr>
                        <a:t>x</a:t>
                      </a:r>
                      <a:r>
                        <a:rPr kumimoji="0" lang="ru-RU" sz="1800" b="0" i="1" u="none" strike="noStrike" cap="none" normalizeH="0" baseline="-25000" smtClean="0">
                          <a:ln>
                            <a:noFill/>
                          </a:ln>
                          <a:solidFill>
                            <a:srgbClr val="002060"/>
                          </a:solidFill>
                          <a:effectLst/>
                          <a:latin typeface="Constantia" pitchFamily="18" charset="0"/>
                        </a:rPr>
                        <a:t>1</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1800" b="0" i="1" u="none" strike="noStrike" cap="none" normalizeH="0" baseline="0" smtClean="0">
                          <a:ln>
                            <a:noFill/>
                          </a:ln>
                          <a:solidFill>
                            <a:srgbClr val="002060"/>
                          </a:solidFill>
                          <a:effectLst/>
                          <a:latin typeface="Constantia" pitchFamily="18" charset="0"/>
                        </a:rPr>
                        <a:t>x</a:t>
                      </a:r>
                      <a:r>
                        <a:rPr kumimoji="0" lang="ru-RU" sz="1800" b="0" i="1" u="none" strike="noStrike" cap="none" normalizeH="0" baseline="-25000" smtClean="0">
                          <a:ln>
                            <a:noFill/>
                          </a:ln>
                          <a:solidFill>
                            <a:srgbClr val="002060"/>
                          </a:solidFill>
                          <a:effectLst/>
                          <a:latin typeface="Constantia" pitchFamily="18" charset="0"/>
                        </a:rPr>
                        <a:t>2</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1200"/>
                        </a:spcBef>
                        <a:spcAft>
                          <a:spcPct val="0"/>
                        </a:spcAft>
                        <a:buClrTx/>
                        <a:buSzTx/>
                        <a:buFontTx/>
                        <a:buNone/>
                        <a:tabLst/>
                      </a:pPr>
                      <a:r>
                        <a:rPr kumimoji="0" lang="en-US" sz="1800" b="0" i="1" u="none" strike="noStrike" cap="none" normalizeH="0" baseline="0" smtClean="0">
                          <a:ln>
                            <a:noFill/>
                          </a:ln>
                          <a:solidFill>
                            <a:srgbClr val="002060"/>
                          </a:solidFill>
                          <a:effectLst/>
                          <a:latin typeface="Constantia" pitchFamily="18" charset="0"/>
                        </a:rPr>
                        <a:t>x</a:t>
                      </a:r>
                      <a:r>
                        <a:rPr kumimoji="0" lang="ru-RU" sz="1800" b="0" i="1" u="none" strike="noStrike" cap="none" normalizeH="0" baseline="-25000" smtClean="0">
                          <a:ln>
                            <a:noFill/>
                          </a:ln>
                          <a:solidFill>
                            <a:srgbClr val="002060"/>
                          </a:solidFill>
                          <a:effectLst/>
                          <a:latin typeface="Constantia" pitchFamily="18" charset="0"/>
                        </a:rPr>
                        <a:t>п</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68263" algn="ctr" defTabSz="914400" rtl="0" eaLnBrk="1" fontAlgn="base" latinLnBrk="0" hangingPunct="1">
                        <a:lnSpc>
                          <a:spcPct val="100000"/>
                        </a:lnSpc>
                        <a:spcBef>
                          <a:spcPts val="1200"/>
                        </a:spcBef>
                        <a:spcAft>
                          <a:spcPct val="0"/>
                        </a:spcAft>
                        <a:buClrTx/>
                        <a:buSzTx/>
                        <a:buFontTx/>
                        <a:buNone/>
                        <a:tabLst/>
                      </a:pPr>
                      <a:r>
                        <a:rPr kumimoji="0" lang="ru-RU" sz="1800" b="0" i="1" u="none" strike="noStrike" cap="none" normalizeH="0" baseline="0" smtClean="0">
                          <a:ln>
                            <a:noFill/>
                          </a:ln>
                          <a:solidFill>
                            <a:srgbClr val="002060"/>
                          </a:solidFill>
                          <a:effectLst/>
                          <a:latin typeface="Constantia" pitchFamily="18" charset="0"/>
                          <a:cs typeface="Times New Roman" pitchFamily="18" charset="0"/>
                        </a:rPr>
                        <a:t>р</a:t>
                      </a:r>
                      <a:endParaRPr kumimoji="0" lang="ru-RU" sz="1800" b="0" i="0" u="none" strike="noStrike" cap="none" normalizeH="0" baseline="0" smtClean="0">
                        <a:ln>
                          <a:noFill/>
                        </a:ln>
                        <a:solidFill>
                          <a:srgbClr val="002060"/>
                        </a:solidFill>
                        <a:effectLst/>
                        <a:latin typeface="Constantia" pitchFamily="18" charset="0"/>
                        <a:cs typeface="Times New Roman" pitchFamily="18" charset="0"/>
                      </a:endParaRP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1200"/>
                        </a:spcBef>
                        <a:spcAft>
                          <a:spcPct val="0"/>
                        </a:spcAft>
                        <a:buClrTx/>
                        <a:buSzTx/>
                        <a:buFontTx/>
                        <a:buNone/>
                        <a:tabLst/>
                      </a:pPr>
                      <a:r>
                        <a:rPr kumimoji="0" lang="ru-RU" sz="1800" b="0" i="1" u="none" strike="noStrike" cap="none" normalizeH="0" baseline="0" smtClean="0">
                          <a:ln>
                            <a:noFill/>
                          </a:ln>
                          <a:solidFill>
                            <a:srgbClr val="002060"/>
                          </a:solidFill>
                          <a:effectLst/>
                          <a:latin typeface="Constantia" pitchFamily="18" charset="0"/>
                        </a:rPr>
                        <a:t>р</a:t>
                      </a:r>
                      <a:r>
                        <a:rPr kumimoji="0" lang="ru-RU" sz="1800" b="0" i="1" u="none" strike="noStrike" cap="none" normalizeH="0" baseline="-25000" smtClean="0">
                          <a:ln>
                            <a:noFill/>
                          </a:ln>
                          <a:solidFill>
                            <a:srgbClr val="002060"/>
                          </a:solidFill>
                          <a:effectLst/>
                          <a:latin typeface="Constantia" pitchFamily="18" charset="0"/>
                        </a:rPr>
                        <a:t>1</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ru-RU" sz="1800" b="0" i="1" u="none" strike="noStrike" cap="none" normalizeH="0" baseline="0" smtClean="0">
                          <a:ln>
                            <a:noFill/>
                          </a:ln>
                          <a:solidFill>
                            <a:srgbClr val="002060"/>
                          </a:solidFill>
                          <a:effectLst/>
                          <a:latin typeface="Constantia" pitchFamily="18" charset="0"/>
                        </a:rPr>
                        <a:t>р</a:t>
                      </a:r>
                      <a:r>
                        <a:rPr kumimoji="0" lang="ru-RU" sz="1800" b="0" i="1" u="none" strike="noStrike" cap="none" normalizeH="0" baseline="-25000" smtClean="0">
                          <a:ln>
                            <a:noFill/>
                          </a:ln>
                          <a:solidFill>
                            <a:srgbClr val="002060"/>
                          </a:solidFill>
                          <a:effectLst/>
                          <a:latin typeface="Constantia" pitchFamily="18" charset="0"/>
                        </a:rPr>
                        <a:t>2</a:t>
                      </a: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a:t>
                      </a: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1200"/>
                        </a:spcBef>
                        <a:spcAft>
                          <a:spcPct val="0"/>
                        </a:spcAft>
                        <a:buClrTx/>
                        <a:buSzTx/>
                        <a:buFontTx/>
                        <a:buNone/>
                        <a:tabLst/>
                      </a:pPr>
                      <a:r>
                        <a:rPr kumimoji="0" lang="ru-RU" sz="1800" b="0" i="1" u="none" strike="noStrike" cap="none" normalizeH="0" baseline="0" dirty="0" err="1" smtClean="0">
                          <a:ln>
                            <a:noFill/>
                          </a:ln>
                          <a:solidFill>
                            <a:srgbClr val="002060"/>
                          </a:solidFill>
                          <a:effectLst/>
                          <a:latin typeface="Constantia" pitchFamily="18" charset="0"/>
                        </a:rPr>
                        <a:t>р</a:t>
                      </a:r>
                      <a:r>
                        <a:rPr kumimoji="0" lang="ru-RU" sz="1800" b="0" i="1" u="none" strike="noStrike" cap="none" normalizeH="0" baseline="-25000" dirty="0" err="1" smtClean="0">
                          <a:ln>
                            <a:noFill/>
                          </a:ln>
                          <a:solidFill>
                            <a:srgbClr val="002060"/>
                          </a:solidFill>
                          <a:effectLst/>
                          <a:latin typeface="Constantia" pitchFamily="18" charset="0"/>
                        </a:rPr>
                        <a:t>п</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7318" marR="67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 name="Прямоугольник 32"/>
          <p:cNvSpPr/>
          <p:nvPr/>
        </p:nvSpPr>
        <p:spPr>
          <a:xfrm>
            <a:off x="6400800" y="4648200"/>
            <a:ext cx="2514600" cy="923925"/>
          </a:xfrm>
          <a:prstGeom prst="rect">
            <a:avLst/>
          </a:prstGeom>
        </p:spPr>
        <p:txBody>
          <a:bodyPr>
            <a:spAutoFit/>
          </a:bodyPr>
          <a:lstStyle/>
          <a:p>
            <a:pPr algn="ctr">
              <a:defRPr/>
            </a:pPr>
            <a:r>
              <a:rPr lang="ru-RU" kern="0" dirty="0">
                <a:solidFill>
                  <a:srgbClr val="002060"/>
                </a:solidFill>
                <a:latin typeface="Constantia" pitchFamily="18" charset="0"/>
              </a:rPr>
              <a:t>Р(</a:t>
            </a:r>
            <a:r>
              <a:rPr lang="ru-RU" i="1" kern="0" dirty="0">
                <a:solidFill>
                  <a:srgbClr val="002060"/>
                </a:solidFill>
                <a:latin typeface="Constantia" pitchFamily="18" charset="0"/>
              </a:rPr>
              <a:t>Х</a:t>
            </a:r>
            <a:r>
              <a:rPr lang="ru-RU" kern="0" dirty="0">
                <a:solidFill>
                  <a:srgbClr val="002060"/>
                </a:solidFill>
                <a:latin typeface="Constantia" pitchFamily="18" charset="0"/>
              </a:rPr>
              <a:t>=</a:t>
            </a:r>
            <a:r>
              <a:rPr lang="ru-RU" i="1" kern="0" dirty="0">
                <a:solidFill>
                  <a:srgbClr val="002060"/>
                </a:solidFill>
                <a:latin typeface="Constantia" pitchFamily="18" charset="0"/>
              </a:rPr>
              <a:t>х</a:t>
            </a:r>
            <a:r>
              <a:rPr lang="ru-RU" i="1" kern="0" baseline="-25000" dirty="0">
                <a:solidFill>
                  <a:srgbClr val="002060"/>
                </a:solidFill>
                <a:latin typeface="Constantia" pitchFamily="18" charset="0"/>
              </a:rPr>
              <a:t>1</a:t>
            </a:r>
            <a:r>
              <a:rPr lang="ru-RU" kern="0" dirty="0">
                <a:solidFill>
                  <a:srgbClr val="002060"/>
                </a:solidFill>
                <a:latin typeface="Constantia" pitchFamily="18" charset="0"/>
              </a:rPr>
              <a:t>)=</a:t>
            </a:r>
            <a:r>
              <a:rPr lang="ru-RU" i="1" kern="0" dirty="0">
                <a:solidFill>
                  <a:srgbClr val="002060"/>
                </a:solidFill>
                <a:latin typeface="Constantia" pitchFamily="18" charset="0"/>
              </a:rPr>
              <a:t>р</a:t>
            </a:r>
            <a:r>
              <a:rPr lang="ru-RU" i="1" kern="0" baseline="-25000" dirty="0">
                <a:solidFill>
                  <a:srgbClr val="002060"/>
                </a:solidFill>
                <a:latin typeface="Constantia" pitchFamily="18" charset="0"/>
              </a:rPr>
              <a:t>1</a:t>
            </a:r>
            <a:r>
              <a:rPr lang="ru-RU" kern="0" dirty="0">
                <a:solidFill>
                  <a:srgbClr val="002060"/>
                </a:solidFill>
                <a:latin typeface="Constantia" pitchFamily="18" charset="0"/>
              </a:rPr>
              <a:t>, </a:t>
            </a:r>
            <a:endParaRPr lang="en-US" kern="0" dirty="0">
              <a:solidFill>
                <a:srgbClr val="002060"/>
              </a:solidFill>
              <a:latin typeface="Constantia" pitchFamily="18" charset="0"/>
            </a:endParaRPr>
          </a:p>
          <a:p>
            <a:pPr algn="ctr">
              <a:defRPr/>
            </a:pPr>
            <a:r>
              <a:rPr lang="ru-RU" kern="0" dirty="0">
                <a:solidFill>
                  <a:srgbClr val="002060"/>
                </a:solidFill>
                <a:latin typeface="Constantia" pitchFamily="18" charset="0"/>
              </a:rPr>
              <a:t>Р(</a:t>
            </a:r>
            <a:r>
              <a:rPr lang="ru-RU" i="1" kern="0" dirty="0">
                <a:solidFill>
                  <a:srgbClr val="002060"/>
                </a:solidFill>
                <a:latin typeface="Constantia" pitchFamily="18" charset="0"/>
              </a:rPr>
              <a:t>Х</a:t>
            </a:r>
            <a:r>
              <a:rPr lang="ru-RU" kern="0" dirty="0">
                <a:solidFill>
                  <a:srgbClr val="002060"/>
                </a:solidFill>
                <a:latin typeface="Constantia" pitchFamily="18" charset="0"/>
              </a:rPr>
              <a:t>=</a:t>
            </a:r>
            <a:r>
              <a:rPr lang="ru-RU" i="1" kern="0" dirty="0">
                <a:solidFill>
                  <a:srgbClr val="002060"/>
                </a:solidFill>
                <a:latin typeface="Constantia" pitchFamily="18" charset="0"/>
              </a:rPr>
              <a:t>х</a:t>
            </a:r>
            <a:r>
              <a:rPr lang="ru-RU" i="1" kern="0" baseline="-25000" dirty="0">
                <a:solidFill>
                  <a:srgbClr val="002060"/>
                </a:solidFill>
                <a:latin typeface="Constantia" pitchFamily="18" charset="0"/>
              </a:rPr>
              <a:t>2</a:t>
            </a:r>
            <a:r>
              <a:rPr lang="ru-RU" kern="0" dirty="0">
                <a:solidFill>
                  <a:srgbClr val="002060"/>
                </a:solidFill>
                <a:latin typeface="Constantia" pitchFamily="18" charset="0"/>
              </a:rPr>
              <a:t>)=</a:t>
            </a:r>
            <a:r>
              <a:rPr lang="ru-RU" i="1" kern="0" dirty="0">
                <a:solidFill>
                  <a:srgbClr val="002060"/>
                </a:solidFill>
                <a:latin typeface="Constantia" pitchFamily="18" charset="0"/>
              </a:rPr>
              <a:t>р</a:t>
            </a:r>
            <a:r>
              <a:rPr lang="ru-RU" i="1" kern="0" baseline="-25000" dirty="0">
                <a:solidFill>
                  <a:srgbClr val="002060"/>
                </a:solidFill>
                <a:latin typeface="Constantia" pitchFamily="18" charset="0"/>
              </a:rPr>
              <a:t>2</a:t>
            </a:r>
            <a:r>
              <a:rPr lang="ru-RU" kern="0" dirty="0">
                <a:solidFill>
                  <a:srgbClr val="002060"/>
                </a:solidFill>
                <a:latin typeface="Constantia" pitchFamily="18" charset="0"/>
              </a:rPr>
              <a:t>, …, Р(</a:t>
            </a:r>
            <a:r>
              <a:rPr lang="ru-RU" i="1" kern="0" dirty="0" err="1">
                <a:solidFill>
                  <a:srgbClr val="002060"/>
                </a:solidFill>
                <a:latin typeface="Constantia" pitchFamily="18" charset="0"/>
              </a:rPr>
              <a:t>Х</a:t>
            </a:r>
            <a:r>
              <a:rPr lang="ru-RU" kern="0" dirty="0" err="1">
                <a:solidFill>
                  <a:srgbClr val="002060"/>
                </a:solidFill>
                <a:latin typeface="Constantia" pitchFamily="18" charset="0"/>
              </a:rPr>
              <a:t>=</a:t>
            </a:r>
            <a:r>
              <a:rPr lang="ru-RU" i="1" kern="0" dirty="0" err="1">
                <a:solidFill>
                  <a:srgbClr val="002060"/>
                </a:solidFill>
                <a:latin typeface="Constantia" pitchFamily="18" charset="0"/>
              </a:rPr>
              <a:t>х</a:t>
            </a:r>
            <a:r>
              <a:rPr lang="ru-RU" i="1" kern="0" baseline="-25000" dirty="0" err="1">
                <a:solidFill>
                  <a:srgbClr val="002060"/>
                </a:solidFill>
                <a:latin typeface="Constantia" pitchFamily="18" charset="0"/>
              </a:rPr>
              <a:t>п</a:t>
            </a:r>
            <a:r>
              <a:rPr lang="ru-RU" kern="0" dirty="0">
                <a:solidFill>
                  <a:srgbClr val="002060"/>
                </a:solidFill>
                <a:latin typeface="Constantia" pitchFamily="18" charset="0"/>
              </a:rPr>
              <a:t>)</a:t>
            </a:r>
            <a:r>
              <a:rPr lang="ru-RU" kern="0" dirty="0" err="1">
                <a:solidFill>
                  <a:srgbClr val="002060"/>
                </a:solidFill>
                <a:latin typeface="Constantia" pitchFamily="18" charset="0"/>
              </a:rPr>
              <a:t>=</a:t>
            </a:r>
            <a:r>
              <a:rPr lang="ru-RU" i="1" kern="0" dirty="0" err="1">
                <a:solidFill>
                  <a:srgbClr val="002060"/>
                </a:solidFill>
                <a:latin typeface="Constantia" pitchFamily="18" charset="0"/>
              </a:rPr>
              <a:t>р</a:t>
            </a:r>
            <a:r>
              <a:rPr lang="ru-RU" i="1" kern="0" baseline="-25000" dirty="0" err="1">
                <a:solidFill>
                  <a:srgbClr val="002060"/>
                </a:solidFill>
                <a:latin typeface="Constantia" pitchFamily="18" charset="0"/>
              </a:rPr>
              <a:t>п</a:t>
            </a:r>
            <a:r>
              <a:rPr lang="ru-RU" kern="0" dirty="0">
                <a:solidFill>
                  <a:srgbClr val="002060"/>
                </a:solidFill>
                <a:latin typeface="Constantia" pitchFamily="18" charset="0"/>
              </a:rPr>
              <a:t>. </a:t>
            </a:r>
            <a:endParaRPr lang="ru-RU" dirty="0">
              <a:solidFill>
                <a:srgbClr val="002060"/>
              </a:solidFill>
              <a:latin typeface="Constantia" pitchFamily="18" charset="0"/>
            </a:endParaRPr>
          </a:p>
        </p:txBody>
      </p:sp>
      <p:sp>
        <p:nvSpPr>
          <p:cNvPr id="310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026" name="Object 9"/>
          <p:cNvGraphicFramePr>
            <a:graphicFrameLocks noChangeAspect="1"/>
          </p:cNvGraphicFramePr>
          <p:nvPr/>
        </p:nvGraphicFramePr>
        <p:xfrm>
          <a:off x="6553200" y="5813425"/>
          <a:ext cx="2047875" cy="587375"/>
        </p:xfrm>
        <a:graphic>
          <a:graphicData uri="http://schemas.openxmlformats.org/presentationml/2006/ole">
            <p:oleObj spid="_x0000_s3074" name="Формула" r:id="rId4" imgW="1816100" imgH="431800" progId="Equation.3">
              <p:embed/>
            </p:oleObj>
          </a:graphicData>
        </a:graphic>
      </p:graphicFrame>
      <p:sp>
        <p:nvSpPr>
          <p:cNvPr id="37" name="Прямоугольник 36"/>
          <p:cNvSpPr/>
          <p:nvPr/>
        </p:nvSpPr>
        <p:spPr>
          <a:xfrm>
            <a:off x="304800" y="5943600"/>
            <a:ext cx="6477000" cy="369888"/>
          </a:xfrm>
          <a:prstGeom prst="rect">
            <a:avLst/>
          </a:prstGeom>
        </p:spPr>
        <p:txBody>
          <a:bodyPr>
            <a:spAutoFit/>
          </a:bodyPr>
          <a:lstStyle/>
          <a:p>
            <a:pPr algn="ctr">
              <a:defRPr/>
            </a:pPr>
            <a:r>
              <a:rPr lang="ru-RU" b="1" kern="0" dirty="0">
                <a:solidFill>
                  <a:srgbClr val="002060"/>
                </a:solidFill>
                <a:latin typeface="Constantia" pitchFamily="18" charset="0"/>
              </a:rPr>
              <a:t>Проверка правильности закона распределения ДСВ: </a:t>
            </a:r>
            <a:endParaRPr lang="ru-RU" b="1" dirty="0">
              <a:solidFill>
                <a:srgbClr val="002060"/>
              </a:solidFill>
              <a:latin typeface="Constantia" pitchFamily="18" charset="0"/>
            </a:endParaRPr>
          </a:p>
        </p:txBody>
      </p:sp>
      <p:pic>
        <p:nvPicPr>
          <p:cNvPr id="20" name="Picture 4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57600" y="4419600"/>
            <a:ext cx="1876425" cy="155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P spid="22" grpId="0"/>
      <p:bldP spid="23" grpId="0"/>
      <p:bldP spid="26" grpId="0"/>
      <p:bldP spid="33"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9"/>
          <p:cNvSpPr>
            <a:spLocks noChangeArrowheads="1"/>
          </p:cNvSpPr>
          <p:nvPr/>
        </p:nvSpPr>
        <p:spPr bwMode="auto">
          <a:xfrm>
            <a:off x="457200" y="5207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Цели урока:</a:t>
            </a:r>
          </a:p>
        </p:txBody>
      </p:sp>
      <p:sp>
        <p:nvSpPr>
          <p:cNvPr id="23555" name="Прямоугольник 17"/>
          <p:cNvSpPr>
            <a:spLocks noChangeArrowheads="1"/>
          </p:cNvSpPr>
          <p:nvPr/>
        </p:nvSpPr>
        <p:spPr bwMode="auto">
          <a:xfrm>
            <a:off x="685800" y="838200"/>
            <a:ext cx="8077200" cy="5908675"/>
          </a:xfrm>
          <a:prstGeom prst="rect">
            <a:avLst/>
          </a:prstGeom>
          <a:noFill/>
          <a:ln w="9525">
            <a:noFill/>
            <a:miter lim="800000"/>
            <a:headEnd/>
            <a:tailEnd/>
          </a:ln>
        </p:spPr>
        <p:txBody>
          <a:bodyPr>
            <a:spAutoFit/>
          </a:bodyPr>
          <a:lstStyle/>
          <a:p>
            <a:r>
              <a:rPr lang="ru-RU" sz="2100" b="1">
                <a:solidFill>
                  <a:srgbClr val="002060"/>
                </a:solidFill>
                <a:latin typeface="Constantia" pitchFamily="18" charset="0"/>
              </a:rPr>
              <a:t>обучающие:</a:t>
            </a:r>
          </a:p>
          <a:p>
            <a:pPr>
              <a:buFontTx/>
              <a:buChar char="-"/>
            </a:pPr>
            <a:r>
              <a:rPr lang="ru-RU" sz="2100">
                <a:solidFill>
                  <a:srgbClr val="002060"/>
                </a:solidFill>
                <a:latin typeface="Constantia" pitchFamily="18" charset="0"/>
              </a:rPr>
              <a:t> закрепление знаний о дискретной случайной величине, проверка умения составлять закон</a:t>
            </a:r>
            <a:r>
              <a:rPr lang="ru-RU" sz="2100" b="1">
                <a:solidFill>
                  <a:srgbClr val="002060"/>
                </a:solidFill>
                <a:latin typeface="Constantia" pitchFamily="18" charset="0"/>
              </a:rPr>
              <a:t> </a:t>
            </a:r>
            <a:r>
              <a:rPr lang="ru-RU" sz="2100">
                <a:solidFill>
                  <a:srgbClr val="002060"/>
                </a:solidFill>
                <a:latin typeface="Constantia" pitchFamily="18" charset="0"/>
              </a:rPr>
              <a:t>распределения случайной величины по заданным условиям;</a:t>
            </a:r>
          </a:p>
          <a:p>
            <a:pPr>
              <a:buFontTx/>
              <a:buChar char="-"/>
            </a:pPr>
            <a:r>
              <a:rPr lang="ru-RU" sz="2100">
                <a:solidFill>
                  <a:srgbClr val="002060"/>
                </a:solidFill>
                <a:latin typeface="Constantia" pitchFamily="18" charset="0"/>
              </a:rPr>
              <a:t> объяснение смысла и определений числовых характеристик случайной величины, выработка навыков их вычисления;</a:t>
            </a:r>
          </a:p>
          <a:p>
            <a:r>
              <a:rPr lang="ru-RU" sz="2100" b="1">
                <a:solidFill>
                  <a:srgbClr val="002060"/>
                </a:solidFill>
                <a:latin typeface="Constantia" pitchFamily="18" charset="0"/>
              </a:rPr>
              <a:t>развивающие:</a:t>
            </a:r>
          </a:p>
          <a:p>
            <a:pPr>
              <a:buFontTx/>
              <a:buChar char="-"/>
            </a:pPr>
            <a:r>
              <a:rPr lang="ru-RU" sz="2100">
                <a:solidFill>
                  <a:srgbClr val="002060"/>
                </a:solidFill>
                <a:latin typeface="Constantia" pitchFamily="18" charset="0"/>
              </a:rPr>
              <a:t> развитие умения анализировать, сравнивать, логически мыслить;</a:t>
            </a:r>
          </a:p>
          <a:p>
            <a:pPr>
              <a:buFontTx/>
              <a:buChar char="-"/>
            </a:pPr>
            <a:r>
              <a:rPr lang="ru-RU" sz="2100">
                <a:solidFill>
                  <a:srgbClr val="002060"/>
                </a:solidFill>
                <a:latin typeface="Constantia" pitchFamily="18" charset="0"/>
              </a:rPr>
              <a:t> формирование потребности в овладении знаниями;</a:t>
            </a:r>
          </a:p>
          <a:p>
            <a:pPr>
              <a:buFontTx/>
              <a:buChar char="-"/>
            </a:pPr>
            <a:r>
              <a:rPr lang="ru-RU" sz="2100">
                <a:solidFill>
                  <a:srgbClr val="002060"/>
                </a:solidFill>
                <a:latin typeface="Constantia" pitchFamily="18" charset="0"/>
              </a:rPr>
              <a:t> развитие навыков публичного выступления, умения слушать выступающих; </a:t>
            </a:r>
          </a:p>
          <a:p>
            <a:r>
              <a:rPr lang="ru-RU" sz="2100" b="1">
                <a:solidFill>
                  <a:srgbClr val="002060"/>
                </a:solidFill>
                <a:latin typeface="Constantia" pitchFamily="18" charset="0"/>
              </a:rPr>
              <a:t>воспитательные:</a:t>
            </a:r>
          </a:p>
          <a:p>
            <a:pPr>
              <a:buFontTx/>
              <a:buChar char="-"/>
            </a:pPr>
            <a:r>
              <a:rPr lang="ru-RU" sz="2100">
                <a:solidFill>
                  <a:srgbClr val="002060"/>
                </a:solidFill>
                <a:latin typeface="Constantia" pitchFamily="18" charset="0"/>
              </a:rPr>
              <a:t> воспитание патриотизма, чувства гордости за свою страну, ее героев;</a:t>
            </a:r>
          </a:p>
          <a:p>
            <a:pPr>
              <a:buFontTx/>
              <a:buChar char="-"/>
            </a:pPr>
            <a:r>
              <a:rPr lang="ru-RU" sz="2100">
                <a:solidFill>
                  <a:srgbClr val="002060"/>
                </a:solidFill>
                <a:latin typeface="Constantia" pitchFamily="18" charset="0"/>
              </a:rPr>
              <a:t> воспитание умения ориентироваться в непривычных условиях;</a:t>
            </a:r>
          </a:p>
          <a:p>
            <a:pPr>
              <a:buFontTx/>
              <a:buChar char="-"/>
            </a:pPr>
            <a:r>
              <a:rPr lang="ru-RU" sz="2100">
                <a:solidFill>
                  <a:srgbClr val="002060"/>
                </a:solidFill>
                <a:latin typeface="Constantia" pitchFamily="18" charset="0"/>
              </a:rPr>
              <a:t> создание психологической атмосферы успеха, доверия.</a:t>
            </a:r>
          </a:p>
          <a:p>
            <a:r>
              <a:rPr lang="ru-RU" sz="2100">
                <a:solidFill>
                  <a:srgbClr val="002060"/>
                </a:solidFill>
                <a:latin typeface="Constantia" pitchFamily="18" charset="0"/>
              </a:rPr>
              <a:t> </a:t>
            </a:r>
          </a:p>
        </p:txBody>
      </p:sp>
      <p:sp>
        <p:nvSpPr>
          <p:cNvPr id="2560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5605" name="Прямоугольник 4"/>
          <p:cNvSpPr>
            <a:spLocks noChangeArrowheads="1"/>
          </p:cNvSpPr>
          <p:nvPr/>
        </p:nvSpPr>
        <p:spPr bwMode="auto">
          <a:xfrm>
            <a:off x="685800" y="0"/>
            <a:ext cx="4419600" cy="508000"/>
          </a:xfrm>
          <a:prstGeom prst="rect">
            <a:avLst/>
          </a:prstGeom>
          <a:noFill/>
          <a:ln w="9525">
            <a:noFill/>
            <a:miter lim="800000"/>
            <a:headEnd/>
            <a:tailEnd/>
          </a:ln>
        </p:spPr>
        <p:txBody>
          <a:bodyPr>
            <a:spAutoFit/>
          </a:bodyPr>
          <a:lstStyle/>
          <a:p>
            <a:r>
              <a:rPr lang="ru-RU" sz="2700" b="1">
                <a:solidFill>
                  <a:srgbClr val="002060"/>
                </a:solidFill>
                <a:latin typeface="Constantia" pitchFamily="18" charset="0"/>
              </a:rPr>
              <a:t>Двум смертям не бывать,</a:t>
            </a:r>
          </a:p>
        </p:txBody>
      </p:sp>
      <p:sp>
        <p:nvSpPr>
          <p:cNvPr id="6" name="Прямоугольник 5"/>
          <p:cNvSpPr>
            <a:spLocks noChangeArrowheads="1"/>
          </p:cNvSpPr>
          <p:nvPr/>
        </p:nvSpPr>
        <p:spPr bwMode="auto">
          <a:xfrm>
            <a:off x="4953000" y="-20638"/>
            <a:ext cx="4038600" cy="508001"/>
          </a:xfrm>
          <a:prstGeom prst="rect">
            <a:avLst/>
          </a:prstGeom>
          <a:noFill/>
          <a:ln w="9525">
            <a:noFill/>
            <a:miter lim="800000"/>
            <a:headEnd/>
            <a:tailEnd/>
          </a:ln>
        </p:spPr>
        <p:txBody>
          <a:bodyPr>
            <a:spAutoFit/>
          </a:bodyPr>
          <a:lstStyle/>
          <a:p>
            <a:r>
              <a:rPr lang="ru-RU" sz="2700" b="1">
                <a:solidFill>
                  <a:srgbClr val="FF0000"/>
                </a:solidFill>
                <a:latin typeface="Constantia" pitchFamily="18" charset="0"/>
              </a:rPr>
              <a:t>а одной не миновать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fade">
                                      <p:cBhvr>
                                        <p:cTn id="12" dur="1000"/>
                                        <p:tgtEl>
                                          <p:spTgt spid="235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55"/>
                                        </p:tgtEl>
                                        <p:attrNameLst>
                                          <p:attrName>style.visibility</p:attrName>
                                        </p:attrNameLst>
                                      </p:cBhvr>
                                      <p:to>
                                        <p:strVal val="visible"/>
                                      </p:to>
                                    </p:set>
                                    <p:animEffect transition="in" filter="fade">
                                      <p:cBhvr>
                                        <p:cTn id="15"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Прямоугольник 9"/>
          <p:cNvSpPr>
            <a:spLocks noChangeArrowheads="1"/>
          </p:cNvSpPr>
          <p:nvPr/>
        </p:nvSpPr>
        <p:spPr bwMode="auto">
          <a:xfrm>
            <a:off x="533400" y="533400"/>
            <a:ext cx="8153400" cy="879475"/>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Общая схема решения задач </a:t>
            </a:r>
          </a:p>
          <a:p>
            <a:pPr algn="ctr">
              <a:lnSpc>
                <a:spcPct val="80000"/>
              </a:lnSpc>
            </a:pPr>
            <a:r>
              <a:rPr lang="ru-RU" sz="3200" b="1">
                <a:solidFill>
                  <a:srgbClr val="FF0000"/>
                </a:solidFill>
                <a:latin typeface="Constantia" pitchFamily="18" charset="0"/>
              </a:rPr>
              <a:t>на построение законов распределения</a:t>
            </a:r>
            <a:endParaRPr lang="ru-RU" sz="3200">
              <a:solidFill>
                <a:srgbClr val="FF0000"/>
              </a:solidFill>
              <a:latin typeface="Constantia" pitchFamily="18" charset="0"/>
            </a:endParaRPr>
          </a:p>
        </p:txBody>
      </p:sp>
      <p:sp>
        <p:nvSpPr>
          <p:cNvPr id="18" name="Прямоугольник 17"/>
          <p:cNvSpPr/>
          <p:nvPr/>
        </p:nvSpPr>
        <p:spPr>
          <a:xfrm>
            <a:off x="533400" y="1600200"/>
            <a:ext cx="8229600" cy="4032250"/>
          </a:xfrm>
          <a:prstGeom prst="rect">
            <a:avLst/>
          </a:prstGeom>
        </p:spPr>
        <p:txBody>
          <a:bodyPr>
            <a:spAutoFit/>
          </a:bodyPr>
          <a:lstStyle/>
          <a:p>
            <a:pPr>
              <a:defRPr/>
            </a:pPr>
            <a:r>
              <a:rPr lang="ru-RU" sz="2400" dirty="0">
                <a:solidFill>
                  <a:srgbClr val="002060"/>
                </a:solidFill>
                <a:cs typeface="Times New Roman" pitchFamily="18" charset="0"/>
              </a:rPr>
              <a:t>1. </a:t>
            </a:r>
            <a:r>
              <a:rPr lang="ru-RU" sz="2400" dirty="0">
                <a:solidFill>
                  <a:srgbClr val="002060"/>
                </a:solidFill>
                <a:latin typeface="Constantia" pitchFamily="18" charset="0"/>
              </a:rPr>
              <a:t>Ввести и четко описать случайную величину  </a:t>
            </a:r>
            <a:r>
              <a:rPr lang="ru-RU" sz="2400" i="1" dirty="0">
                <a:solidFill>
                  <a:srgbClr val="002060"/>
                </a:solidFill>
                <a:latin typeface="Constantia" pitchFamily="18" charset="0"/>
              </a:rPr>
              <a:t>Х</a:t>
            </a:r>
            <a:r>
              <a:rPr lang="ru-RU" sz="2400" dirty="0">
                <a:solidFill>
                  <a:srgbClr val="002060"/>
                </a:solidFill>
                <a:latin typeface="Constantia" pitchFamily="18" charset="0"/>
              </a:rPr>
              <a:t>,              о которой идет речь.</a:t>
            </a:r>
          </a:p>
          <a:p>
            <a:pPr>
              <a:spcBef>
                <a:spcPts val="1200"/>
              </a:spcBef>
              <a:defRPr/>
            </a:pPr>
            <a:r>
              <a:rPr lang="ru-RU" sz="2400" dirty="0">
                <a:solidFill>
                  <a:srgbClr val="002060"/>
                </a:solidFill>
                <a:cs typeface="Times New Roman" pitchFamily="18" charset="0"/>
              </a:rPr>
              <a:t>2. </a:t>
            </a:r>
            <a:r>
              <a:rPr lang="ru-RU" sz="2400" dirty="0">
                <a:solidFill>
                  <a:srgbClr val="002060"/>
                </a:solidFill>
                <a:latin typeface="Constantia" pitchFamily="18" charset="0"/>
              </a:rPr>
              <a:t>Описать множество ее возможных значений </a:t>
            </a:r>
            <a:r>
              <a:rPr lang="en-US" sz="2400" i="1" kern="0" dirty="0">
                <a:solidFill>
                  <a:srgbClr val="002060"/>
                </a:solidFill>
                <a:latin typeface="Constantia" pitchFamily="18" charset="0"/>
              </a:rPr>
              <a:t>x</a:t>
            </a:r>
            <a:r>
              <a:rPr lang="ru-RU" sz="2400" i="1" kern="0" baseline="-25000" dirty="0">
                <a:solidFill>
                  <a:srgbClr val="002060"/>
                </a:solidFill>
                <a:latin typeface="Constantia" pitchFamily="18" charset="0"/>
              </a:rPr>
              <a:t>1</a:t>
            </a:r>
            <a:r>
              <a:rPr lang="ru-RU" sz="2400" kern="0" dirty="0">
                <a:solidFill>
                  <a:srgbClr val="002060"/>
                </a:solidFill>
                <a:latin typeface="Constantia" pitchFamily="18" charset="0"/>
              </a:rPr>
              <a:t>,</a:t>
            </a:r>
            <a:r>
              <a:rPr lang="ru-RU" sz="2400" i="1" kern="0" dirty="0">
                <a:solidFill>
                  <a:srgbClr val="002060"/>
                </a:solidFill>
                <a:latin typeface="Constantia" pitchFamily="18" charset="0"/>
              </a:rPr>
              <a:t> </a:t>
            </a:r>
            <a:r>
              <a:rPr lang="en-US" sz="2400" i="1" kern="0" dirty="0">
                <a:solidFill>
                  <a:srgbClr val="002060"/>
                </a:solidFill>
                <a:latin typeface="Constantia" pitchFamily="18" charset="0"/>
              </a:rPr>
              <a:t>x</a:t>
            </a:r>
            <a:r>
              <a:rPr lang="en-US" sz="2400" i="1" kern="0" baseline="-25000" dirty="0">
                <a:solidFill>
                  <a:srgbClr val="002060"/>
                </a:solidFill>
                <a:latin typeface="Constantia" pitchFamily="18" charset="0"/>
              </a:rPr>
              <a:t>2</a:t>
            </a:r>
            <a:r>
              <a:rPr lang="ru-RU" sz="2400" kern="0" dirty="0">
                <a:solidFill>
                  <a:srgbClr val="002060"/>
                </a:solidFill>
                <a:latin typeface="Constantia" pitchFamily="18" charset="0"/>
              </a:rPr>
              <a:t>,…, </a:t>
            </a:r>
            <a:r>
              <a:rPr lang="en-US" sz="2400" kern="0" dirty="0">
                <a:solidFill>
                  <a:srgbClr val="002060"/>
                </a:solidFill>
                <a:latin typeface="Constantia" pitchFamily="18" charset="0"/>
              </a:rPr>
              <a:t>x</a:t>
            </a:r>
            <a:r>
              <a:rPr lang="ru-RU" sz="2400" i="1" kern="0" baseline="-25000" dirty="0" err="1">
                <a:solidFill>
                  <a:srgbClr val="002060"/>
                </a:solidFill>
                <a:latin typeface="Constantia" pitchFamily="18" charset="0"/>
              </a:rPr>
              <a:t>п</a:t>
            </a:r>
            <a:r>
              <a:rPr lang="ru-RU" sz="2400" dirty="0">
                <a:solidFill>
                  <a:srgbClr val="002060"/>
                </a:solidFill>
                <a:latin typeface="Constantia" pitchFamily="18" charset="0"/>
              </a:rPr>
              <a:t> .</a:t>
            </a:r>
          </a:p>
          <a:p>
            <a:pPr>
              <a:spcBef>
                <a:spcPts val="1200"/>
              </a:spcBef>
              <a:spcAft>
                <a:spcPts val="0"/>
              </a:spcAft>
              <a:defRPr/>
            </a:pPr>
            <a:r>
              <a:rPr lang="ru-RU" sz="2400" dirty="0">
                <a:solidFill>
                  <a:srgbClr val="002060"/>
                </a:solidFill>
                <a:cs typeface="Times New Roman" pitchFamily="18" charset="0"/>
              </a:rPr>
              <a:t>3. </a:t>
            </a:r>
            <a:r>
              <a:rPr lang="ru-RU" sz="2400" dirty="0">
                <a:solidFill>
                  <a:srgbClr val="002060"/>
                </a:solidFill>
                <a:latin typeface="Constantia" pitchFamily="18" charset="0"/>
              </a:rPr>
              <a:t>Рассмотреть выполнение каждого из равенств  как случайное событие.</a:t>
            </a:r>
          </a:p>
          <a:p>
            <a:pPr>
              <a:spcBef>
                <a:spcPts val="1200"/>
              </a:spcBef>
              <a:defRPr/>
            </a:pPr>
            <a:r>
              <a:rPr lang="ru-RU" sz="2400" dirty="0">
                <a:solidFill>
                  <a:srgbClr val="002060"/>
                </a:solidFill>
                <a:cs typeface="Times New Roman" pitchFamily="18" charset="0"/>
              </a:rPr>
              <a:t>4. </a:t>
            </a:r>
            <a:r>
              <a:rPr lang="ru-RU" sz="2400" dirty="0">
                <a:solidFill>
                  <a:srgbClr val="002060"/>
                </a:solidFill>
                <a:latin typeface="Constantia" pitchFamily="18" charset="0"/>
              </a:rPr>
              <a:t>Вычислить вероятности этих событий с помощью основных теорем и формул.</a:t>
            </a:r>
          </a:p>
          <a:p>
            <a:pPr>
              <a:spcBef>
                <a:spcPts val="1200"/>
              </a:spcBef>
              <a:defRPr/>
            </a:pPr>
            <a:r>
              <a:rPr lang="ru-RU" sz="2400" dirty="0">
                <a:solidFill>
                  <a:srgbClr val="002060"/>
                </a:solidFill>
                <a:cs typeface="Times New Roman" pitchFamily="18" charset="0"/>
              </a:rPr>
              <a:t>5. </a:t>
            </a:r>
            <a:r>
              <a:rPr lang="ru-RU" sz="2400" dirty="0">
                <a:solidFill>
                  <a:srgbClr val="002060"/>
                </a:solidFill>
                <a:latin typeface="Constantia" pitchFamily="18" charset="0"/>
              </a:rPr>
              <a:t>Проверить правильность составленного распределения с помощью равенства </a:t>
            </a:r>
          </a:p>
        </p:txBody>
      </p:sp>
      <p:sp>
        <p:nvSpPr>
          <p:cNvPr id="410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4098" name="Object 9"/>
          <p:cNvGraphicFramePr>
            <a:graphicFrameLocks noChangeAspect="1"/>
          </p:cNvGraphicFramePr>
          <p:nvPr/>
        </p:nvGraphicFramePr>
        <p:xfrm>
          <a:off x="2971800" y="5486400"/>
          <a:ext cx="2819400" cy="808038"/>
        </p:xfrm>
        <a:graphic>
          <a:graphicData uri="http://schemas.openxmlformats.org/presentationml/2006/ole">
            <p:oleObj spid="_x0000_s4098" name="Формула" r:id="rId4" imgW="1816100" imgH="4318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Задача </a:t>
            </a:r>
            <a:r>
              <a:rPr lang="ru-RU" sz="3200" b="1">
                <a:solidFill>
                  <a:srgbClr val="FF0000"/>
                </a:solidFill>
                <a:cs typeface="Times New Roman" pitchFamily="18" charset="0"/>
              </a:rPr>
              <a:t>5</a:t>
            </a:r>
          </a:p>
        </p:txBody>
      </p:sp>
      <p:sp>
        <p:nvSpPr>
          <p:cNvPr id="5129" name="Прямоугольник 17"/>
          <p:cNvSpPr>
            <a:spLocks noChangeArrowheads="1"/>
          </p:cNvSpPr>
          <p:nvPr/>
        </p:nvSpPr>
        <p:spPr bwMode="auto">
          <a:xfrm>
            <a:off x="533400" y="914400"/>
            <a:ext cx="8229600" cy="1554163"/>
          </a:xfrm>
          <a:prstGeom prst="rect">
            <a:avLst/>
          </a:prstGeom>
          <a:noFill/>
          <a:ln w="9525">
            <a:noFill/>
            <a:miter lim="800000"/>
            <a:headEnd/>
            <a:tailEnd/>
          </a:ln>
        </p:spPr>
        <p:txBody>
          <a:bodyPr>
            <a:spAutoFit/>
          </a:bodyPr>
          <a:lstStyle/>
          <a:p>
            <a:r>
              <a:rPr lang="ru-RU" sz="1900">
                <a:solidFill>
                  <a:srgbClr val="002060"/>
                </a:solidFill>
                <a:latin typeface="Constantia" pitchFamily="18" charset="0"/>
              </a:rPr>
              <a:t>Вероятность того, что стрелок попадет в мишень при одном выстреле, равна </a:t>
            </a:r>
            <a:r>
              <a:rPr lang="ru-RU" sz="1900">
                <a:solidFill>
                  <a:srgbClr val="002060"/>
                </a:solidFill>
                <a:cs typeface="Times New Roman" pitchFamily="18" charset="0"/>
              </a:rPr>
              <a:t>0,8</a:t>
            </a:r>
            <a:r>
              <a:rPr lang="ru-RU" sz="1900">
                <a:solidFill>
                  <a:srgbClr val="002060"/>
                </a:solidFill>
                <a:latin typeface="Constantia" pitchFamily="18" charset="0"/>
              </a:rPr>
              <a:t>. Стрелку выдаются патроны до тех пор, пока он не промахнется. Требуется: а) составить закон распределения дискретной случайной величины  </a:t>
            </a:r>
            <a:r>
              <a:rPr lang="ru-RU" sz="1900" i="1">
                <a:solidFill>
                  <a:srgbClr val="002060"/>
                </a:solidFill>
                <a:latin typeface="Constantia" pitchFamily="18" charset="0"/>
              </a:rPr>
              <a:t>Х</a:t>
            </a:r>
            <a:r>
              <a:rPr lang="ru-RU" sz="1900">
                <a:solidFill>
                  <a:srgbClr val="002060"/>
                </a:solidFill>
                <a:latin typeface="Constantia" pitchFamily="18" charset="0"/>
              </a:rPr>
              <a:t> – числа патронов, выданных стрелку; б) найти наивероятнейшее число выданных стрелку патронов. </a:t>
            </a:r>
            <a:endParaRPr lang="ru-RU" sz="1900">
              <a:solidFill>
                <a:srgbClr val="002060"/>
              </a:solidFill>
              <a:latin typeface="Constantia" pitchFamily="18" charset="0"/>
              <a:cs typeface="Times New Roman" pitchFamily="18" charset="0"/>
            </a:endParaRPr>
          </a:p>
        </p:txBody>
      </p:sp>
      <p:sp>
        <p:nvSpPr>
          <p:cNvPr id="513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174" name="Прямоугольник 9"/>
          <p:cNvSpPr>
            <a:spLocks noChangeArrowheads="1"/>
          </p:cNvSpPr>
          <p:nvPr/>
        </p:nvSpPr>
        <p:spPr bwMode="auto">
          <a:xfrm>
            <a:off x="609600" y="2438400"/>
            <a:ext cx="8077200" cy="1458913"/>
          </a:xfrm>
          <a:prstGeom prst="rect">
            <a:avLst/>
          </a:prstGeom>
          <a:noFill/>
          <a:ln w="9525">
            <a:noFill/>
            <a:miter lim="800000"/>
            <a:headEnd/>
            <a:tailEnd/>
          </a:ln>
        </p:spPr>
        <p:txBody>
          <a:bodyPr>
            <a:spAutoFit/>
          </a:bodyPr>
          <a:lstStyle/>
          <a:p>
            <a:pPr algn="ctr">
              <a:lnSpc>
                <a:spcPct val="80000"/>
              </a:lnSpc>
            </a:pPr>
            <a:r>
              <a:rPr lang="ru-RU" sz="2400" b="1">
                <a:solidFill>
                  <a:srgbClr val="FF0000"/>
                </a:solidFill>
                <a:latin typeface="Constantia" pitchFamily="18" charset="0"/>
              </a:rPr>
              <a:t>Решение:</a:t>
            </a:r>
          </a:p>
          <a:p>
            <a:pPr algn="ctr">
              <a:lnSpc>
                <a:spcPct val="80000"/>
              </a:lnSpc>
            </a:pPr>
            <a:endParaRPr lang="ru-RU" sz="1200" b="1">
              <a:solidFill>
                <a:srgbClr val="FF0000"/>
              </a:solidFill>
              <a:latin typeface="Constantia" pitchFamily="18" charset="0"/>
            </a:endParaRPr>
          </a:p>
          <a:p>
            <a:r>
              <a:rPr lang="ru-RU" sz="1900">
                <a:latin typeface="Constantia" pitchFamily="18" charset="0"/>
              </a:rPr>
              <a:t>Так как  </a:t>
            </a:r>
            <a:r>
              <a:rPr lang="ru-RU" sz="1900" i="1">
                <a:latin typeface="Constantia" pitchFamily="18" charset="0"/>
              </a:rPr>
              <a:t>Х</a:t>
            </a:r>
            <a:r>
              <a:rPr lang="ru-RU" sz="1900">
                <a:latin typeface="Constantia" pitchFamily="18" charset="0"/>
              </a:rPr>
              <a:t> – число патронов, выданных стрелку, то  </a:t>
            </a:r>
            <a:r>
              <a:rPr lang="ru-RU" sz="1900" i="1">
                <a:latin typeface="Constantia" pitchFamily="18" charset="0"/>
              </a:rPr>
              <a:t>Х</a:t>
            </a:r>
            <a:r>
              <a:rPr lang="ru-RU" sz="1900">
                <a:latin typeface="Constantia" pitchFamily="18" charset="0"/>
              </a:rPr>
              <a:t>=</a:t>
            </a:r>
            <a:r>
              <a:rPr lang="ru-RU" sz="1900">
                <a:cs typeface="Times New Roman" pitchFamily="18" charset="0"/>
              </a:rPr>
              <a:t>1,2,3,4,…</a:t>
            </a:r>
          </a:p>
          <a:p>
            <a:r>
              <a:rPr lang="ru-RU" sz="1900">
                <a:latin typeface="Constantia" pitchFamily="18" charset="0"/>
              </a:rPr>
              <a:t>Событие  </a:t>
            </a:r>
            <a:r>
              <a:rPr lang="ru-RU" sz="1900" i="1">
                <a:latin typeface="Constantia" pitchFamily="18" charset="0"/>
              </a:rPr>
              <a:t>А</a:t>
            </a:r>
            <a:r>
              <a:rPr lang="ru-RU" sz="1900">
                <a:latin typeface="Constantia" pitchFamily="18" charset="0"/>
              </a:rPr>
              <a:t> - «</a:t>
            </a:r>
            <a:r>
              <a:rPr lang="ru-RU" sz="1900">
                <a:latin typeface="Constantia" pitchFamily="18" charset="0"/>
                <a:cs typeface="Times New Roman" pitchFamily="18" charset="0"/>
              </a:rPr>
              <a:t>стрелок попадет</a:t>
            </a:r>
            <a:r>
              <a:rPr lang="ru-RU" sz="1900">
                <a:latin typeface="Constantia" pitchFamily="18" charset="0"/>
              </a:rPr>
              <a:t>», </a:t>
            </a:r>
            <a:r>
              <a:rPr lang="ru-RU" sz="1900" i="1">
                <a:latin typeface="Constantia" pitchFamily="18" charset="0"/>
              </a:rPr>
              <a:t>Р</a:t>
            </a:r>
            <a:r>
              <a:rPr lang="ru-RU" sz="1900">
                <a:latin typeface="Constantia" pitchFamily="18" charset="0"/>
              </a:rPr>
              <a:t>(</a:t>
            </a:r>
            <a:r>
              <a:rPr lang="ru-RU" sz="1900" i="1">
                <a:latin typeface="Constantia" pitchFamily="18" charset="0"/>
              </a:rPr>
              <a:t>А</a:t>
            </a:r>
            <a:r>
              <a:rPr lang="ru-RU" sz="1900">
                <a:latin typeface="Constantia" pitchFamily="18" charset="0"/>
              </a:rPr>
              <a:t>)=</a:t>
            </a:r>
            <a:r>
              <a:rPr lang="ru-RU" sz="1900">
                <a:cs typeface="Times New Roman" pitchFamily="18" charset="0"/>
              </a:rPr>
              <a:t>0,8;   противоположное событие</a:t>
            </a:r>
          </a:p>
          <a:p>
            <a:r>
              <a:rPr lang="ru-RU" sz="1900">
                <a:cs typeface="Times New Roman" pitchFamily="18" charset="0"/>
              </a:rPr>
              <a:t>      </a:t>
            </a:r>
            <a:r>
              <a:rPr lang="ru-RU" sz="1900">
                <a:latin typeface="Constantia" pitchFamily="18" charset="0"/>
              </a:rPr>
              <a:t>-</a:t>
            </a:r>
            <a:r>
              <a:rPr lang="ru-RU" sz="1900">
                <a:cs typeface="Times New Roman" pitchFamily="18" charset="0"/>
              </a:rPr>
              <a:t> «стрелок промахнется»,                      </a:t>
            </a:r>
            <a:r>
              <a:rPr lang="ru-RU" sz="1900">
                <a:solidFill>
                  <a:srgbClr val="002060"/>
                </a:solidFill>
                <a:cs typeface="Times New Roman" pitchFamily="18" charset="0"/>
              </a:rPr>
              <a:t>.                                                               </a:t>
            </a:r>
            <a:endParaRPr lang="ru-RU" sz="1900">
              <a:solidFill>
                <a:srgbClr val="002060"/>
              </a:solidFill>
              <a:latin typeface="Constantia" pitchFamily="18" charset="0"/>
            </a:endParaRPr>
          </a:p>
        </p:txBody>
      </p:sp>
      <p:graphicFrame>
        <p:nvGraphicFramePr>
          <p:cNvPr id="1026" name="Object 9"/>
          <p:cNvGraphicFramePr>
            <a:graphicFrameLocks noChangeAspect="1"/>
          </p:cNvGraphicFramePr>
          <p:nvPr/>
        </p:nvGraphicFramePr>
        <p:xfrm>
          <a:off x="3733800" y="3429000"/>
          <a:ext cx="1230313" cy="419100"/>
        </p:xfrm>
        <a:graphic>
          <a:graphicData uri="http://schemas.openxmlformats.org/presentationml/2006/ole">
            <p:oleObj spid="_x0000_s5122" name="Формула" r:id="rId4" imgW="698400" imgH="241200" progId="Equation.3">
              <p:embed/>
            </p:oleObj>
          </a:graphicData>
        </a:graphic>
      </p:graphicFrame>
      <p:graphicFrame>
        <p:nvGraphicFramePr>
          <p:cNvPr id="2" name="Object 3"/>
          <p:cNvGraphicFramePr>
            <a:graphicFrameLocks noChangeAspect="1"/>
          </p:cNvGraphicFramePr>
          <p:nvPr/>
        </p:nvGraphicFramePr>
        <p:xfrm>
          <a:off x="685800" y="3771900"/>
          <a:ext cx="3070225" cy="419100"/>
        </p:xfrm>
        <a:graphic>
          <a:graphicData uri="http://schemas.openxmlformats.org/presentationml/2006/ole">
            <p:oleObj spid="_x0000_s5123" name="Формула" r:id="rId5" imgW="1460160" imgH="241200" progId="Equation.3">
              <p:embed/>
            </p:oleObj>
          </a:graphicData>
        </a:graphic>
      </p:graphicFrame>
      <p:graphicFrame>
        <p:nvGraphicFramePr>
          <p:cNvPr id="3" name="Object 4"/>
          <p:cNvGraphicFramePr>
            <a:graphicFrameLocks noChangeAspect="1"/>
          </p:cNvGraphicFramePr>
          <p:nvPr/>
        </p:nvGraphicFramePr>
        <p:xfrm>
          <a:off x="762000" y="3429000"/>
          <a:ext cx="268288" cy="354013"/>
        </p:xfrm>
        <a:graphic>
          <a:graphicData uri="http://schemas.openxmlformats.org/presentationml/2006/ole">
            <p:oleObj spid="_x0000_s5124" name="Формула" r:id="rId6" imgW="152280" imgH="203040" progId="Equation.3">
              <p:embed/>
            </p:oleObj>
          </a:graphicData>
        </a:graphic>
      </p:graphicFrame>
      <p:graphicFrame>
        <p:nvGraphicFramePr>
          <p:cNvPr id="4" name="Object 5"/>
          <p:cNvGraphicFramePr>
            <a:graphicFrameLocks noChangeAspect="1"/>
          </p:cNvGraphicFramePr>
          <p:nvPr/>
        </p:nvGraphicFramePr>
        <p:xfrm>
          <a:off x="4191000" y="3771900"/>
          <a:ext cx="4524375" cy="419100"/>
        </p:xfrm>
        <a:graphic>
          <a:graphicData uri="http://schemas.openxmlformats.org/presentationml/2006/ole">
            <p:oleObj spid="_x0000_s5125" name="Формула" r:id="rId7" imgW="2374560" imgH="241200" progId="Equation.3">
              <p:embed/>
            </p:oleObj>
          </a:graphicData>
        </a:graphic>
      </p:graphicFrame>
      <p:graphicFrame>
        <p:nvGraphicFramePr>
          <p:cNvPr id="5" name="Object 6"/>
          <p:cNvGraphicFramePr>
            <a:graphicFrameLocks noChangeAspect="1"/>
          </p:cNvGraphicFramePr>
          <p:nvPr/>
        </p:nvGraphicFramePr>
        <p:xfrm>
          <a:off x="685800" y="4191000"/>
          <a:ext cx="7926388" cy="441325"/>
        </p:xfrm>
        <a:graphic>
          <a:graphicData uri="http://schemas.openxmlformats.org/presentationml/2006/ole">
            <p:oleObj spid="_x0000_s5126" name="Формула" r:id="rId8" imgW="3771720" imgH="253800" progId="Equation.3">
              <p:embed/>
            </p:oleObj>
          </a:graphicData>
        </a:graphic>
      </p:graphicFrame>
      <p:graphicFrame>
        <p:nvGraphicFramePr>
          <p:cNvPr id="6" name="Object 7"/>
          <p:cNvGraphicFramePr>
            <a:graphicFrameLocks noChangeAspect="1"/>
          </p:cNvGraphicFramePr>
          <p:nvPr/>
        </p:nvGraphicFramePr>
        <p:xfrm>
          <a:off x="661988" y="4681538"/>
          <a:ext cx="7948612" cy="728662"/>
        </p:xfrm>
        <a:graphic>
          <a:graphicData uri="http://schemas.openxmlformats.org/presentationml/2006/ole">
            <p:oleObj spid="_x0000_s5127" name="Формула" r:id="rId9" imgW="3962160" imgH="419040" progId="Equation.3">
              <p:embed/>
            </p:oleObj>
          </a:graphicData>
        </a:graphic>
      </p:graphicFrame>
      <p:graphicFrame>
        <p:nvGraphicFramePr>
          <p:cNvPr id="12" name="Таблица 11"/>
          <p:cNvGraphicFramePr>
            <a:graphicFrameLocks noGrp="1"/>
          </p:cNvGraphicFramePr>
          <p:nvPr/>
        </p:nvGraphicFramePr>
        <p:xfrm>
          <a:off x="685800" y="5410200"/>
          <a:ext cx="7620000" cy="762000"/>
        </p:xfrm>
        <a:graphic>
          <a:graphicData uri="http://schemas.openxmlformats.org/drawingml/2006/table">
            <a:tbl>
              <a:tblPr/>
              <a:tblGrid>
                <a:gridCol w="561975"/>
                <a:gridCol w="1093788"/>
                <a:gridCol w="1192212"/>
                <a:gridCol w="1193800"/>
                <a:gridCol w="1192213"/>
                <a:gridCol w="1193800"/>
                <a:gridCol w="1192212"/>
              </a:tblGrid>
              <a:tr h="381000">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1" u="none" strike="noStrike" cap="none" normalizeH="0" baseline="0" dirty="0" smtClean="0">
                          <a:ln>
                            <a:noFill/>
                          </a:ln>
                          <a:solidFill>
                            <a:schemeClr val="tx1"/>
                          </a:solidFill>
                          <a:effectLst/>
                          <a:latin typeface="Constantia" pitchFamily="18" charset="0"/>
                          <a:cs typeface="Times New Roman" pitchFamily="18" charset="0"/>
                        </a:rPr>
                        <a:t>Х</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k</a:t>
                      </a:r>
                      <a:endParaRPr kumimoji="0" lang="ru-RU" sz="2000" b="0" i="1" u="none" strike="noStrike" cap="none" normalizeH="0" baseline="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p</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128</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8</a:t>
                      </a:r>
                      <a:r>
                        <a:rPr kumimoji="0" lang="en-US" sz="2000" b="0" i="1" u="none" strike="noStrike" cap="none" normalizeH="0" baseline="30000" dirty="0" smtClean="0">
                          <a:ln>
                            <a:noFill/>
                          </a:ln>
                          <a:solidFill>
                            <a:schemeClr val="tx1"/>
                          </a:solidFill>
                          <a:effectLst/>
                          <a:latin typeface="Times New Roman" pitchFamily="18" charset="0"/>
                          <a:cs typeface="Times New Roman" pitchFamily="18" charset="0"/>
                        </a:rPr>
                        <a:t>k</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∙0,2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Таблица 12"/>
          <p:cNvGraphicFramePr>
            <a:graphicFrameLocks noGrp="1"/>
          </p:cNvGraphicFramePr>
          <p:nvPr/>
        </p:nvGraphicFramePr>
        <p:xfrm>
          <a:off x="685800" y="5410200"/>
          <a:ext cx="7620000" cy="762000"/>
        </p:xfrm>
        <a:graphic>
          <a:graphicData uri="http://schemas.openxmlformats.org/drawingml/2006/table">
            <a:tbl>
              <a:tblPr/>
              <a:tblGrid>
                <a:gridCol w="561975"/>
                <a:gridCol w="1093788"/>
                <a:gridCol w="1192212"/>
                <a:gridCol w="1193800"/>
                <a:gridCol w="1192213"/>
                <a:gridCol w="1193800"/>
                <a:gridCol w="1192212"/>
              </a:tblGrid>
              <a:tr h="381000">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1" u="none" strike="noStrike" cap="none" normalizeH="0" baseline="0" dirty="0" smtClean="0">
                          <a:ln>
                            <a:noFill/>
                          </a:ln>
                          <a:solidFill>
                            <a:schemeClr val="tx1"/>
                          </a:solidFill>
                          <a:effectLst/>
                          <a:latin typeface="Constantia" pitchFamily="18" charset="0"/>
                          <a:cs typeface="Times New Roman" pitchFamily="18" charset="0"/>
                        </a:rPr>
                        <a:t>Х</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1</a:t>
                      </a:r>
                      <a:endParaRPr kumimoji="0" lang="ru-RU" sz="2000" b="1" i="0" u="none" strike="noStrike" cap="none" normalizeH="0" baseline="0" smtClean="0">
                        <a:ln>
                          <a:noFill/>
                        </a:ln>
                        <a:solidFill>
                          <a:srgbClr val="FF000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k</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p</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128</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8</a:t>
                      </a:r>
                      <a:r>
                        <a:rPr kumimoji="0" lang="en-US" sz="2000" b="0" i="1" u="none" strike="noStrike" cap="none" normalizeH="0" baseline="30000" dirty="0" smtClean="0">
                          <a:ln>
                            <a:noFill/>
                          </a:ln>
                          <a:solidFill>
                            <a:schemeClr val="tx1"/>
                          </a:solidFill>
                          <a:effectLst/>
                          <a:latin typeface="Times New Roman" pitchFamily="18" charset="0"/>
                          <a:cs typeface="Times New Roman" pitchFamily="18" charset="0"/>
                        </a:rPr>
                        <a:t>k</a:t>
                      </a:r>
                      <a:r>
                        <a:rPr kumimoji="0" lang="en-US" sz="2000" b="0" i="0" u="none" strike="noStrike" cap="none" normalizeH="0" baseline="30000" dirty="0" smtClean="0">
                          <a:ln>
                            <a:noFill/>
                          </a:ln>
                          <a:solidFill>
                            <a:schemeClr val="tx1"/>
                          </a:solidFill>
                          <a:effectLst/>
                          <a:latin typeface="Times New Roman" pitchFamily="18" charset="0"/>
                          <a:cs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∙0,2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185" name="Рисунок 1" descr="C:\Users\1\Desktop\стрелки\bd92cc299f4508d5961cd01c43af5cfd.gif"/>
          <p:cNvPicPr>
            <a:picLocks noChangeAspect="1" noChangeArrowheads="1"/>
          </p:cNvPicPr>
          <p:nvPr/>
        </p:nvPicPr>
        <p:blipFill>
          <a:blip r:embed="rId10">
            <a:clrChange>
              <a:clrFrom>
                <a:srgbClr val="FCFEFB"/>
              </a:clrFrom>
              <a:clrTo>
                <a:srgbClr val="FCFEFB">
                  <a:alpha val="0"/>
                </a:srgbClr>
              </a:clrTo>
            </a:clrChange>
          </a:blip>
          <a:srcRect/>
          <a:stretch>
            <a:fillRect/>
          </a:stretch>
        </p:blipFill>
        <p:spPr bwMode="auto">
          <a:xfrm>
            <a:off x="2819400" y="2590800"/>
            <a:ext cx="36576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85"/>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174"/>
                                        </p:tgtEl>
                                        <p:attrNameLst>
                                          <p:attrName>style.visibility</p:attrName>
                                        </p:attrNameLst>
                                      </p:cBhvr>
                                      <p:to>
                                        <p:strVal val="visible"/>
                                      </p:to>
                                    </p:set>
                                    <p:animEffect transition="in" filter="fade">
                                      <p:cBhvr>
                                        <p:cTn id="9" dur="1000"/>
                                        <p:tgtEl>
                                          <p:spTgt spid="7174"/>
                                        </p:tgtEl>
                                      </p:cBhvr>
                                    </p:animEffect>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Задача </a:t>
            </a:r>
            <a:r>
              <a:rPr lang="en-US" sz="3200" b="1">
                <a:solidFill>
                  <a:srgbClr val="FF0000"/>
                </a:solidFill>
                <a:cs typeface="Times New Roman" pitchFamily="18" charset="0"/>
              </a:rPr>
              <a:t>6</a:t>
            </a:r>
            <a:endParaRPr lang="ru-RU" sz="3200" b="1">
              <a:solidFill>
                <a:srgbClr val="FF0000"/>
              </a:solidFill>
              <a:cs typeface="Times New Roman" pitchFamily="18" charset="0"/>
            </a:endParaRPr>
          </a:p>
        </p:txBody>
      </p:sp>
      <p:sp>
        <p:nvSpPr>
          <p:cNvPr id="6151" name="Прямоугольник 17"/>
          <p:cNvSpPr>
            <a:spLocks noChangeArrowheads="1"/>
          </p:cNvSpPr>
          <p:nvPr/>
        </p:nvSpPr>
        <p:spPr bwMode="auto">
          <a:xfrm>
            <a:off x="533400" y="914400"/>
            <a:ext cx="8229600" cy="2138363"/>
          </a:xfrm>
          <a:prstGeom prst="rect">
            <a:avLst/>
          </a:prstGeom>
          <a:noFill/>
          <a:ln w="9525">
            <a:noFill/>
            <a:miter lim="800000"/>
            <a:headEnd/>
            <a:tailEnd/>
          </a:ln>
        </p:spPr>
        <p:txBody>
          <a:bodyPr>
            <a:spAutoFit/>
          </a:bodyPr>
          <a:lstStyle/>
          <a:p>
            <a:r>
              <a:rPr lang="ru-RU" sz="1900" dirty="0">
                <a:solidFill>
                  <a:srgbClr val="002060"/>
                </a:solidFill>
                <a:latin typeface="Constantia" pitchFamily="18" charset="0"/>
              </a:rPr>
              <a:t>Два бомбардировщика поочередно сбрасывают бомбы на цель до первого попадания. Вероятность попадания в цель первым бомбардировщиком равна </a:t>
            </a:r>
            <a:r>
              <a:rPr lang="ru-RU" sz="1900" dirty="0">
                <a:solidFill>
                  <a:srgbClr val="002060"/>
                </a:solidFill>
                <a:cs typeface="Times New Roman" pitchFamily="18" charset="0"/>
              </a:rPr>
              <a:t>0,7</a:t>
            </a:r>
            <a:r>
              <a:rPr lang="ru-RU" sz="1900" dirty="0">
                <a:solidFill>
                  <a:srgbClr val="002060"/>
                </a:solidFill>
                <a:latin typeface="Constantia" pitchFamily="18" charset="0"/>
              </a:rPr>
              <a:t>; вторым – </a:t>
            </a:r>
            <a:r>
              <a:rPr lang="ru-RU" sz="1900" dirty="0">
                <a:solidFill>
                  <a:srgbClr val="002060"/>
                </a:solidFill>
                <a:cs typeface="Times New Roman" pitchFamily="18" charset="0"/>
              </a:rPr>
              <a:t>0,8</a:t>
            </a:r>
            <a:r>
              <a:rPr lang="ru-RU" sz="1900" dirty="0">
                <a:solidFill>
                  <a:srgbClr val="002060"/>
                </a:solidFill>
                <a:latin typeface="Constantia" pitchFamily="18" charset="0"/>
              </a:rPr>
              <a:t>. Вначале сбрасывает бомбы первый бомбардировщик. Составить первые </a:t>
            </a:r>
            <a:r>
              <a:rPr lang="ru-RU" sz="1900" dirty="0" smtClean="0">
                <a:solidFill>
                  <a:srgbClr val="002060"/>
                </a:solidFill>
                <a:latin typeface="Constantia" pitchFamily="18" charset="0"/>
              </a:rPr>
              <a:t>три члена </a:t>
            </a:r>
            <a:r>
              <a:rPr lang="ru-RU" sz="1900" dirty="0">
                <a:solidFill>
                  <a:srgbClr val="002060"/>
                </a:solidFill>
                <a:latin typeface="Constantia" pitchFamily="18" charset="0"/>
              </a:rPr>
              <a:t>закона распределения дискретной случайной величины</a:t>
            </a:r>
            <a:r>
              <a:rPr lang="en-US" sz="1900" dirty="0">
                <a:solidFill>
                  <a:srgbClr val="002060"/>
                </a:solidFill>
                <a:latin typeface="Constantia" pitchFamily="18" charset="0"/>
              </a:rPr>
              <a:t>  </a:t>
            </a:r>
            <a:r>
              <a:rPr lang="ru-RU" sz="1900" i="1" dirty="0">
                <a:solidFill>
                  <a:srgbClr val="002060"/>
                </a:solidFill>
                <a:latin typeface="Constantia" pitchFamily="18" charset="0"/>
              </a:rPr>
              <a:t>Х</a:t>
            </a:r>
            <a:r>
              <a:rPr lang="ru-RU" sz="1900" dirty="0">
                <a:solidFill>
                  <a:srgbClr val="002060"/>
                </a:solidFill>
                <a:latin typeface="Constantia" pitchFamily="18" charset="0"/>
              </a:rPr>
              <a:t> – числа сброшенных бомб обоими бомбардировщиками (т.е. ограничиться возможными значениями  </a:t>
            </a:r>
            <a:r>
              <a:rPr lang="ru-RU" sz="1900" i="1" dirty="0">
                <a:solidFill>
                  <a:srgbClr val="002060"/>
                </a:solidFill>
                <a:latin typeface="Constantia" pitchFamily="18" charset="0"/>
              </a:rPr>
              <a:t>Х</a:t>
            </a:r>
            <a:r>
              <a:rPr lang="en-US" sz="1900" dirty="0">
                <a:solidFill>
                  <a:srgbClr val="002060"/>
                </a:solidFill>
                <a:latin typeface="Constantia" pitchFamily="18" charset="0"/>
              </a:rPr>
              <a:t>=</a:t>
            </a:r>
            <a:r>
              <a:rPr lang="ru-RU" sz="1900" dirty="0" smtClean="0">
                <a:solidFill>
                  <a:srgbClr val="002060"/>
                </a:solidFill>
                <a:cs typeface="Times New Roman" pitchFamily="18" charset="0"/>
              </a:rPr>
              <a:t>1,2,3</a:t>
            </a:r>
            <a:r>
              <a:rPr lang="ru-RU" sz="1900" dirty="0" smtClean="0">
                <a:solidFill>
                  <a:srgbClr val="002060"/>
                </a:solidFill>
                <a:latin typeface="Constantia" pitchFamily="18" charset="0"/>
              </a:rPr>
              <a:t>). </a:t>
            </a:r>
            <a:endParaRPr lang="ru-RU" sz="1900" b="1" dirty="0">
              <a:solidFill>
                <a:srgbClr val="002060"/>
              </a:solidFill>
              <a:latin typeface="Constantia" pitchFamily="18" charset="0"/>
              <a:cs typeface="Times New Roman" pitchFamily="18" charset="0"/>
            </a:endParaRPr>
          </a:p>
        </p:txBody>
      </p:sp>
      <p:sp>
        <p:nvSpPr>
          <p:cNvPr id="615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174" name="Прямоугольник 9"/>
          <p:cNvSpPr>
            <a:spLocks noChangeArrowheads="1"/>
          </p:cNvSpPr>
          <p:nvPr/>
        </p:nvSpPr>
        <p:spPr bwMode="auto">
          <a:xfrm>
            <a:off x="533400" y="2857500"/>
            <a:ext cx="8382000" cy="1104900"/>
          </a:xfrm>
          <a:prstGeom prst="rect">
            <a:avLst/>
          </a:prstGeom>
          <a:noFill/>
          <a:ln w="9525">
            <a:noFill/>
            <a:miter lim="800000"/>
            <a:headEnd/>
            <a:tailEnd/>
          </a:ln>
        </p:spPr>
        <p:txBody>
          <a:bodyPr>
            <a:spAutoFit/>
          </a:bodyPr>
          <a:lstStyle/>
          <a:p>
            <a:pPr algn="ctr">
              <a:lnSpc>
                <a:spcPct val="80000"/>
              </a:lnSpc>
            </a:pPr>
            <a:r>
              <a:rPr lang="ru-RU" sz="2400" b="1" dirty="0">
                <a:solidFill>
                  <a:srgbClr val="FF0000"/>
                </a:solidFill>
                <a:latin typeface="Constantia" pitchFamily="18" charset="0"/>
              </a:rPr>
              <a:t>Решение:</a:t>
            </a:r>
          </a:p>
          <a:p>
            <a:pPr algn="ctr">
              <a:lnSpc>
                <a:spcPct val="80000"/>
              </a:lnSpc>
            </a:pPr>
            <a:endParaRPr lang="ru-RU" sz="1200" b="1" dirty="0">
              <a:solidFill>
                <a:srgbClr val="FF0000"/>
              </a:solidFill>
              <a:latin typeface="Constantia" pitchFamily="18" charset="0"/>
            </a:endParaRPr>
          </a:p>
          <a:p>
            <a:r>
              <a:rPr lang="ru-RU" dirty="0">
                <a:latin typeface="Constantia" pitchFamily="18" charset="0"/>
              </a:rPr>
              <a:t>Т.к.  </a:t>
            </a:r>
            <a:r>
              <a:rPr lang="ru-RU" i="1" dirty="0">
                <a:latin typeface="Constantia" pitchFamily="18" charset="0"/>
              </a:rPr>
              <a:t>Х</a:t>
            </a:r>
            <a:r>
              <a:rPr lang="ru-RU" dirty="0">
                <a:latin typeface="Constantia" pitchFamily="18" charset="0"/>
              </a:rPr>
              <a:t> – число сброшенных бомб обоими бомбардировщиками, то   </a:t>
            </a:r>
            <a:r>
              <a:rPr lang="ru-RU" i="1" dirty="0">
                <a:latin typeface="Constantia" pitchFamily="18" charset="0"/>
              </a:rPr>
              <a:t>Х</a:t>
            </a:r>
            <a:r>
              <a:rPr lang="ru-RU" dirty="0">
                <a:latin typeface="Constantia" pitchFamily="18" charset="0"/>
              </a:rPr>
              <a:t>=</a:t>
            </a:r>
            <a:r>
              <a:rPr lang="ru-RU" dirty="0">
                <a:cs typeface="Times New Roman" pitchFamily="18" charset="0"/>
              </a:rPr>
              <a:t>1,2,3,4.</a:t>
            </a:r>
          </a:p>
          <a:p>
            <a:r>
              <a:rPr lang="ru-RU" dirty="0">
                <a:latin typeface="Constantia" pitchFamily="18" charset="0"/>
              </a:rPr>
              <a:t>События   </a:t>
            </a:r>
            <a:r>
              <a:rPr lang="ru-RU" i="1" dirty="0">
                <a:latin typeface="Constantia" pitchFamily="18" charset="0"/>
              </a:rPr>
              <a:t>А</a:t>
            </a:r>
            <a:r>
              <a:rPr lang="ru-RU" dirty="0">
                <a:latin typeface="Constantia" pitchFamily="18" charset="0"/>
              </a:rPr>
              <a:t> - «</a:t>
            </a:r>
            <a:r>
              <a:rPr lang="ru-RU" dirty="0">
                <a:latin typeface="Constantia" pitchFamily="18" charset="0"/>
                <a:cs typeface="Times New Roman" pitchFamily="18" charset="0"/>
              </a:rPr>
              <a:t>попадет первый</a:t>
            </a:r>
            <a:r>
              <a:rPr lang="ru-RU" dirty="0">
                <a:latin typeface="Constantia" pitchFamily="18" charset="0"/>
              </a:rPr>
              <a:t>»,  </a:t>
            </a:r>
            <a:r>
              <a:rPr lang="ru-RU" i="1" dirty="0">
                <a:latin typeface="Constantia" pitchFamily="18" charset="0"/>
              </a:rPr>
              <a:t>Р</a:t>
            </a:r>
            <a:r>
              <a:rPr lang="ru-RU" dirty="0">
                <a:latin typeface="Constantia" pitchFamily="18" charset="0"/>
              </a:rPr>
              <a:t>(</a:t>
            </a:r>
            <a:r>
              <a:rPr lang="ru-RU" i="1" dirty="0">
                <a:latin typeface="Constantia" pitchFamily="18" charset="0"/>
              </a:rPr>
              <a:t>А</a:t>
            </a:r>
            <a:r>
              <a:rPr lang="ru-RU" dirty="0">
                <a:latin typeface="Constantia" pitchFamily="18" charset="0"/>
              </a:rPr>
              <a:t>)=</a:t>
            </a:r>
            <a:r>
              <a:rPr lang="ru-RU" dirty="0">
                <a:cs typeface="Times New Roman" pitchFamily="18" charset="0"/>
              </a:rPr>
              <a:t>0,7;   </a:t>
            </a:r>
            <a:r>
              <a:rPr lang="ru-RU" i="1" dirty="0">
                <a:latin typeface="Constantia" pitchFamily="18" charset="0"/>
                <a:cs typeface="Times New Roman" pitchFamily="18" charset="0"/>
              </a:rPr>
              <a:t>В</a:t>
            </a:r>
            <a:r>
              <a:rPr lang="ru-RU" dirty="0">
                <a:latin typeface="Constantia" pitchFamily="18" charset="0"/>
              </a:rPr>
              <a:t> - «</a:t>
            </a:r>
            <a:r>
              <a:rPr lang="ru-RU" dirty="0">
                <a:latin typeface="Constantia" pitchFamily="18" charset="0"/>
                <a:cs typeface="Times New Roman" pitchFamily="18" charset="0"/>
              </a:rPr>
              <a:t>попадет второй</a:t>
            </a:r>
            <a:r>
              <a:rPr lang="ru-RU" dirty="0">
                <a:latin typeface="Constantia" pitchFamily="18" charset="0"/>
              </a:rPr>
              <a:t>»,  </a:t>
            </a:r>
            <a:r>
              <a:rPr lang="ru-RU" i="1" dirty="0">
                <a:latin typeface="Constantia" pitchFamily="18" charset="0"/>
              </a:rPr>
              <a:t>Р</a:t>
            </a:r>
            <a:r>
              <a:rPr lang="ru-RU" dirty="0">
                <a:latin typeface="Constantia" pitchFamily="18" charset="0"/>
              </a:rPr>
              <a:t>(</a:t>
            </a:r>
            <a:r>
              <a:rPr lang="ru-RU" i="1" dirty="0">
                <a:latin typeface="Constantia" pitchFamily="18" charset="0"/>
              </a:rPr>
              <a:t>В</a:t>
            </a:r>
            <a:r>
              <a:rPr lang="ru-RU" dirty="0">
                <a:latin typeface="Constantia" pitchFamily="18" charset="0"/>
              </a:rPr>
              <a:t>)=</a:t>
            </a:r>
            <a:r>
              <a:rPr lang="ru-RU" dirty="0">
                <a:cs typeface="Times New Roman" pitchFamily="18" charset="0"/>
              </a:rPr>
              <a:t>0,8.  </a:t>
            </a:r>
            <a:r>
              <a:rPr lang="ru-RU" sz="1900" dirty="0">
                <a:cs typeface="Times New Roman" pitchFamily="18" charset="0"/>
              </a:rPr>
              <a:t>    </a:t>
            </a:r>
            <a:r>
              <a:rPr lang="ru-RU" sz="1900" dirty="0">
                <a:solidFill>
                  <a:srgbClr val="002060"/>
                </a:solidFill>
                <a:cs typeface="Times New Roman" pitchFamily="18" charset="0"/>
              </a:rPr>
              <a:t>                                              </a:t>
            </a:r>
            <a:endParaRPr lang="ru-RU" sz="1900" dirty="0">
              <a:solidFill>
                <a:srgbClr val="002060"/>
              </a:solidFill>
              <a:latin typeface="Constantia" pitchFamily="18" charset="0"/>
            </a:endParaRPr>
          </a:p>
        </p:txBody>
      </p:sp>
      <p:graphicFrame>
        <p:nvGraphicFramePr>
          <p:cNvPr id="2" name="Object 3"/>
          <p:cNvGraphicFramePr>
            <a:graphicFrameLocks noChangeAspect="1"/>
          </p:cNvGraphicFramePr>
          <p:nvPr/>
        </p:nvGraphicFramePr>
        <p:xfrm>
          <a:off x="685800" y="4044950"/>
          <a:ext cx="3070225" cy="374650"/>
        </p:xfrm>
        <a:graphic>
          <a:graphicData uri="http://schemas.openxmlformats.org/presentationml/2006/ole">
            <p:oleObj spid="_x0000_s6146" name="Формула" r:id="rId4" imgW="1460160" imgH="215640" progId="Equation.3">
              <p:embed/>
            </p:oleObj>
          </a:graphicData>
        </a:graphic>
      </p:graphicFrame>
      <p:graphicFrame>
        <p:nvGraphicFramePr>
          <p:cNvPr id="4" name="Object 5"/>
          <p:cNvGraphicFramePr>
            <a:graphicFrameLocks noChangeAspect="1"/>
          </p:cNvGraphicFramePr>
          <p:nvPr/>
        </p:nvGraphicFramePr>
        <p:xfrm>
          <a:off x="4114800" y="4000500"/>
          <a:ext cx="4549775" cy="419100"/>
        </p:xfrm>
        <a:graphic>
          <a:graphicData uri="http://schemas.openxmlformats.org/presentationml/2006/ole">
            <p:oleObj spid="_x0000_s6147" name="Формула" r:id="rId5" imgW="2387520" imgH="241200" progId="Equation.3">
              <p:embed/>
            </p:oleObj>
          </a:graphicData>
        </a:graphic>
      </p:graphicFrame>
      <p:graphicFrame>
        <p:nvGraphicFramePr>
          <p:cNvPr id="5" name="Object 6"/>
          <p:cNvGraphicFramePr>
            <a:graphicFrameLocks noChangeAspect="1"/>
          </p:cNvGraphicFramePr>
          <p:nvPr/>
        </p:nvGraphicFramePr>
        <p:xfrm>
          <a:off x="685800" y="4495800"/>
          <a:ext cx="6096000" cy="438357"/>
        </p:xfrm>
        <a:graphic>
          <a:graphicData uri="http://schemas.openxmlformats.org/presentationml/2006/ole">
            <p:oleObj spid="_x0000_s6148" name="Формула" r:id="rId6" imgW="2920680" imgH="253800" progId="Equation.3">
              <p:embed/>
            </p:oleObj>
          </a:graphicData>
        </a:graphic>
      </p:graphicFrame>
      <p:graphicFrame>
        <p:nvGraphicFramePr>
          <p:cNvPr id="12" name="Таблица 11"/>
          <p:cNvGraphicFramePr>
            <a:graphicFrameLocks noGrp="1"/>
          </p:cNvGraphicFramePr>
          <p:nvPr/>
        </p:nvGraphicFramePr>
        <p:xfrm>
          <a:off x="2514600" y="5181600"/>
          <a:ext cx="4041775" cy="762000"/>
        </p:xfrm>
        <a:graphic>
          <a:graphicData uri="http://schemas.openxmlformats.org/drawingml/2006/table">
            <a:tbl>
              <a:tblPr/>
              <a:tblGrid>
                <a:gridCol w="561975"/>
                <a:gridCol w="1093788"/>
                <a:gridCol w="1192212"/>
                <a:gridCol w="1193800"/>
              </a:tblGrid>
              <a:tr h="381000">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1" u="none" strike="noStrike" cap="none" normalizeH="0" baseline="0" dirty="0" smtClean="0">
                          <a:ln>
                            <a:noFill/>
                          </a:ln>
                          <a:solidFill>
                            <a:schemeClr val="tx1"/>
                          </a:solidFill>
                          <a:effectLst/>
                          <a:latin typeface="Constantia" pitchFamily="18" charset="0"/>
                          <a:cs typeface="Times New Roman" pitchFamily="18" charset="0"/>
                        </a:rPr>
                        <a:t>Х</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p</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7</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0,24</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0,042</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91143" name="Picture 7" descr="C:\Users\1\Desktop\f2d45f7ecdcc637bf489c26e724.jpg"/>
          <p:cNvPicPr>
            <a:picLocks noChangeAspect="1" noChangeArrowheads="1"/>
          </p:cNvPicPr>
          <p:nvPr/>
        </p:nvPicPr>
        <p:blipFill>
          <a:blip r:embed="rId7"/>
          <a:srcRect/>
          <a:stretch>
            <a:fillRect/>
          </a:stretch>
        </p:blipFill>
        <p:spPr bwMode="auto">
          <a:xfrm>
            <a:off x="2133600" y="3048000"/>
            <a:ext cx="4410224" cy="31861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1143"/>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174"/>
                                        </p:tgtEl>
                                        <p:attrNameLst>
                                          <p:attrName>style.visibility</p:attrName>
                                        </p:attrNameLst>
                                      </p:cBhvr>
                                      <p:to>
                                        <p:strVal val="visible"/>
                                      </p:to>
                                    </p:set>
                                    <p:animEffect transition="in" filter="fade">
                                      <p:cBhvr>
                                        <p:cTn id="9" dur="1000"/>
                                        <p:tgtEl>
                                          <p:spTgt spid="7174"/>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9"/>
          <p:cNvSpPr>
            <a:spLocks noChangeArrowheads="1"/>
          </p:cNvSpPr>
          <p:nvPr/>
        </p:nvSpPr>
        <p:spPr bwMode="auto">
          <a:xfrm>
            <a:off x="5334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Задача о ДТП</a:t>
            </a:r>
            <a:endParaRPr lang="ru-RU" sz="3200">
              <a:solidFill>
                <a:srgbClr val="FF0000"/>
              </a:solidFill>
              <a:latin typeface="Constantia" pitchFamily="18" charset="0"/>
            </a:endParaRPr>
          </a:p>
        </p:txBody>
      </p:sp>
      <p:sp>
        <p:nvSpPr>
          <p:cNvPr id="53251" name="Прямоугольник 17"/>
          <p:cNvSpPr>
            <a:spLocks noChangeArrowheads="1"/>
          </p:cNvSpPr>
          <p:nvPr/>
        </p:nvSpPr>
        <p:spPr bwMode="auto">
          <a:xfrm>
            <a:off x="685800" y="990600"/>
            <a:ext cx="8077200" cy="2924175"/>
          </a:xfrm>
          <a:prstGeom prst="rect">
            <a:avLst/>
          </a:prstGeom>
          <a:noFill/>
          <a:ln w="9525">
            <a:noFill/>
            <a:miter lim="800000"/>
            <a:headEnd/>
            <a:tailEnd/>
          </a:ln>
        </p:spPr>
        <p:txBody>
          <a:bodyPr>
            <a:spAutoFit/>
          </a:bodyPr>
          <a:lstStyle/>
          <a:p>
            <a:r>
              <a:rPr lang="ru-RU" sz="2300" dirty="0">
                <a:solidFill>
                  <a:srgbClr val="002060"/>
                </a:solidFill>
                <a:latin typeface="Constantia" pitchFamily="18" charset="0"/>
              </a:rPr>
              <a:t>Длительными наблюдениями установлено, что на некотором перекрестке в течение суток может произойти или ни одной, или одна, или две автомобильные аварии. При этом в течение </a:t>
            </a:r>
            <a:r>
              <a:rPr lang="ru-RU" sz="2300" dirty="0">
                <a:solidFill>
                  <a:srgbClr val="002060"/>
                </a:solidFill>
                <a:cs typeface="Times New Roman" pitchFamily="18" charset="0"/>
              </a:rPr>
              <a:t>100</a:t>
            </a:r>
            <a:r>
              <a:rPr lang="ru-RU" sz="2300" i="1" dirty="0">
                <a:solidFill>
                  <a:srgbClr val="002060"/>
                </a:solidFill>
                <a:latin typeface="Constantia" pitchFamily="18" charset="0"/>
              </a:rPr>
              <a:t> </a:t>
            </a:r>
            <a:r>
              <a:rPr lang="ru-RU" sz="2300" dirty="0">
                <a:solidFill>
                  <a:srgbClr val="002060"/>
                </a:solidFill>
                <a:latin typeface="Constantia" pitchFamily="18" charset="0"/>
              </a:rPr>
              <a:t>суток аварии не происходят примерно </a:t>
            </a:r>
            <a:r>
              <a:rPr lang="ru-RU" sz="2300" dirty="0">
                <a:solidFill>
                  <a:srgbClr val="002060"/>
                </a:solidFill>
                <a:cs typeface="Times New Roman" pitchFamily="18" charset="0"/>
              </a:rPr>
              <a:t>94</a:t>
            </a:r>
            <a:r>
              <a:rPr lang="ru-RU" sz="2300" dirty="0">
                <a:solidFill>
                  <a:srgbClr val="002060"/>
                </a:solidFill>
                <a:latin typeface="Constantia" pitchFamily="18" charset="0"/>
              </a:rPr>
              <a:t> раза, </a:t>
            </a:r>
            <a:r>
              <a:rPr lang="ru-RU" sz="2300" dirty="0">
                <a:solidFill>
                  <a:srgbClr val="002060"/>
                </a:solidFill>
                <a:cs typeface="Times New Roman" pitchFamily="18" charset="0"/>
              </a:rPr>
              <a:t>4</a:t>
            </a:r>
            <a:r>
              <a:rPr lang="ru-RU" sz="2300" i="1" dirty="0">
                <a:solidFill>
                  <a:srgbClr val="002060"/>
                </a:solidFill>
                <a:latin typeface="Constantia" pitchFamily="18" charset="0"/>
              </a:rPr>
              <a:t> </a:t>
            </a:r>
            <a:r>
              <a:rPr lang="ru-RU" sz="2300" dirty="0">
                <a:solidFill>
                  <a:srgbClr val="002060"/>
                </a:solidFill>
                <a:latin typeface="Constantia" pitchFamily="18" charset="0"/>
              </a:rPr>
              <a:t>раза происходит одна авария, </a:t>
            </a:r>
            <a:r>
              <a:rPr lang="ru-RU" sz="2300" dirty="0">
                <a:solidFill>
                  <a:srgbClr val="002060"/>
                </a:solidFill>
                <a:cs typeface="Times New Roman" pitchFamily="18" charset="0"/>
              </a:rPr>
              <a:t>2</a:t>
            </a:r>
            <a:r>
              <a:rPr lang="ru-RU" sz="2300" dirty="0">
                <a:solidFill>
                  <a:srgbClr val="002060"/>
                </a:solidFill>
                <a:latin typeface="Constantia" pitchFamily="18" charset="0"/>
              </a:rPr>
              <a:t> раза </a:t>
            </a:r>
            <a:r>
              <a:rPr lang="ru-RU" sz="2300" i="1" dirty="0">
                <a:solidFill>
                  <a:srgbClr val="002060"/>
                </a:solidFill>
                <a:latin typeface="Constantia" pitchFamily="18" charset="0"/>
              </a:rPr>
              <a:t>–</a:t>
            </a:r>
            <a:r>
              <a:rPr lang="ru-RU" sz="2300" dirty="0">
                <a:solidFill>
                  <a:srgbClr val="002060"/>
                </a:solidFill>
                <a:latin typeface="Constantia" pitchFamily="18" charset="0"/>
              </a:rPr>
              <a:t> две аварии. Составьте законы распределения числа аварий, происходящих на данном перекрестке в течение суток и за </a:t>
            </a:r>
            <a:r>
              <a:rPr lang="ru-RU" sz="2300" dirty="0">
                <a:solidFill>
                  <a:srgbClr val="002060"/>
                </a:solidFill>
                <a:cs typeface="Times New Roman" pitchFamily="18" charset="0"/>
              </a:rPr>
              <a:t>2</a:t>
            </a:r>
            <a:r>
              <a:rPr lang="ru-RU" sz="2300" dirty="0">
                <a:solidFill>
                  <a:srgbClr val="002060"/>
                </a:solidFill>
                <a:latin typeface="Constantia" pitchFamily="18" charset="0"/>
              </a:rPr>
              <a:t> суток. </a:t>
            </a:r>
          </a:p>
        </p:txBody>
      </p:sp>
      <p:sp>
        <p:nvSpPr>
          <p:cNvPr id="5325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53253" name="Picture 6" descr="C:\Users\1\Desktop\main12513714_0aa476021963bf69effc10166db2b857.jpg"/>
          <p:cNvPicPr>
            <a:picLocks noChangeAspect="1" noChangeArrowheads="1"/>
          </p:cNvPicPr>
          <p:nvPr/>
        </p:nvPicPr>
        <p:blipFill>
          <a:blip r:embed="rId3"/>
          <a:srcRect/>
          <a:stretch>
            <a:fillRect/>
          </a:stretch>
        </p:blipFill>
        <p:spPr bwMode="auto">
          <a:xfrm>
            <a:off x="5257800" y="4114800"/>
            <a:ext cx="2819400" cy="2112963"/>
          </a:xfrm>
          <a:prstGeom prst="rect">
            <a:avLst/>
          </a:prstGeom>
          <a:noFill/>
          <a:ln w="9525">
            <a:noFill/>
            <a:miter lim="800000"/>
            <a:headEnd/>
            <a:tailEnd/>
          </a:ln>
        </p:spPr>
      </p:pic>
      <p:pic>
        <p:nvPicPr>
          <p:cNvPr id="53254" name="Picture 7" descr="C:\Users\1\Desktop\-1_1_~1.JPG"/>
          <p:cNvPicPr>
            <a:picLocks noChangeAspect="1" noChangeArrowheads="1"/>
          </p:cNvPicPr>
          <p:nvPr/>
        </p:nvPicPr>
        <p:blipFill>
          <a:blip r:embed="rId4"/>
          <a:srcRect/>
          <a:stretch>
            <a:fillRect/>
          </a:stretch>
        </p:blipFill>
        <p:spPr bwMode="auto">
          <a:xfrm>
            <a:off x="1066800" y="4114800"/>
            <a:ext cx="3200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9"/>
          <p:cNvSpPr>
            <a:spLocks noChangeArrowheads="1"/>
          </p:cNvSpPr>
          <p:nvPr/>
        </p:nvSpPr>
        <p:spPr bwMode="auto">
          <a:xfrm>
            <a:off x="533400" y="5334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Информация из закона распределения</a:t>
            </a:r>
            <a:endParaRPr lang="ru-RU" sz="3200">
              <a:solidFill>
                <a:srgbClr val="FF0000"/>
              </a:solidFill>
              <a:latin typeface="Constantia" pitchFamily="18" charset="0"/>
            </a:endParaRPr>
          </a:p>
        </p:txBody>
      </p:sp>
      <p:sp>
        <p:nvSpPr>
          <p:cNvPr id="18" name="Прямоугольник 17"/>
          <p:cNvSpPr/>
          <p:nvPr/>
        </p:nvSpPr>
        <p:spPr>
          <a:xfrm>
            <a:off x="533400" y="1109663"/>
            <a:ext cx="8153400" cy="5554662"/>
          </a:xfrm>
          <a:prstGeom prst="rect">
            <a:avLst/>
          </a:prstGeom>
        </p:spPr>
        <p:txBody>
          <a:bodyPr>
            <a:spAutoFit/>
          </a:bodyPr>
          <a:lstStyle/>
          <a:p>
            <a:pPr>
              <a:defRPr/>
            </a:pPr>
            <a:r>
              <a:rPr lang="ru-RU" sz="2200" dirty="0">
                <a:solidFill>
                  <a:srgbClr val="002060"/>
                </a:solidFill>
                <a:latin typeface="Constantia" pitchFamily="18" charset="0"/>
              </a:rPr>
              <a:t>По составленным законам распределения числа  </a:t>
            </a:r>
            <a:r>
              <a:rPr lang="ru-RU" sz="2200" i="1" dirty="0">
                <a:solidFill>
                  <a:srgbClr val="002060"/>
                </a:solidFill>
                <a:latin typeface="Constantia" pitchFamily="18" charset="0"/>
              </a:rPr>
              <a:t>Х</a:t>
            </a:r>
            <a:r>
              <a:rPr lang="en-US" sz="2200" dirty="0">
                <a:solidFill>
                  <a:srgbClr val="002060"/>
                </a:solidFill>
                <a:latin typeface="Constantia" pitchFamily="18" charset="0"/>
              </a:rPr>
              <a:t> </a:t>
            </a:r>
            <a:r>
              <a:rPr lang="ru-RU" sz="2200" dirty="0">
                <a:solidFill>
                  <a:srgbClr val="002060"/>
                </a:solidFill>
                <a:latin typeface="Constantia" pitchFamily="18" charset="0"/>
              </a:rPr>
              <a:t>и </a:t>
            </a:r>
            <a:r>
              <a:rPr lang="en-US" sz="2200" i="1" dirty="0">
                <a:solidFill>
                  <a:srgbClr val="002060"/>
                </a:solidFill>
                <a:latin typeface="Constantia" pitchFamily="18" charset="0"/>
              </a:rPr>
              <a:t>Y</a:t>
            </a:r>
            <a:r>
              <a:rPr lang="en-US" sz="2200" dirty="0">
                <a:solidFill>
                  <a:srgbClr val="002060"/>
                </a:solidFill>
                <a:latin typeface="Constantia" pitchFamily="18" charset="0"/>
              </a:rPr>
              <a:t> </a:t>
            </a:r>
            <a:r>
              <a:rPr lang="ru-RU" sz="2200" dirty="0">
                <a:solidFill>
                  <a:srgbClr val="002060"/>
                </a:solidFill>
                <a:latin typeface="Constantia" pitchFamily="18" charset="0"/>
              </a:rPr>
              <a:t>аварий, происходящих на данном перекрестке в течение</a:t>
            </a:r>
            <a:r>
              <a:rPr lang="ru-RU" sz="2200" i="1" dirty="0">
                <a:solidFill>
                  <a:srgbClr val="002060"/>
                </a:solidFill>
                <a:cs typeface="Times New Roman" pitchFamily="18" charset="0"/>
              </a:rPr>
              <a:t> </a:t>
            </a:r>
            <a:r>
              <a:rPr lang="en-US" sz="2200" i="1" dirty="0">
                <a:solidFill>
                  <a:srgbClr val="002060"/>
                </a:solidFill>
                <a:cs typeface="Times New Roman" pitchFamily="18" charset="0"/>
              </a:rPr>
              <a:t>1 </a:t>
            </a:r>
            <a:r>
              <a:rPr lang="ru-RU" sz="2200" dirty="0">
                <a:solidFill>
                  <a:srgbClr val="002060"/>
                </a:solidFill>
                <a:cs typeface="Times New Roman" pitchFamily="18" charset="0"/>
              </a:rPr>
              <a:t>и</a:t>
            </a:r>
            <a:r>
              <a:rPr lang="ru-RU" sz="2200" i="1" dirty="0">
                <a:solidFill>
                  <a:srgbClr val="002060"/>
                </a:solidFill>
                <a:cs typeface="Times New Roman" pitchFamily="18" charset="0"/>
              </a:rPr>
              <a:t> 2 </a:t>
            </a:r>
            <a:r>
              <a:rPr lang="ru-RU" sz="2200" dirty="0">
                <a:solidFill>
                  <a:srgbClr val="002060"/>
                </a:solidFill>
                <a:latin typeface="Constantia" pitchFamily="18" charset="0"/>
              </a:rPr>
              <a:t>суток</a:t>
            </a:r>
          </a:p>
          <a:p>
            <a:pPr>
              <a:defRPr/>
            </a:pPr>
            <a:endParaRPr lang="ru-RU" sz="2200" dirty="0">
              <a:solidFill>
                <a:srgbClr val="002060"/>
              </a:solidFill>
              <a:latin typeface="Constantia" pitchFamily="18" charset="0"/>
            </a:endParaRPr>
          </a:p>
          <a:p>
            <a:pPr>
              <a:defRPr/>
            </a:pPr>
            <a:endParaRPr lang="ru-RU" sz="2200" dirty="0">
              <a:solidFill>
                <a:srgbClr val="002060"/>
              </a:solidFill>
              <a:latin typeface="Constantia" pitchFamily="18" charset="0"/>
            </a:endParaRPr>
          </a:p>
          <a:p>
            <a:pPr>
              <a:defRPr/>
            </a:pPr>
            <a:r>
              <a:rPr lang="ru-RU" sz="2200" dirty="0">
                <a:solidFill>
                  <a:srgbClr val="002060"/>
                </a:solidFill>
                <a:latin typeface="Constantia" pitchFamily="18" charset="0"/>
              </a:rPr>
              <a:t>                                                                                                 </a:t>
            </a:r>
          </a:p>
          <a:p>
            <a:pPr>
              <a:defRPr/>
            </a:pPr>
            <a:r>
              <a:rPr lang="ru-RU" sz="2200" dirty="0">
                <a:solidFill>
                  <a:srgbClr val="002060"/>
                </a:solidFill>
                <a:latin typeface="Constantia" pitchFamily="18" charset="0"/>
              </a:rPr>
              <a:t>найти:</a:t>
            </a:r>
          </a:p>
          <a:p>
            <a:pPr marL="457200" indent="-457200">
              <a:spcBef>
                <a:spcPts val="1200"/>
              </a:spcBef>
              <a:defRPr/>
            </a:pPr>
            <a:r>
              <a:rPr lang="ru-RU" sz="2200" dirty="0">
                <a:solidFill>
                  <a:srgbClr val="002060"/>
                </a:solidFill>
                <a:cs typeface="Times New Roman" pitchFamily="18" charset="0"/>
              </a:rPr>
              <a:t>1)</a:t>
            </a:r>
            <a:r>
              <a:rPr lang="ru-RU" sz="2200" i="1" dirty="0">
                <a:solidFill>
                  <a:srgbClr val="002060"/>
                </a:solidFill>
                <a:cs typeface="Times New Roman" pitchFamily="18" charset="0"/>
              </a:rPr>
              <a:t> </a:t>
            </a:r>
            <a:r>
              <a:rPr lang="ru-RU" sz="2200" i="1" dirty="0">
                <a:solidFill>
                  <a:srgbClr val="002060"/>
                </a:solidFill>
                <a:latin typeface="Constantia" pitchFamily="18" charset="0"/>
              </a:rPr>
              <a:t>среднее </a:t>
            </a:r>
            <a:r>
              <a:rPr lang="ru-RU" sz="2200" dirty="0">
                <a:solidFill>
                  <a:srgbClr val="002060"/>
                </a:solidFill>
                <a:latin typeface="Constantia" pitchFamily="18" charset="0"/>
              </a:rPr>
              <a:t>число аварий, происходящих на перекрестке в</a:t>
            </a:r>
          </a:p>
          <a:p>
            <a:pPr marL="457200" indent="-457200">
              <a:spcBef>
                <a:spcPts val="0"/>
              </a:spcBef>
              <a:defRPr/>
            </a:pPr>
            <a:r>
              <a:rPr lang="ru-RU" sz="2200" dirty="0">
                <a:solidFill>
                  <a:srgbClr val="002060"/>
                </a:solidFill>
                <a:latin typeface="Constantia" pitchFamily="18" charset="0"/>
              </a:rPr>
              <a:t> течение </a:t>
            </a:r>
            <a:r>
              <a:rPr lang="ru-RU" sz="2200" i="1" dirty="0">
                <a:solidFill>
                  <a:srgbClr val="002060"/>
                </a:solidFill>
                <a:latin typeface="Constantia" pitchFamily="18" charset="0"/>
              </a:rPr>
              <a:t>суто</a:t>
            </a:r>
            <a:r>
              <a:rPr lang="ru-RU" sz="2200" dirty="0">
                <a:solidFill>
                  <a:srgbClr val="002060"/>
                </a:solidFill>
                <a:latin typeface="Constantia" pitchFamily="18" charset="0"/>
              </a:rPr>
              <a:t>к </a:t>
            </a:r>
            <a:r>
              <a:rPr lang="ru-RU" sz="2200" i="1" dirty="0">
                <a:solidFill>
                  <a:srgbClr val="002060"/>
                </a:solidFill>
                <a:latin typeface="Constantia" pitchFamily="18" charset="0"/>
              </a:rPr>
              <a:t>(</a:t>
            </a:r>
            <a:r>
              <a:rPr lang="ru-RU" sz="2200" i="1" dirty="0">
                <a:solidFill>
                  <a:srgbClr val="002060"/>
                </a:solidFill>
                <a:cs typeface="Times New Roman" pitchFamily="18" charset="0"/>
              </a:rPr>
              <a:t>2</a:t>
            </a:r>
            <a:r>
              <a:rPr lang="ru-RU" sz="2200" i="1" dirty="0">
                <a:solidFill>
                  <a:srgbClr val="002060"/>
                </a:solidFill>
                <a:latin typeface="Constantia" pitchFamily="18" charset="0"/>
              </a:rPr>
              <a:t> суток)</a:t>
            </a:r>
            <a:r>
              <a:rPr lang="ru-RU" sz="2200" dirty="0">
                <a:solidFill>
                  <a:srgbClr val="002060"/>
                </a:solidFill>
                <a:latin typeface="Constantia" pitchFamily="18" charset="0"/>
              </a:rPr>
              <a:t>;</a:t>
            </a:r>
          </a:p>
          <a:p>
            <a:pPr marL="457200" indent="-457200">
              <a:spcBef>
                <a:spcPts val="600"/>
              </a:spcBef>
              <a:defRPr/>
            </a:pPr>
            <a:r>
              <a:rPr lang="ru-RU" sz="2200" dirty="0">
                <a:solidFill>
                  <a:srgbClr val="002060"/>
                </a:solidFill>
                <a:cs typeface="Times New Roman" pitchFamily="18" charset="0"/>
              </a:rPr>
              <a:t>2) </a:t>
            </a:r>
            <a:r>
              <a:rPr lang="ru-RU" sz="2200" dirty="0">
                <a:solidFill>
                  <a:srgbClr val="002060"/>
                </a:solidFill>
                <a:latin typeface="Constantia" pitchFamily="18" charset="0"/>
              </a:rPr>
              <a:t>сколько аварий </a:t>
            </a:r>
            <a:r>
              <a:rPr lang="ru-RU" sz="2200" i="1" dirty="0">
                <a:solidFill>
                  <a:srgbClr val="002060"/>
                </a:solidFill>
                <a:latin typeface="Constantia" pitchFamily="18" charset="0"/>
              </a:rPr>
              <a:t>скорее всего </a:t>
            </a:r>
            <a:r>
              <a:rPr lang="ru-RU" sz="2200" dirty="0">
                <a:solidFill>
                  <a:srgbClr val="002060"/>
                </a:solidFill>
                <a:latin typeface="Constantia" pitchFamily="18" charset="0"/>
              </a:rPr>
              <a:t>произойдет на перекрестке в</a:t>
            </a:r>
          </a:p>
          <a:p>
            <a:pPr marL="457200" indent="-457200">
              <a:defRPr/>
            </a:pPr>
            <a:r>
              <a:rPr lang="ru-RU" sz="2200" dirty="0">
                <a:solidFill>
                  <a:srgbClr val="002060"/>
                </a:solidFill>
                <a:latin typeface="Constantia" pitchFamily="18" charset="0"/>
              </a:rPr>
              <a:t>течение </a:t>
            </a:r>
            <a:r>
              <a:rPr lang="ru-RU" sz="2200" i="1" dirty="0">
                <a:solidFill>
                  <a:srgbClr val="002060"/>
                </a:solidFill>
                <a:latin typeface="Constantia" pitchFamily="18" charset="0"/>
              </a:rPr>
              <a:t>суток (</a:t>
            </a:r>
            <a:r>
              <a:rPr lang="ru-RU" sz="2200" i="1" dirty="0">
                <a:solidFill>
                  <a:srgbClr val="002060"/>
                </a:solidFill>
                <a:cs typeface="Times New Roman" pitchFamily="18" charset="0"/>
              </a:rPr>
              <a:t>2</a:t>
            </a:r>
            <a:r>
              <a:rPr lang="ru-RU" sz="2200" i="1" dirty="0">
                <a:solidFill>
                  <a:srgbClr val="002060"/>
                </a:solidFill>
                <a:latin typeface="Constantia" pitchFamily="18" charset="0"/>
              </a:rPr>
              <a:t> суток)</a:t>
            </a:r>
            <a:r>
              <a:rPr lang="ru-RU" sz="2200" dirty="0">
                <a:solidFill>
                  <a:srgbClr val="002060"/>
                </a:solidFill>
                <a:latin typeface="Constantia" pitchFamily="18" charset="0"/>
              </a:rPr>
              <a:t>, т.е. </a:t>
            </a:r>
            <a:r>
              <a:rPr lang="ru-RU" sz="2200" i="1" dirty="0">
                <a:solidFill>
                  <a:srgbClr val="002060"/>
                </a:solidFill>
                <a:latin typeface="Constantia" pitchFamily="18" charset="0"/>
              </a:rPr>
              <a:t>наивероятнейшее</a:t>
            </a:r>
            <a:r>
              <a:rPr lang="ru-RU" sz="2200" dirty="0">
                <a:solidFill>
                  <a:srgbClr val="002060"/>
                </a:solidFill>
                <a:latin typeface="Constantia" pitchFamily="18" charset="0"/>
              </a:rPr>
              <a:t> число аварий;</a:t>
            </a:r>
          </a:p>
          <a:p>
            <a:pPr marL="457200" indent="-457200">
              <a:spcBef>
                <a:spcPts val="600"/>
              </a:spcBef>
              <a:defRPr/>
            </a:pPr>
            <a:r>
              <a:rPr lang="ru-RU" sz="2200" dirty="0">
                <a:solidFill>
                  <a:srgbClr val="002060"/>
                </a:solidFill>
                <a:cs typeface="Times New Roman" pitchFamily="18" charset="0"/>
              </a:rPr>
              <a:t>3) </a:t>
            </a:r>
            <a:r>
              <a:rPr lang="ru-RU" sz="2200" i="1" dirty="0">
                <a:solidFill>
                  <a:srgbClr val="002060"/>
                </a:solidFill>
                <a:latin typeface="Constantia" pitchFamily="18" charset="0"/>
              </a:rPr>
              <a:t>среднее </a:t>
            </a:r>
            <a:r>
              <a:rPr lang="ru-RU" sz="2200" dirty="0">
                <a:solidFill>
                  <a:srgbClr val="002060"/>
                </a:solidFill>
                <a:latin typeface="Constantia" pitchFamily="18" charset="0"/>
              </a:rPr>
              <a:t>число аварий, происходящих на перекрестке в</a:t>
            </a:r>
          </a:p>
          <a:p>
            <a:pPr marL="457200" indent="-457200">
              <a:defRPr/>
            </a:pPr>
            <a:r>
              <a:rPr lang="ru-RU" sz="2200" dirty="0">
                <a:solidFill>
                  <a:srgbClr val="002060"/>
                </a:solidFill>
                <a:latin typeface="Constantia" pitchFamily="18" charset="0"/>
              </a:rPr>
              <a:t>течение </a:t>
            </a:r>
            <a:r>
              <a:rPr lang="ru-RU" sz="2200" i="1" dirty="0">
                <a:solidFill>
                  <a:srgbClr val="002060"/>
                </a:solidFill>
                <a:cs typeface="Times New Roman" pitchFamily="18" charset="0"/>
              </a:rPr>
              <a:t>3</a:t>
            </a:r>
            <a:r>
              <a:rPr lang="ru-RU" sz="2200" i="1" dirty="0">
                <a:solidFill>
                  <a:srgbClr val="002060"/>
                </a:solidFill>
                <a:latin typeface="Constantia" pitchFamily="18" charset="0"/>
              </a:rPr>
              <a:t> суток;</a:t>
            </a:r>
            <a:endParaRPr lang="ru-RU" sz="2200" dirty="0">
              <a:solidFill>
                <a:srgbClr val="002060"/>
              </a:solidFill>
              <a:cs typeface="Times New Roman" pitchFamily="18" charset="0"/>
            </a:endParaRPr>
          </a:p>
          <a:p>
            <a:pPr marL="457200" indent="-457200">
              <a:spcBef>
                <a:spcPts val="600"/>
              </a:spcBef>
              <a:defRPr/>
            </a:pPr>
            <a:r>
              <a:rPr lang="ru-RU" sz="2200" dirty="0">
                <a:solidFill>
                  <a:srgbClr val="002060"/>
                </a:solidFill>
                <a:cs typeface="Times New Roman" pitchFamily="18" charset="0"/>
              </a:rPr>
              <a:t>4) </a:t>
            </a:r>
            <a:r>
              <a:rPr lang="ru-RU" sz="2200" i="1" dirty="0">
                <a:solidFill>
                  <a:srgbClr val="002060"/>
                </a:solidFill>
                <a:latin typeface="Constantia" pitchFamily="18" charset="0"/>
              </a:rPr>
              <a:t>среднее </a:t>
            </a:r>
            <a:r>
              <a:rPr lang="ru-RU" sz="2200" dirty="0">
                <a:solidFill>
                  <a:srgbClr val="002060"/>
                </a:solidFill>
                <a:latin typeface="Constantia" pitchFamily="18" charset="0"/>
              </a:rPr>
              <a:t>число аварий, происходящих на данном </a:t>
            </a:r>
          </a:p>
          <a:p>
            <a:pPr marL="457200" indent="-457200">
              <a:defRPr/>
            </a:pPr>
            <a:r>
              <a:rPr lang="ru-RU" sz="2200" dirty="0">
                <a:solidFill>
                  <a:srgbClr val="002060"/>
                </a:solidFill>
                <a:latin typeface="Constantia" pitchFamily="18" charset="0"/>
              </a:rPr>
              <a:t>перекрестке за </a:t>
            </a:r>
            <a:r>
              <a:rPr lang="ru-RU" sz="2200" i="1" dirty="0">
                <a:solidFill>
                  <a:srgbClr val="002060"/>
                </a:solidFill>
                <a:latin typeface="Constantia" pitchFamily="18" charset="0"/>
              </a:rPr>
              <a:t>неделю (месяц)</a:t>
            </a:r>
            <a:r>
              <a:rPr lang="ru-RU" sz="2200" dirty="0">
                <a:solidFill>
                  <a:srgbClr val="002060"/>
                </a:solidFill>
                <a:latin typeface="Constantia" pitchFamily="18" charset="0"/>
              </a:rPr>
              <a:t>.</a:t>
            </a:r>
          </a:p>
          <a:p>
            <a:pPr marL="457200" indent="-457200">
              <a:buFontTx/>
              <a:buAutoNum type="arabicParenR"/>
              <a:defRPr/>
            </a:pPr>
            <a:endParaRPr lang="ru-RU" sz="2200" dirty="0">
              <a:solidFill>
                <a:srgbClr val="002060"/>
              </a:solidFill>
              <a:latin typeface="Constantia" pitchFamily="18" charset="0"/>
            </a:endParaRPr>
          </a:p>
        </p:txBody>
      </p:sp>
      <p:sp>
        <p:nvSpPr>
          <p:cNvPr id="5632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 name="Таблица 6"/>
          <p:cNvGraphicFramePr>
            <a:graphicFrameLocks noGrp="1"/>
          </p:cNvGraphicFramePr>
          <p:nvPr/>
        </p:nvGraphicFramePr>
        <p:xfrm>
          <a:off x="685800" y="2057400"/>
          <a:ext cx="2209800" cy="762000"/>
        </p:xfrm>
        <a:graphic>
          <a:graphicData uri="http://schemas.openxmlformats.org/drawingml/2006/table">
            <a:tbl>
              <a:tblPr/>
              <a:tblGrid>
                <a:gridCol w="365125"/>
                <a:gridCol w="614363"/>
                <a:gridCol w="614362"/>
                <a:gridCol w="615950"/>
              </a:tblGrid>
              <a:tr h="349250">
                <a:tc>
                  <a:txBody>
                    <a:bodyPr/>
                    <a:lstStyle/>
                    <a:p>
                      <a:pPr marL="0" marR="0" lvl="0" indent="-68263" algn="ctr" defTabSz="914400" rtl="0" eaLnBrk="1" fontAlgn="base" latinLnBrk="0" hangingPunct="1">
                        <a:lnSpc>
                          <a:spcPct val="100000"/>
                        </a:lnSpc>
                        <a:spcBef>
                          <a:spcPts val="1200"/>
                        </a:spcBef>
                        <a:spcAft>
                          <a:spcPct val="0"/>
                        </a:spcAft>
                        <a:buClrTx/>
                        <a:buSzTx/>
                        <a:buFontTx/>
                        <a:buNone/>
                        <a:tabLst/>
                      </a:pPr>
                      <a:r>
                        <a:rPr kumimoji="0" lang="ru-RU" sz="2000" b="0" i="1" u="none" strike="noStrike" cap="none" normalizeH="0" baseline="0" dirty="0" smtClean="0">
                          <a:ln>
                            <a:noFill/>
                          </a:ln>
                          <a:solidFill>
                            <a:srgbClr val="002060"/>
                          </a:solidFill>
                          <a:effectLst/>
                          <a:latin typeface="Times New Roman" pitchFamily="18" charset="0"/>
                          <a:cs typeface="Times New Roman" pitchFamily="18" charset="0"/>
                        </a:rPr>
                        <a:t>Х</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0</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1</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smtClean="0">
                          <a:ln>
                            <a:noFill/>
                          </a:ln>
                          <a:solidFill>
                            <a:srgbClr val="002060"/>
                          </a:solidFill>
                          <a:effectLst/>
                          <a:latin typeface="Times New Roman" pitchFamily="18" charset="0"/>
                          <a:cs typeface="Times New Roman" pitchFamily="18" charset="0"/>
                        </a:rPr>
                        <a:t>2</a:t>
                      </a:r>
                      <a:endParaRPr kumimoji="0" lang="ru-RU" sz="2000" b="0" i="0" u="none" strike="noStrike" cap="none" normalizeH="0" baseline="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1" u="none" strike="noStrike" cap="none" normalizeH="0" baseline="0" dirty="0" smtClean="0">
                          <a:ln>
                            <a:noFill/>
                          </a:ln>
                          <a:solidFill>
                            <a:srgbClr val="002060"/>
                          </a:solidFill>
                          <a:effectLst/>
                          <a:latin typeface="Times New Roman" pitchFamily="18" charset="0"/>
                          <a:cs typeface="Times New Roman" pitchFamily="18" charset="0"/>
                        </a:rPr>
                        <a:t>p</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ru-RU" sz="2000" b="0" i="0" u="none" strike="noStrike" cap="none" normalizeH="0" baseline="0" smtClean="0">
                          <a:ln>
                            <a:noFill/>
                          </a:ln>
                          <a:solidFill>
                            <a:srgbClr val="002060"/>
                          </a:solidFill>
                          <a:effectLst/>
                          <a:latin typeface="Times New Roman" pitchFamily="18" charset="0"/>
                          <a:cs typeface="Times New Roman" pitchFamily="18" charset="0"/>
                        </a:rPr>
                        <a:t>0</a:t>
                      </a:r>
                      <a:r>
                        <a:rPr kumimoji="0" lang="en-US" sz="2000" b="0" i="0" u="none" strike="noStrike" cap="none" normalizeH="0" baseline="0" smtClean="0">
                          <a:ln>
                            <a:noFill/>
                          </a:ln>
                          <a:solidFill>
                            <a:srgbClr val="002060"/>
                          </a:solidFill>
                          <a:effectLst/>
                          <a:latin typeface="Times New Roman" pitchFamily="18" charset="0"/>
                          <a:cs typeface="Times New Roman" pitchFamily="18" charset="0"/>
                        </a:rPr>
                        <a:t>,</a:t>
                      </a:r>
                      <a:r>
                        <a:rPr kumimoji="0" lang="ru-RU" sz="2000" b="0" i="0" u="none" strike="noStrike" cap="none" normalizeH="0" baseline="0" smtClean="0">
                          <a:ln>
                            <a:noFill/>
                          </a:ln>
                          <a:solidFill>
                            <a:srgbClr val="002060"/>
                          </a:solidFill>
                          <a:effectLst/>
                          <a:latin typeface="Times New Roman" pitchFamily="18" charset="0"/>
                          <a:cs typeface="Times New Roman" pitchFamily="18" charset="0"/>
                        </a:rPr>
                        <a:t>9</a:t>
                      </a:r>
                      <a:r>
                        <a:rPr kumimoji="0" lang="en-US" sz="2000" b="0" i="0" u="none" strike="noStrike" cap="none" normalizeH="0" baseline="0" smtClean="0">
                          <a:ln>
                            <a:noFill/>
                          </a:ln>
                          <a:solidFill>
                            <a:srgbClr val="002060"/>
                          </a:solidFill>
                          <a:effectLst/>
                          <a:latin typeface="Times New Roman" pitchFamily="18" charset="0"/>
                          <a:cs typeface="Times New Roman" pitchFamily="18" charset="0"/>
                        </a:rPr>
                        <a:t>4</a:t>
                      </a:r>
                      <a:endParaRPr kumimoji="0" lang="ru-RU" sz="2000" b="0" i="0" u="none" strike="noStrike" cap="none" normalizeH="0" baseline="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0,04</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0,02</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Таблица 8"/>
          <p:cNvGraphicFramePr>
            <a:graphicFrameLocks noGrp="1"/>
          </p:cNvGraphicFramePr>
          <p:nvPr/>
        </p:nvGraphicFramePr>
        <p:xfrm>
          <a:off x="3352800" y="2057400"/>
          <a:ext cx="5181600" cy="762000"/>
        </p:xfrm>
        <a:graphic>
          <a:graphicData uri="http://schemas.openxmlformats.org/drawingml/2006/table">
            <a:tbl>
              <a:tblPr/>
              <a:tblGrid>
                <a:gridCol w="453684"/>
                <a:gridCol w="881214"/>
                <a:gridCol w="961275"/>
                <a:gridCol w="961809"/>
                <a:gridCol w="961809"/>
                <a:gridCol w="961809"/>
              </a:tblGrid>
              <a:tr h="381000">
                <a:tc>
                  <a:txBody>
                    <a:bodyPr/>
                    <a:lstStyle/>
                    <a:p>
                      <a:pPr indent="-68580" algn="ctr">
                        <a:spcBef>
                          <a:spcPts val="600"/>
                        </a:spcBef>
                        <a:spcAft>
                          <a:spcPts val="0"/>
                        </a:spcAft>
                      </a:pPr>
                      <a:r>
                        <a:rPr lang="en-US" sz="2000" b="0" i="1" dirty="0" smtClean="0">
                          <a:solidFill>
                            <a:srgbClr val="002060"/>
                          </a:solidFill>
                          <a:latin typeface="Constantia" pitchFamily="18" charset="0"/>
                          <a:ea typeface="Times New Roman"/>
                        </a:rPr>
                        <a:t>Y</a:t>
                      </a:r>
                      <a:endParaRPr lang="ru-RU" sz="2000" b="0" i="1" dirty="0">
                        <a:solidFill>
                          <a:srgbClr val="002060"/>
                        </a:solidFill>
                        <a:latin typeface="Constantia" pitchFamily="18" charset="0"/>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dirty="0">
                          <a:solidFill>
                            <a:srgbClr val="002060"/>
                          </a:solidFill>
                          <a:latin typeface="Times New Roman"/>
                          <a:ea typeface="Times New Roman"/>
                        </a:rPr>
                        <a:t>0</a:t>
                      </a:r>
                      <a:endParaRPr lang="ru-RU" sz="2000" b="0" i="0" dirty="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dirty="0">
                          <a:solidFill>
                            <a:srgbClr val="002060"/>
                          </a:solidFill>
                          <a:latin typeface="Times New Roman"/>
                          <a:ea typeface="Times New Roman"/>
                        </a:rPr>
                        <a:t>1</a:t>
                      </a:r>
                      <a:endParaRPr lang="ru-RU" sz="2000" b="0" i="0" dirty="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dirty="0">
                          <a:solidFill>
                            <a:srgbClr val="002060"/>
                          </a:solidFill>
                          <a:latin typeface="Times New Roman"/>
                          <a:ea typeface="Times New Roman"/>
                        </a:rPr>
                        <a:t>2</a:t>
                      </a:r>
                      <a:endParaRPr lang="ru-RU" sz="2000" b="0" i="0" dirty="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a:solidFill>
                            <a:srgbClr val="002060"/>
                          </a:solidFill>
                          <a:latin typeface="Times New Roman"/>
                          <a:ea typeface="Times New Roman"/>
                        </a:rPr>
                        <a:t>3</a:t>
                      </a:r>
                      <a:endParaRPr lang="ru-RU" sz="2000" b="0" i="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a:solidFill>
                            <a:srgbClr val="002060"/>
                          </a:solidFill>
                          <a:latin typeface="Times New Roman"/>
                          <a:ea typeface="Times New Roman"/>
                        </a:rPr>
                        <a:t>4</a:t>
                      </a:r>
                      <a:endParaRPr lang="ru-RU" sz="2000" b="0" i="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indent="-68580" algn="ctr">
                        <a:spcBef>
                          <a:spcPts val="600"/>
                        </a:spcBef>
                        <a:spcAft>
                          <a:spcPts val="0"/>
                        </a:spcAft>
                      </a:pPr>
                      <a:r>
                        <a:rPr lang="en-US" sz="2000" b="0" i="1" dirty="0" smtClean="0">
                          <a:solidFill>
                            <a:srgbClr val="002060"/>
                          </a:solidFill>
                          <a:latin typeface="Times New Roman"/>
                          <a:ea typeface="Times New Roman"/>
                        </a:rPr>
                        <a:t>p</a:t>
                      </a:r>
                      <a:endParaRPr lang="ru-RU" sz="2000" b="0" dirty="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a:solidFill>
                            <a:srgbClr val="002060"/>
                          </a:solidFill>
                          <a:latin typeface="Times New Roman"/>
                          <a:ea typeface="Times New Roman"/>
                        </a:rPr>
                        <a:t>0</a:t>
                      </a:r>
                      <a:r>
                        <a:rPr lang="en-US" sz="2000" b="0" i="0">
                          <a:solidFill>
                            <a:srgbClr val="002060"/>
                          </a:solidFill>
                          <a:latin typeface="Times New Roman"/>
                          <a:ea typeface="Times New Roman"/>
                        </a:rPr>
                        <a:t>,</a:t>
                      </a:r>
                      <a:r>
                        <a:rPr lang="ru-RU" sz="2000" b="0" i="0">
                          <a:solidFill>
                            <a:srgbClr val="002060"/>
                          </a:solidFill>
                          <a:latin typeface="Times New Roman"/>
                          <a:ea typeface="Times New Roman"/>
                        </a:rPr>
                        <a:t>8</a:t>
                      </a:r>
                      <a:r>
                        <a:rPr lang="en-US" sz="2000" b="0" i="0">
                          <a:solidFill>
                            <a:srgbClr val="002060"/>
                          </a:solidFill>
                          <a:latin typeface="Times New Roman"/>
                          <a:ea typeface="Times New Roman"/>
                        </a:rPr>
                        <a:t>836</a:t>
                      </a:r>
                      <a:endParaRPr lang="ru-RU" sz="2000" b="0" i="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dirty="0">
                          <a:solidFill>
                            <a:srgbClr val="002060"/>
                          </a:solidFill>
                          <a:latin typeface="Times New Roman"/>
                          <a:ea typeface="Times New Roman"/>
                        </a:rPr>
                        <a:t>0,0752</a:t>
                      </a: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dirty="0">
                          <a:solidFill>
                            <a:srgbClr val="002060"/>
                          </a:solidFill>
                          <a:latin typeface="Times New Roman"/>
                          <a:ea typeface="Times New Roman"/>
                        </a:rPr>
                        <a:t>0,0392</a:t>
                      </a: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dirty="0">
                          <a:solidFill>
                            <a:srgbClr val="002060"/>
                          </a:solidFill>
                          <a:latin typeface="Times New Roman"/>
                          <a:ea typeface="Times New Roman"/>
                        </a:rPr>
                        <a:t>0,0016</a:t>
                      </a: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dirty="0">
                          <a:solidFill>
                            <a:srgbClr val="002060"/>
                          </a:solidFill>
                          <a:latin typeface="Times New Roman"/>
                          <a:ea typeface="Times New Roman"/>
                        </a:rPr>
                        <a:t>0,0004</a:t>
                      </a: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Прямоугольник 9"/>
          <p:cNvSpPr>
            <a:spLocks noChangeArrowheads="1"/>
          </p:cNvSpPr>
          <p:nvPr/>
        </p:nvSpPr>
        <p:spPr bwMode="auto">
          <a:xfrm>
            <a:off x="457200" y="609600"/>
            <a:ext cx="8153400" cy="890588"/>
          </a:xfrm>
          <a:prstGeom prst="rect">
            <a:avLst/>
          </a:prstGeom>
          <a:noFill/>
          <a:ln w="9525">
            <a:noFill/>
            <a:miter lim="800000"/>
            <a:headEnd/>
            <a:tailEnd/>
          </a:ln>
        </p:spPr>
        <p:txBody>
          <a:bodyPr>
            <a:spAutoFit/>
          </a:bodyPr>
          <a:lstStyle/>
          <a:p>
            <a:pPr algn="ctr">
              <a:lnSpc>
                <a:spcPct val="80000"/>
              </a:lnSpc>
            </a:pPr>
            <a:r>
              <a:rPr lang="ru-RU" sz="3200" b="1" dirty="0">
                <a:solidFill>
                  <a:srgbClr val="FF0000"/>
                </a:solidFill>
                <a:latin typeface="Constantia" pitchFamily="18" charset="0"/>
              </a:rPr>
              <a:t>Что можно узнать </a:t>
            </a:r>
          </a:p>
          <a:p>
            <a:pPr algn="ctr">
              <a:lnSpc>
                <a:spcPct val="80000"/>
              </a:lnSpc>
            </a:pPr>
            <a:r>
              <a:rPr lang="ru-RU" sz="3200" b="1" dirty="0">
                <a:solidFill>
                  <a:srgbClr val="FF0000"/>
                </a:solidFill>
                <a:latin typeface="Constantia" pitchFamily="18" charset="0"/>
              </a:rPr>
              <a:t>из закона распределения ДСВ?</a:t>
            </a:r>
          </a:p>
        </p:txBody>
      </p:sp>
      <p:sp>
        <p:nvSpPr>
          <p:cNvPr id="46083" name="Прямоугольник 17"/>
          <p:cNvSpPr>
            <a:spLocks noChangeArrowheads="1"/>
          </p:cNvSpPr>
          <p:nvPr/>
        </p:nvSpPr>
        <p:spPr bwMode="auto">
          <a:xfrm>
            <a:off x="762000" y="1447800"/>
            <a:ext cx="8001000" cy="2570163"/>
          </a:xfrm>
          <a:prstGeom prst="rect">
            <a:avLst/>
          </a:prstGeom>
          <a:noFill/>
          <a:ln w="9525">
            <a:noFill/>
            <a:miter lim="800000"/>
            <a:headEnd/>
            <a:tailEnd/>
          </a:ln>
        </p:spPr>
        <p:txBody>
          <a:bodyPr>
            <a:spAutoFit/>
          </a:bodyPr>
          <a:lstStyle/>
          <a:p>
            <a:r>
              <a:rPr lang="ru-RU" sz="2300">
                <a:solidFill>
                  <a:srgbClr val="002060"/>
                </a:solidFill>
                <a:latin typeface="Constantia" pitchFamily="18" charset="0"/>
              </a:rPr>
              <a:t>Закон распределения дает полное представление о случайной величине.</a:t>
            </a:r>
          </a:p>
          <a:p>
            <a:r>
              <a:rPr lang="ru-RU" sz="2300">
                <a:solidFill>
                  <a:srgbClr val="002060"/>
                </a:solidFill>
                <a:latin typeface="Constantia" pitchFamily="18" charset="0"/>
              </a:rPr>
              <a:t>Однако часто используют числа, которые описывают случайную величину суммарно</a:t>
            </a:r>
            <a:r>
              <a:rPr lang="ru-RU" sz="2300" i="1">
                <a:solidFill>
                  <a:srgbClr val="002060"/>
                </a:solidFill>
                <a:latin typeface="Constantia" pitchFamily="18" charset="0"/>
              </a:rPr>
              <a:t> </a:t>
            </a:r>
            <a:r>
              <a:rPr lang="ru-RU" sz="2300">
                <a:solidFill>
                  <a:srgbClr val="002060"/>
                </a:solidFill>
                <a:latin typeface="Constantia" pitchFamily="18" charset="0"/>
              </a:rPr>
              <a:t>и</a:t>
            </a:r>
            <a:r>
              <a:rPr lang="ru-RU" sz="2300" i="1">
                <a:solidFill>
                  <a:srgbClr val="002060"/>
                </a:solidFill>
                <a:latin typeface="Constantia" pitchFamily="18" charset="0"/>
              </a:rPr>
              <a:t> </a:t>
            </a:r>
            <a:r>
              <a:rPr lang="ru-RU" sz="2300">
                <a:solidFill>
                  <a:srgbClr val="002060"/>
                </a:solidFill>
                <a:latin typeface="Constantia" pitchFamily="18" charset="0"/>
              </a:rPr>
              <a:t>в сжатой форме дают достаточную информацию о случайной величине. Такие показатели называются </a:t>
            </a:r>
            <a:r>
              <a:rPr lang="ru-RU" sz="2300" b="1">
                <a:solidFill>
                  <a:srgbClr val="002060"/>
                </a:solidFill>
                <a:latin typeface="Constantia" pitchFamily="18" charset="0"/>
              </a:rPr>
              <a:t>числовыми характеристиками</a:t>
            </a:r>
            <a:r>
              <a:rPr lang="ru-RU" sz="2300">
                <a:solidFill>
                  <a:srgbClr val="002060"/>
                </a:solidFill>
                <a:latin typeface="Constantia" pitchFamily="18" charset="0"/>
              </a:rPr>
              <a:t> дискретной случайной величины. </a:t>
            </a:r>
          </a:p>
        </p:txBody>
      </p:sp>
      <p:sp>
        <p:nvSpPr>
          <p:cNvPr id="5734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9" name="Прямоугольник 8"/>
          <p:cNvSpPr/>
          <p:nvPr/>
        </p:nvSpPr>
        <p:spPr>
          <a:xfrm>
            <a:off x="838200" y="4121150"/>
            <a:ext cx="7772400" cy="2432050"/>
          </a:xfrm>
          <a:prstGeom prst="rect">
            <a:avLst/>
          </a:prstGeom>
        </p:spPr>
        <p:txBody>
          <a:bodyPr>
            <a:spAutoFit/>
          </a:bodyPr>
          <a:lstStyle/>
          <a:p>
            <a:pPr algn="ctr">
              <a:defRPr/>
            </a:pPr>
            <a:r>
              <a:rPr lang="ru-RU" sz="2400" b="1" dirty="0">
                <a:solidFill>
                  <a:srgbClr val="002060"/>
                </a:solidFill>
                <a:latin typeface="Constantia" pitchFamily="18" charset="0"/>
              </a:rPr>
              <a:t>Числовые характеристики ДСВ:</a:t>
            </a:r>
          </a:p>
          <a:p>
            <a:pPr>
              <a:defRPr/>
            </a:pPr>
            <a:endParaRPr lang="ru-RU" sz="1200" dirty="0">
              <a:solidFill>
                <a:srgbClr val="002060"/>
              </a:solidFill>
              <a:latin typeface="Constantia" pitchFamily="18" charset="0"/>
            </a:endParaRPr>
          </a:p>
          <a:p>
            <a:pPr marL="457200" indent="-457200">
              <a:defRPr/>
            </a:pPr>
            <a:r>
              <a:rPr lang="ru-RU" sz="2400" dirty="0">
                <a:solidFill>
                  <a:srgbClr val="002060"/>
                </a:solidFill>
                <a:cs typeface="Times New Roman" pitchFamily="18" charset="0"/>
              </a:rPr>
              <a:t>1)</a:t>
            </a:r>
            <a:r>
              <a:rPr lang="ru-RU" sz="2400" dirty="0">
                <a:solidFill>
                  <a:srgbClr val="002060"/>
                </a:solidFill>
                <a:latin typeface="Constantia" pitchFamily="18" charset="0"/>
              </a:rPr>
              <a:t>  математическое ожидание;</a:t>
            </a:r>
          </a:p>
          <a:p>
            <a:pPr marL="457200" indent="-457200">
              <a:defRPr/>
            </a:pPr>
            <a:r>
              <a:rPr lang="ru-RU" sz="2400" dirty="0">
                <a:solidFill>
                  <a:srgbClr val="002060"/>
                </a:solidFill>
                <a:cs typeface="Times New Roman" pitchFamily="18" charset="0"/>
              </a:rPr>
              <a:t>2)  </a:t>
            </a:r>
            <a:r>
              <a:rPr lang="ru-RU" sz="2400" dirty="0">
                <a:solidFill>
                  <a:srgbClr val="002060"/>
                </a:solidFill>
                <a:latin typeface="Constantia" pitchFamily="18" charset="0"/>
              </a:rPr>
              <a:t>дисперсия;</a:t>
            </a:r>
          </a:p>
          <a:p>
            <a:pPr marL="457200" indent="-457200">
              <a:defRPr/>
            </a:pPr>
            <a:r>
              <a:rPr lang="ru-RU" sz="2400" dirty="0">
                <a:solidFill>
                  <a:srgbClr val="002060"/>
                </a:solidFill>
                <a:cs typeface="Times New Roman" pitchFamily="18" charset="0"/>
              </a:rPr>
              <a:t>3)</a:t>
            </a:r>
            <a:r>
              <a:rPr lang="ru-RU" sz="2400" dirty="0">
                <a:solidFill>
                  <a:srgbClr val="002060"/>
                </a:solidFill>
                <a:latin typeface="Constantia" pitchFamily="18" charset="0"/>
              </a:rPr>
              <a:t>  среднее </a:t>
            </a:r>
            <a:r>
              <a:rPr lang="ru-RU" sz="2400" dirty="0" err="1">
                <a:solidFill>
                  <a:srgbClr val="002060"/>
                </a:solidFill>
                <a:latin typeface="Constantia" pitchFamily="18" charset="0"/>
              </a:rPr>
              <a:t>квадратическое</a:t>
            </a:r>
            <a:r>
              <a:rPr lang="ru-RU" sz="2400" dirty="0">
                <a:solidFill>
                  <a:srgbClr val="002060"/>
                </a:solidFill>
                <a:latin typeface="Constantia" pitchFamily="18" charset="0"/>
              </a:rPr>
              <a:t> отклонение;</a:t>
            </a:r>
          </a:p>
          <a:p>
            <a:pPr marL="457200" indent="-457200">
              <a:defRPr/>
            </a:pPr>
            <a:r>
              <a:rPr lang="ru-RU" sz="2400" dirty="0">
                <a:solidFill>
                  <a:srgbClr val="002060"/>
                </a:solidFill>
                <a:cs typeface="Times New Roman" pitchFamily="18" charset="0"/>
              </a:rPr>
              <a:t>4)</a:t>
            </a:r>
            <a:r>
              <a:rPr lang="ru-RU" sz="2400" dirty="0">
                <a:solidFill>
                  <a:srgbClr val="002060"/>
                </a:solidFill>
                <a:latin typeface="Constantia" pitchFamily="18" charset="0"/>
              </a:rPr>
              <a:t>  мода.</a:t>
            </a:r>
          </a:p>
          <a:p>
            <a:pPr marL="457200" indent="-457200">
              <a:buFontTx/>
              <a:buAutoNum type="arabicParenR"/>
              <a:defRPr/>
            </a:pPr>
            <a:endParaRPr lang="ru-RU" sz="2000" dirty="0">
              <a:solidFill>
                <a:srgbClr val="002060"/>
              </a:solidFill>
              <a:latin typeface="Constantia" pitchFamily="18" charset="0"/>
            </a:endParaRPr>
          </a:p>
        </p:txBody>
      </p:sp>
      <p:pic>
        <p:nvPicPr>
          <p:cNvPr id="46086" name="Picture 2" descr="C:\Users\1\Desktop\Мероприятие Матем культура\картинки\pic.gif"/>
          <p:cNvPicPr>
            <a:picLocks noChangeAspect="1" noChangeArrowheads="1"/>
          </p:cNvPicPr>
          <p:nvPr/>
        </p:nvPicPr>
        <p:blipFill>
          <a:blip r:embed="rId3"/>
          <a:srcRect/>
          <a:stretch>
            <a:fillRect/>
          </a:stretch>
        </p:blipFill>
        <p:spPr bwMode="auto">
          <a:xfrm>
            <a:off x="6705600" y="4495800"/>
            <a:ext cx="1828800" cy="1866900"/>
          </a:xfrm>
          <a:prstGeom prst="rect">
            <a:avLst/>
          </a:prstGeom>
          <a:noFill/>
          <a:ln w="9525">
            <a:noFill/>
            <a:miter lim="800000"/>
            <a:headEnd/>
            <a:tailEnd/>
          </a:ln>
        </p:spPr>
      </p:pic>
      <p:sp>
        <p:nvSpPr>
          <p:cNvPr id="57351" name="Прямоугольник 6"/>
          <p:cNvSpPr>
            <a:spLocks noChangeArrowheads="1"/>
          </p:cNvSpPr>
          <p:nvPr/>
        </p:nvSpPr>
        <p:spPr bwMode="auto">
          <a:xfrm>
            <a:off x="685800" y="-76200"/>
            <a:ext cx="4267200" cy="646113"/>
          </a:xfrm>
          <a:prstGeom prst="rect">
            <a:avLst/>
          </a:prstGeom>
          <a:noFill/>
          <a:ln w="9525">
            <a:noFill/>
            <a:miter lim="800000"/>
            <a:headEnd/>
            <a:tailEnd/>
          </a:ln>
        </p:spPr>
        <p:txBody>
          <a:bodyPr>
            <a:spAutoFit/>
          </a:bodyPr>
          <a:lstStyle/>
          <a:p>
            <a:r>
              <a:rPr lang="ru-RU" sz="3600" b="1">
                <a:solidFill>
                  <a:srgbClr val="002060"/>
                </a:solidFill>
                <a:latin typeface="Constantia" pitchFamily="18" charset="0"/>
              </a:rPr>
              <a:t>Тяжело в учении -</a:t>
            </a:r>
          </a:p>
        </p:txBody>
      </p:sp>
      <p:sp>
        <p:nvSpPr>
          <p:cNvPr id="8" name="Прямоугольник 7"/>
          <p:cNvSpPr>
            <a:spLocks noChangeArrowheads="1"/>
          </p:cNvSpPr>
          <p:nvPr/>
        </p:nvSpPr>
        <p:spPr bwMode="auto">
          <a:xfrm>
            <a:off x="4876800" y="-76200"/>
            <a:ext cx="3886200" cy="646113"/>
          </a:xfrm>
          <a:prstGeom prst="rect">
            <a:avLst/>
          </a:prstGeom>
          <a:noFill/>
          <a:ln w="9525">
            <a:noFill/>
            <a:miter lim="800000"/>
            <a:headEnd/>
            <a:tailEnd/>
          </a:ln>
        </p:spPr>
        <p:txBody>
          <a:bodyPr>
            <a:spAutoFit/>
          </a:bodyPr>
          <a:lstStyle/>
          <a:p>
            <a:r>
              <a:rPr lang="ru-RU" sz="3600" b="1">
                <a:solidFill>
                  <a:srgbClr val="FF0000"/>
                </a:solidFill>
                <a:latin typeface="Constantia" pitchFamily="18" charset="0"/>
              </a:rPr>
              <a:t>легко в походе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fade">
                                      <p:cBhvr>
                                        <p:cTn id="12" dur="1000"/>
                                        <p:tgtEl>
                                          <p:spTgt spid="4608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6083"/>
                                        </p:tgtEl>
                                        <p:attrNameLst>
                                          <p:attrName>style.visibility</p:attrName>
                                        </p:attrNameLst>
                                      </p:cBhvr>
                                      <p:to>
                                        <p:strVal val="visible"/>
                                      </p:to>
                                    </p:set>
                                    <p:animEffect transition="in" filter="fade">
                                      <p:cBhvr>
                                        <p:cTn id="16" dur="1000"/>
                                        <p:tgtEl>
                                          <p:spTgt spid="4608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46086"/>
                                        </p:tgtEl>
                                        <p:attrNameLst>
                                          <p:attrName>style.visibility</p:attrName>
                                        </p:attrNameLst>
                                      </p:cBhvr>
                                      <p:to>
                                        <p:strVal val="visible"/>
                                      </p:to>
                                    </p:set>
                                    <p:animEffect transition="in" filter="fade">
                                      <p:cBhvr>
                                        <p:cTn id="24"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9"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Математическое ожидание</a:t>
            </a:r>
          </a:p>
        </p:txBody>
      </p:sp>
      <p:sp>
        <p:nvSpPr>
          <p:cNvPr id="7172" name="Прямоугольник 17"/>
          <p:cNvSpPr>
            <a:spLocks noChangeArrowheads="1"/>
          </p:cNvSpPr>
          <p:nvPr/>
        </p:nvSpPr>
        <p:spPr bwMode="auto">
          <a:xfrm>
            <a:off x="762000" y="1066800"/>
            <a:ext cx="8001000" cy="1200150"/>
          </a:xfrm>
          <a:prstGeom prst="rect">
            <a:avLst/>
          </a:prstGeom>
          <a:noFill/>
          <a:ln w="9525">
            <a:noFill/>
            <a:miter lim="800000"/>
            <a:headEnd/>
            <a:tailEnd/>
          </a:ln>
        </p:spPr>
        <p:txBody>
          <a:bodyPr>
            <a:spAutoFit/>
          </a:bodyPr>
          <a:lstStyle/>
          <a:p>
            <a:r>
              <a:rPr lang="ru-RU" sz="2400" b="1" i="1">
                <a:solidFill>
                  <a:srgbClr val="002060"/>
                </a:solidFill>
                <a:latin typeface="Constantia" pitchFamily="18" charset="0"/>
                <a:cs typeface="Times New Roman" pitchFamily="18" charset="0"/>
              </a:rPr>
              <a:t>Математическое ожидание </a:t>
            </a:r>
            <a:r>
              <a:rPr lang="ru-RU" sz="2400" b="1">
                <a:solidFill>
                  <a:srgbClr val="002060"/>
                </a:solidFill>
                <a:latin typeface="Constantia" pitchFamily="18" charset="0"/>
                <a:cs typeface="Times New Roman" pitchFamily="18" charset="0"/>
              </a:rPr>
              <a:t>указывает, какое </a:t>
            </a:r>
            <a:r>
              <a:rPr lang="ru-RU" sz="2400" b="1" i="1">
                <a:solidFill>
                  <a:srgbClr val="002060"/>
                </a:solidFill>
                <a:latin typeface="Constantia" pitchFamily="18" charset="0"/>
                <a:cs typeface="Times New Roman" pitchFamily="18" charset="0"/>
              </a:rPr>
              <a:t>среднее значение</a:t>
            </a:r>
            <a:r>
              <a:rPr lang="ru-RU" sz="2400" b="1">
                <a:solidFill>
                  <a:srgbClr val="002060"/>
                </a:solidFill>
                <a:latin typeface="Constantia" pitchFamily="18" charset="0"/>
                <a:cs typeface="Times New Roman" pitchFamily="18" charset="0"/>
              </a:rPr>
              <a:t> случайной величины следует ожидать в результате испытаний или наблюдений.</a:t>
            </a:r>
          </a:p>
        </p:txBody>
      </p:sp>
      <p:sp>
        <p:nvSpPr>
          <p:cNvPr id="717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9" name="Прямоугольник 8"/>
          <p:cNvSpPr>
            <a:spLocks noChangeArrowheads="1"/>
          </p:cNvSpPr>
          <p:nvPr/>
        </p:nvSpPr>
        <p:spPr bwMode="auto">
          <a:xfrm>
            <a:off x="762000" y="2438400"/>
            <a:ext cx="7848600" cy="1570038"/>
          </a:xfrm>
          <a:prstGeom prst="rect">
            <a:avLst/>
          </a:prstGeom>
          <a:noFill/>
          <a:ln w="9525">
            <a:noFill/>
            <a:miter lim="800000"/>
            <a:headEnd/>
            <a:tailEnd/>
          </a:ln>
        </p:spPr>
        <p:txBody>
          <a:bodyPr>
            <a:spAutoFit/>
          </a:bodyPr>
          <a:lstStyle/>
          <a:p>
            <a:r>
              <a:rPr lang="ru-RU" sz="2400" b="1" i="1">
                <a:solidFill>
                  <a:srgbClr val="002060"/>
                </a:solidFill>
                <a:latin typeface="Constantia" pitchFamily="18" charset="0"/>
              </a:rPr>
              <a:t>Определение </a:t>
            </a:r>
            <a:r>
              <a:rPr lang="ru-RU" sz="2400" b="1" i="1">
                <a:solidFill>
                  <a:srgbClr val="002060"/>
                </a:solidFill>
                <a:cs typeface="Times New Roman" pitchFamily="18" charset="0"/>
              </a:rPr>
              <a:t>1.</a:t>
            </a:r>
            <a:r>
              <a:rPr lang="ru-RU" sz="2400">
                <a:solidFill>
                  <a:srgbClr val="002060"/>
                </a:solidFill>
                <a:cs typeface="Times New Roman" pitchFamily="18" charset="0"/>
              </a:rPr>
              <a:t> </a:t>
            </a:r>
            <a:r>
              <a:rPr lang="ru-RU" sz="2400" i="1">
                <a:solidFill>
                  <a:srgbClr val="002060"/>
                </a:solidFill>
                <a:latin typeface="Constantia" pitchFamily="18" charset="0"/>
              </a:rPr>
              <a:t>Математическим ожиданием</a:t>
            </a:r>
            <a:r>
              <a:rPr lang="ru-RU" sz="2400">
                <a:solidFill>
                  <a:srgbClr val="002060"/>
                </a:solidFill>
                <a:latin typeface="Constantia" pitchFamily="18" charset="0"/>
              </a:rPr>
              <a:t>  </a:t>
            </a:r>
            <a:r>
              <a:rPr lang="ru-RU" sz="2400" i="1">
                <a:solidFill>
                  <a:srgbClr val="002060"/>
                </a:solidFill>
                <a:latin typeface="Constantia" pitchFamily="18" charset="0"/>
              </a:rPr>
              <a:t>М</a:t>
            </a:r>
            <a:r>
              <a:rPr lang="ru-RU" sz="2400">
                <a:solidFill>
                  <a:srgbClr val="002060"/>
                </a:solidFill>
                <a:latin typeface="Constantia" pitchFamily="18" charset="0"/>
              </a:rPr>
              <a:t>(</a:t>
            </a:r>
            <a:r>
              <a:rPr lang="ru-RU" sz="2400" i="1">
                <a:solidFill>
                  <a:srgbClr val="002060"/>
                </a:solidFill>
                <a:latin typeface="Constantia" pitchFamily="18" charset="0"/>
              </a:rPr>
              <a:t>Х</a:t>
            </a:r>
            <a:r>
              <a:rPr lang="ru-RU" sz="2400">
                <a:solidFill>
                  <a:srgbClr val="002060"/>
                </a:solidFill>
                <a:latin typeface="Constantia" pitchFamily="18" charset="0"/>
              </a:rPr>
              <a:t>) дискретной случайной величины  </a:t>
            </a:r>
            <a:r>
              <a:rPr lang="en-US" sz="2400" i="1">
                <a:solidFill>
                  <a:srgbClr val="002060"/>
                </a:solidFill>
                <a:latin typeface="Constantia" pitchFamily="18" charset="0"/>
              </a:rPr>
              <a:t>X</a:t>
            </a:r>
            <a:r>
              <a:rPr lang="ru-RU" sz="2400">
                <a:solidFill>
                  <a:srgbClr val="002060"/>
                </a:solidFill>
                <a:latin typeface="Constantia" pitchFamily="18" charset="0"/>
              </a:rPr>
              <a:t>  называется сумма произведений всех ее возможных значений  </a:t>
            </a:r>
            <a:r>
              <a:rPr lang="ru-RU" sz="2400" i="1">
                <a:solidFill>
                  <a:srgbClr val="002060"/>
                </a:solidFill>
                <a:latin typeface="Constantia" pitchFamily="18" charset="0"/>
              </a:rPr>
              <a:t>х</a:t>
            </a:r>
            <a:r>
              <a:rPr lang="en-US" sz="2400" i="1" baseline="-25000">
                <a:solidFill>
                  <a:srgbClr val="002060"/>
                </a:solidFill>
                <a:latin typeface="Constantia" pitchFamily="18" charset="0"/>
              </a:rPr>
              <a:t>i</a:t>
            </a:r>
            <a:r>
              <a:rPr lang="en-US" sz="2400">
                <a:solidFill>
                  <a:srgbClr val="002060"/>
                </a:solidFill>
                <a:latin typeface="Constantia" pitchFamily="18" charset="0"/>
              </a:rPr>
              <a:t> </a:t>
            </a:r>
            <a:r>
              <a:rPr lang="ru-RU" sz="2400">
                <a:solidFill>
                  <a:srgbClr val="002060"/>
                </a:solidFill>
                <a:latin typeface="Constantia" pitchFamily="18" charset="0"/>
              </a:rPr>
              <a:t> на их вероятности </a:t>
            </a:r>
            <a:r>
              <a:rPr lang="ru-RU" sz="2400" i="1">
                <a:solidFill>
                  <a:srgbClr val="002060"/>
                </a:solidFill>
                <a:latin typeface="Constantia" pitchFamily="18" charset="0"/>
              </a:rPr>
              <a:t>р</a:t>
            </a:r>
            <a:r>
              <a:rPr lang="en-US" sz="2400" i="1" baseline="-25000">
                <a:solidFill>
                  <a:srgbClr val="002060"/>
                </a:solidFill>
                <a:latin typeface="Constantia" pitchFamily="18" charset="0"/>
              </a:rPr>
              <a:t>i</a:t>
            </a:r>
            <a:r>
              <a:rPr lang="ru-RU" sz="2400">
                <a:solidFill>
                  <a:srgbClr val="002060"/>
                </a:solidFill>
                <a:latin typeface="Constantia" pitchFamily="18" charset="0"/>
              </a:rPr>
              <a:t>:</a:t>
            </a:r>
            <a:endParaRPr lang="ru-RU" sz="2000">
              <a:solidFill>
                <a:srgbClr val="002060"/>
              </a:solidFill>
              <a:latin typeface="Constantia" pitchFamily="18" charset="0"/>
            </a:endParaRPr>
          </a:p>
        </p:txBody>
      </p:sp>
      <p:sp>
        <p:nvSpPr>
          <p:cNvPr id="717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92164" name="Object 4"/>
          <p:cNvGraphicFramePr>
            <a:graphicFrameLocks noChangeAspect="1"/>
          </p:cNvGraphicFramePr>
          <p:nvPr/>
        </p:nvGraphicFramePr>
        <p:xfrm>
          <a:off x="838200" y="4327525"/>
          <a:ext cx="7618413" cy="1311275"/>
        </p:xfrm>
        <a:graphic>
          <a:graphicData uri="http://schemas.openxmlformats.org/presentationml/2006/ole">
            <p:oleObj spid="_x0000_s7170" name="Формула" r:id="rId4" imgW="2489040" imgH="431640" progId="Equation.3">
              <p:embed/>
            </p:oleObj>
          </a:graphicData>
        </a:graphic>
      </p:graphicFrame>
      <p:graphicFrame>
        <p:nvGraphicFramePr>
          <p:cNvPr id="12" name="Таблица 11"/>
          <p:cNvGraphicFramePr>
            <a:graphicFrameLocks noGrp="1"/>
          </p:cNvGraphicFramePr>
          <p:nvPr/>
        </p:nvGraphicFramePr>
        <p:xfrm>
          <a:off x="762000" y="4267200"/>
          <a:ext cx="7772400" cy="1447800"/>
        </p:xfrm>
        <a:graphic>
          <a:graphicData uri="http://schemas.openxmlformats.org/drawingml/2006/table">
            <a:tbl>
              <a:tblPr/>
              <a:tblGrid>
                <a:gridCol w="7772400"/>
              </a:tblGrid>
              <a:tr h="144780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3" name="Прямоугольник 12"/>
          <p:cNvSpPr/>
          <p:nvPr/>
        </p:nvSpPr>
        <p:spPr>
          <a:xfrm>
            <a:off x="457200" y="838200"/>
            <a:ext cx="304800" cy="1570038"/>
          </a:xfrm>
          <a:prstGeom prst="rect">
            <a:avLst/>
          </a:prstGeom>
        </p:spPr>
        <p:txBody>
          <a:bodyPr>
            <a:spAutoFit/>
          </a:bodyPr>
          <a:lstStyle/>
          <a:p>
            <a:pPr algn="ctr">
              <a:defRPr/>
            </a:pPr>
            <a:r>
              <a:rPr lang="ru-RU" sz="9600" b="1" kern="0" dirty="0">
                <a:solidFill>
                  <a:srgbClr val="FF0000"/>
                </a:solidFill>
                <a:latin typeface="Constantia" pitchFamily="18" charset="0"/>
              </a:rPr>
              <a:t>!</a:t>
            </a:r>
            <a:endParaRPr lang="ru-RU" sz="9600" b="1" dirty="0">
              <a:solidFill>
                <a:srgbClr val="FF00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92164"/>
                                        </p:tgtEl>
                                        <p:attrNameLst>
                                          <p:attrName>style.visibility</p:attrName>
                                        </p:attrNameLst>
                                      </p:cBhvr>
                                      <p:to>
                                        <p:strVal val="visible"/>
                                      </p:to>
                                    </p:set>
                                    <p:animEffect transition="in" filter="fade">
                                      <p:cBhvr>
                                        <p:cTn id="14" dur="10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Прямоугольник 9"/>
          <p:cNvSpPr>
            <a:spLocks noChangeArrowheads="1"/>
          </p:cNvSpPr>
          <p:nvPr/>
        </p:nvSpPr>
        <p:spPr bwMode="auto">
          <a:xfrm>
            <a:off x="457200" y="5334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Свойства математического ожидания</a:t>
            </a:r>
          </a:p>
        </p:txBody>
      </p:sp>
      <p:sp>
        <p:nvSpPr>
          <p:cNvPr id="5837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58372" name="Прямоугольник 8"/>
          <p:cNvSpPr>
            <a:spLocks noChangeArrowheads="1"/>
          </p:cNvSpPr>
          <p:nvPr/>
        </p:nvSpPr>
        <p:spPr bwMode="auto">
          <a:xfrm>
            <a:off x="609600" y="1143000"/>
            <a:ext cx="8001000" cy="5200650"/>
          </a:xfrm>
          <a:prstGeom prst="rect">
            <a:avLst/>
          </a:prstGeom>
          <a:noFill/>
          <a:ln w="9525">
            <a:noFill/>
            <a:miter lim="800000"/>
            <a:headEnd/>
            <a:tailEnd/>
          </a:ln>
        </p:spPr>
        <p:txBody>
          <a:bodyPr>
            <a:spAutoFit/>
          </a:bodyPr>
          <a:lstStyle/>
          <a:p>
            <a:r>
              <a:rPr lang="ru-RU" sz="2200">
                <a:solidFill>
                  <a:srgbClr val="002060"/>
                </a:solidFill>
              </a:rPr>
              <a:t>1</a:t>
            </a:r>
            <a:r>
              <a:rPr lang="ru-RU" sz="2200">
                <a:solidFill>
                  <a:srgbClr val="002060"/>
                </a:solidFill>
                <a:latin typeface="Constantia" pitchFamily="18" charset="0"/>
              </a:rPr>
              <a:t>. Математическое ожидание постоянной величины  </a:t>
            </a:r>
            <a:r>
              <a:rPr lang="ru-RU" sz="2200" i="1">
                <a:solidFill>
                  <a:srgbClr val="002060"/>
                </a:solidFill>
                <a:latin typeface="Constantia" pitchFamily="18" charset="0"/>
              </a:rPr>
              <a:t>С</a:t>
            </a:r>
            <a:r>
              <a:rPr lang="ru-RU" sz="2200">
                <a:solidFill>
                  <a:srgbClr val="002060"/>
                </a:solidFill>
                <a:latin typeface="Constantia" pitchFamily="18" charset="0"/>
              </a:rPr>
              <a:t>  равно самой этой величине:</a:t>
            </a:r>
          </a:p>
          <a:p>
            <a:pPr algn="ctr"/>
            <a:r>
              <a:rPr lang="ru-RU" sz="2200" i="1">
                <a:solidFill>
                  <a:srgbClr val="002060"/>
                </a:solidFill>
                <a:latin typeface="Constantia" pitchFamily="18" charset="0"/>
              </a:rPr>
              <a:t>М</a:t>
            </a:r>
            <a:r>
              <a:rPr lang="ru-RU" sz="2200">
                <a:solidFill>
                  <a:srgbClr val="002060"/>
                </a:solidFill>
                <a:latin typeface="Constantia" pitchFamily="18" charset="0"/>
              </a:rPr>
              <a:t>(</a:t>
            </a:r>
            <a:r>
              <a:rPr lang="ru-RU" sz="2200" i="1">
                <a:solidFill>
                  <a:srgbClr val="002060"/>
                </a:solidFill>
                <a:latin typeface="Constantia" pitchFamily="18" charset="0"/>
              </a:rPr>
              <a:t>С</a:t>
            </a:r>
            <a:r>
              <a:rPr lang="ru-RU" sz="2200">
                <a:solidFill>
                  <a:srgbClr val="002060"/>
                </a:solidFill>
                <a:latin typeface="Constantia" pitchFamily="18" charset="0"/>
              </a:rPr>
              <a:t>)=</a:t>
            </a:r>
            <a:r>
              <a:rPr lang="ru-RU" sz="2200" i="1">
                <a:solidFill>
                  <a:srgbClr val="002060"/>
                </a:solidFill>
                <a:latin typeface="Constantia" pitchFamily="18" charset="0"/>
              </a:rPr>
              <a:t>С</a:t>
            </a:r>
            <a:r>
              <a:rPr lang="ru-RU" sz="2200">
                <a:solidFill>
                  <a:srgbClr val="002060"/>
                </a:solidFill>
                <a:latin typeface="Constantia" pitchFamily="18" charset="0"/>
              </a:rPr>
              <a:t>.</a:t>
            </a:r>
          </a:p>
          <a:p>
            <a:r>
              <a:rPr lang="ru-RU" sz="2200">
                <a:solidFill>
                  <a:srgbClr val="002060"/>
                </a:solidFill>
                <a:cs typeface="Times New Roman" pitchFamily="18" charset="0"/>
              </a:rPr>
              <a:t>2</a:t>
            </a:r>
            <a:r>
              <a:rPr lang="ru-RU" sz="2200">
                <a:solidFill>
                  <a:srgbClr val="002060"/>
                </a:solidFill>
                <a:latin typeface="Constantia" pitchFamily="18" charset="0"/>
              </a:rPr>
              <a:t>. Постоянный множитель можно выносить за знак математического ожидания:</a:t>
            </a:r>
          </a:p>
          <a:p>
            <a:pPr algn="ctr"/>
            <a:r>
              <a:rPr lang="ru-RU" sz="2200" i="1">
                <a:solidFill>
                  <a:srgbClr val="002060"/>
                </a:solidFill>
                <a:latin typeface="Constantia" pitchFamily="18" charset="0"/>
              </a:rPr>
              <a:t>М</a:t>
            </a:r>
            <a:r>
              <a:rPr lang="ru-RU" sz="2200">
                <a:solidFill>
                  <a:srgbClr val="002060"/>
                </a:solidFill>
                <a:latin typeface="Constantia" pitchFamily="18" charset="0"/>
              </a:rPr>
              <a:t>(</a:t>
            </a:r>
            <a:r>
              <a:rPr lang="ru-RU" sz="2200" i="1">
                <a:solidFill>
                  <a:srgbClr val="002060"/>
                </a:solidFill>
                <a:latin typeface="Constantia" pitchFamily="18" charset="0"/>
              </a:rPr>
              <a:t>С</a:t>
            </a:r>
            <a:r>
              <a:rPr lang="ru-RU" sz="2200">
                <a:solidFill>
                  <a:srgbClr val="002060"/>
                </a:solidFill>
                <a:latin typeface="Constantia" pitchFamily="18" charset="0"/>
              </a:rPr>
              <a:t>∙</a:t>
            </a:r>
            <a:r>
              <a:rPr lang="ru-RU" sz="2200" i="1">
                <a:solidFill>
                  <a:srgbClr val="002060"/>
                </a:solidFill>
                <a:latin typeface="Constantia" pitchFamily="18" charset="0"/>
              </a:rPr>
              <a:t>Х</a:t>
            </a:r>
            <a:r>
              <a:rPr lang="ru-RU" sz="2200">
                <a:solidFill>
                  <a:srgbClr val="002060"/>
                </a:solidFill>
                <a:latin typeface="Constantia" pitchFamily="18" charset="0"/>
              </a:rPr>
              <a:t>)</a:t>
            </a:r>
            <a:r>
              <a:rPr lang="ru-RU" sz="2200" i="1">
                <a:solidFill>
                  <a:srgbClr val="002060"/>
                </a:solidFill>
                <a:latin typeface="Constantia" pitchFamily="18" charset="0"/>
              </a:rPr>
              <a:t>=С</a:t>
            </a:r>
            <a:r>
              <a:rPr lang="ru-RU" sz="2200">
                <a:solidFill>
                  <a:srgbClr val="002060"/>
                </a:solidFill>
                <a:latin typeface="Constantia" pitchFamily="18" charset="0"/>
              </a:rPr>
              <a:t>∙</a:t>
            </a:r>
            <a:r>
              <a:rPr lang="ru-RU" sz="2200" i="1">
                <a:solidFill>
                  <a:srgbClr val="002060"/>
                </a:solidFill>
                <a:latin typeface="Constantia" pitchFamily="18" charset="0"/>
              </a:rPr>
              <a:t>М</a:t>
            </a:r>
            <a:r>
              <a:rPr lang="ru-RU" sz="2200">
                <a:solidFill>
                  <a:srgbClr val="002060"/>
                </a:solidFill>
                <a:latin typeface="Constantia" pitchFamily="18" charset="0"/>
              </a:rPr>
              <a:t>(</a:t>
            </a:r>
            <a:r>
              <a:rPr lang="ru-RU" sz="2200" i="1">
                <a:solidFill>
                  <a:srgbClr val="002060"/>
                </a:solidFill>
                <a:latin typeface="Constantia" pitchFamily="18" charset="0"/>
              </a:rPr>
              <a:t>Х</a:t>
            </a:r>
            <a:r>
              <a:rPr lang="ru-RU" sz="2200">
                <a:solidFill>
                  <a:srgbClr val="002060"/>
                </a:solidFill>
                <a:latin typeface="Constantia" pitchFamily="18" charset="0"/>
              </a:rPr>
              <a:t>).</a:t>
            </a:r>
          </a:p>
          <a:p>
            <a:r>
              <a:rPr lang="ru-RU" sz="2200">
                <a:solidFill>
                  <a:srgbClr val="002060"/>
                </a:solidFill>
                <a:cs typeface="Times New Roman" pitchFamily="18" charset="0"/>
              </a:rPr>
              <a:t>3</a:t>
            </a:r>
            <a:r>
              <a:rPr lang="ru-RU" sz="2200">
                <a:solidFill>
                  <a:srgbClr val="002060"/>
                </a:solidFill>
                <a:latin typeface="Constantia" pitchFamily="18" charset="0"/>
              </a:rPr>
              <a:t>. Математическое ожидание алгебраической суммы двух случайных величин равно алгебраической сумме их математических ожиданий (теорема суммы математических ожиданий):</a:t>
            </a:r>
          </a:p>
          <a:p>
            <a:pPr algn="ctr"/>
            <a:r>
              <a:rPr lang="ru-RU" sz="2200" i="1">
                <a:solidFill>
                  <a:srgbClr val="002060"/>
                </a:solidFill>
                <a:latin typeface="Constantia" pitchFamily="18" charset="0"/>
              </a:rPr>
              <a:t>М</a:t>
            </a:r>
            <a:r>
              <a:rPr lang="ru-RU" sz="2200">
                <a:solidFill>
                  <a:srgbClr val="002060"/>
                </a:solidFill>
                <a:latin typeface="Constantia" pitchFamily="18" charset="0"/>
              </a:rPr>
              <a:t>(</a:t>
            </a:r>
            <a:r>
              <a:rPr lang="ru-RU" sz="2200" i="1">
                <a:solidFill>
                  <a:srgbClr val="002060"/>
                </a:solidFill>
                <a:latin typeface="Constantia" pitchFamily="18" charset="0"/>
              </a:rPr>
              <a:t>Х±</a:t>
            </a:r>
            <a:r>
              <a:rPr lang="en-US" sz="2200" i="1">
                <a:solidFill>
                  <a:srgbClr val="002060"/>
                </a:solidFill>
                <a:latin typeface="Constantia" pitchFamily="18" charset="0"/>
              </a:rPr>
              <a:t>Y</a:t>
            </a:r>
            <a:r>
              <a:rPr lang="ru-RU" sz="2200">
                <a:solidFill>
                  <a:srgbClr val="002060"/>
                </a:solidFill>
                <a:latin typeface="Constantia" pitchFamily="18" charset="0"/>
              </a:rPr>
              <a:t>)</a:t>
            </a:r>
            <a:r>
              <a:rPr lang="ru-RU" sz="2200" i="1">
                <a:solidFill>
                  <a:srgbClr val="002060"/>
                </a:solidFill>
                <a:latin typeface="Constantia" pitchFamily="18" charset="0"/>
              </a:rPr>
              <a:t>=М</a:t>
            </a:r>
            <a:r>
              <a:rPr lang="ru-RU" sz="2200">
                <a:solidFill>
                  <a:srgbClr val="002060"/>
                </a:solidFill>
                <a:latin typeface="Constantia" pitchFamily="18" charset="0"/>
              </a:rPr>
              <a:t>(</a:t>
            </a:r>
            <a:r>
              <a:rPr lang="ru-RU" sz="2200" i="1">
                <a:solidFill>
                  <a:srgbClr val="002060"/>
                </a:solidFill>
                <a:latin typeface="Constantia" pitchFamily="18" charset="0"/>
              </a:rPr>
              <a:t>Х</a:t>
            </a:r>
            <a:r>
              <a:rPr lang="ru-RU" sz="2200">
                <a:solidFill>
                  <a:srgbClr val="002060"/>
                </a:solidFill>
                <a:latin typeface="Constantia" pitchFamily="18" charset="0"/>
              </a:rPr>
              <a:t>)</a:t>
            </a:r>
            <a:r>
              <a:rPr lang="ru-RU" sz="2200" i="1">
                <a:solidFill>
                  <a:srgbClr val="002060"/>
                </a:solidFill>
                <a:latin typeface="Constantia" pitchFamily="18" charset="0"/>
              </a:rPr>
              <a:t> ±</a:t>
            </a:r>
            <a:r>
              <a:rPr lang="en-US" sz="2200" i="1">
                <a:solidFill>
                  <a:srgbClr val="002060"/>
                </a:solidFill>
                <a:latin typeface="Constantia" pitchFamily="18" charset="0"/>
              </a:rPr>
              <a:t>M</a:t>
            </a:r>
            <a:r>
              <a:rPr lang="ru-RU" sz="2200">
                <a:solidFill>
                  <a:srgbClr val="002060"/>
                </a:solidFill>
                <a:latin typeface="Constantia" pitchFamily="18" charset="0"/>
              </a:rPr>
              <a:t>(</a:t>
            </a:r>
            <a:r>
              <a:rPr lang="en-US" sz="2200" i="1">
                <a:solidFill>
                  <a:srgbClr val="002060"/>
                </a:solidFill>
                <a:latin typeface="Constantia" pitchFamily="18" charset="0"/>
              </a:rPr>
              <a:t>Y</a:t>
            </a:r>
            <a:r>
              <a:rPr lang="ru-RU" sz="2200" i="1">
                <a:solidFill>
                  <a:srgbClr val="002060"/>
                </a:solidFill>
                <a:latin typeface="Constantia" pitchFamily="18" charset="0"/>
              </a:rPr>
              <a:t>)</a:t>
            </a:r>
            <a:r>
              <a:rPr lang="ru-RU" sz="2200">
                <a:solidFill>
                  <a:srgbClr val="002060"/>
                </a:solidFill>
                <a:latin typeface="Constantia" pitchFamily="18" charset="0"/>
              </a:rPr>
              <a:t>.</a:t>
            </a:r>
          </a:p>
          <a:p>
            <a:r>
              <a:rPr lang="ru-RU" sz="2200">
                <a:solidFill>
                  <a:srgbClr val="002060"/>
                </a:solidFill>
                <a:cs typeface="Times New Roman" pitchFamily="18" charset="0"/>
              </a:rPr>
              <a:t>4</a:t>
            </a:r>
            <a:r>
              <a:rPr lang="ru-RU" sz="2200">
                <a:solidFill>
                  <a:srgbClr val="002060"/>
                </a:solidFill>
                <a:latin typeface="Constantia" pitchFamily="18" charset="0"/>
              </a:rPr>
              <a:t>. Математическое ожидание произведения независимых случайных величин равно произведению их математических ожиданий (теорема умножения математических ожиданий):</a:t>
            </a:r>
          </a:p>
          <a:p>
            <a:pPr algn="ctr"/>
            <a:r>
              <a:rPr lang="ru-RU" sz="2200" i="1">
                <a:solidFill>
                  <a:srgbClr val="002060"/>
                </a:solidFill>
                <a:latin typeface="Constantia" pitchFamily="18" charset="0"/>
              </a:rPr>
              <a:t>М</a:t>
            </a:r>
            <a:r>
              <a:rPr lang="ru-RU" sz="2200">
                <a:solidFill>
                  <a:srgbClr val="002060"/>
                </a:solidFill>
                <a:latin typeface="Constantia" pitchFamily="18" charset="0"/>
              </a:rPr>
              <a:t>(</a:t>
            </a:r>
            <a:r>
              <a:rPr lang="ru-RU" sz="2200" i="1">
                <a:solidFill>
                  <a:srgbClr val="002060"/>
                </a:solidFill>
                <a:latin typeface="Constantia" pitchFamily="18" charset="0"/>
              </a:rPr>
              <a:t>Х</a:t>
            </a:r>
            <a:r>
              <a:rPr lang="ru-RU" sz="2200">
                <a:solidFill>
                  <a:srgbClr val="002060"/>
                </a:solidFill>
                <a:latin typeface="Constantia" pitchFamily="18" charset="0"/>
              </a:rPr>
              <a:t>∙</a:t>
            </a:r>
            <a:r>
              <a:rPr lang="en-US" sz="2200" i="1">
                <a:solidFill>
                  <a:srgbClr val="002060"/>
                </a:solidFill>
                <a:latin typeface="Constantia" pitchFamily="18" charset="0"/>
              </a:rPr>
              <a:t>Y</a:t>
            </a:r>
            <a:r>
              <a:rPr lang="ru-RU" sz="2200">
                <a:solidFill>
                  <a:srgbClr val="002060"/>
                </a:solidFill>
                <a:latin typeface="Constantia" pitchFamily="18" charset="0"/>
              </a:rPr>
              <a:t>)</a:t>
            </a:r>
            <a:r>
              <a:rPr lang="ru-RU" sz="2200" i="1">
                <a:solidFill>
                  <a:srgbClr val="002060"/>
                </a:solidFill>
                <a:latin typeface="Constantia" pitchFamily="18" charset="0"/>
              </a:rPr>
              <a:t>=М</a:t>
            </a:r>
            <a:r>
              <a:rPr lang="ru-RU" sz="2200">
                <a:solidFill>
                  <a:srgbClr val="002060"/>
                </a:solidFill>
                <a:latin typeface="Constantia" pitchFamily="18" charset="0"/>
              </a:rPr>
              <a:t>(</a:t>
            </a:r>
            <a:r>
              <a:rPr lang="ru-RU" sz="2200" i="1">
                <a:solidFill>
                  <a:srgbClr val="002060"/>
                </a:solidFill>
                <a:latin typeface="Constantia" pitchFamily="18" charset="0"/>
              </a:rPr>
              <a:t>Х</a:t>
            </a:r>
            <a:r>
              <a:rPr lang="ru-RU" sz="2200">
                <a:solidFill>
                  <a:srgbClr val="002060"/>
                </a:solidFill>
                <a:latin typeface="Constantia" pitchFamily="18" charset="0"/>
              </a:rPr>
              <a:t>)∙</a:t>
            </a:r>
            <a:r>
              <a:rPr lang="en-US" sz="2200" i="1">
                <a:solidFill>
                  <a:srgbClr val="002060"/>
                </a:solidFill>
                <a:latin typeface="Constantia" pitchFamily="18" charset="0"/>
              </a:rPr>
              <a:t>M</a:t>
            </a:r>
            <a:r>
              <a:rPr lang="ru-RU" sz="2200">
                <a:solidFill>
                  <a:srgbClr val="002060"/>
                </a:solidFill>
                <a:latin typeface="Constantia" pitchFamily="18" charset="0"/>
              </a:rPr>
              <a:t>(</a:t>
            </a:r>
            <a:r>
              <a:rPr lang="en-US" sz="2200" i="1">
                <a:solidFill>
                  <a:srgbClr val="002060"/>
                </a:solidFill>
                <a:latin typeface="Constantia" pitchFamily="18" charset="0"/>
              </a:rPr>
              <a:t>Y</a:t>
            </a:r>
            <a:r>
              <a:rPr lang="ru-RU" sz="2200">
                <a:solidFill>
                  <a:srgbClr val="002060"/>
                </a:solidFill>
                <a:latin typeface="Constantia" pitchFamily="18" charset="0"/>
              </a:rPr>
              <a:t>).</a:t>
            </a:r>
            <a:r>
              <a:rPr lang="ru-RU" sz="2400" b="1" i="1">
                <a:solidFill>
                  <a:srgbClr val="002060"/>
                </a:solidFill>
              </a:rPr>
              <a:t> </a:t>
            </a:r>
            <a:endParaRPr lang="ru-RU" sz="2400">
              <a:solidFill>
                <a:srgbClr val="002060"/>
              </a:solidFill>
            </a:endParaRPr>
          </a:p>
        </p:txBody>
      </p:sp>
      <p:sp>
        <p:nvSpPr>
          <p:cNvPr id="5837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Средняя зарплата</a:t>
            </a:r>
          </a:p>
        </p:txBody>
      </p:sp>
      <p:sp>
        <p:nvSpPr>
          <p:cNvPr id="819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8197" name="Прямоугольник 8"/>
          <p:cNvSpPr>
            <a:spLocks noChangeArrowheads="1"/>
          </p:cNvSpPr>
          <p:nvPr/>
        </p:nvSpPr>
        <p:spPr bwMode="auto">
          <a:xfrm>
            <a:off x="762000" y="990600"/>
            <a:ext cx="8077200" cy="1708150"/>
          </a:xfrm>
          <a:prstGeom prst="rect">
            <a:avLst/>
          </a:prstGeom>
          <a:noFill/>
          <a:ln w="9525">
            <a:noFill/>
            <a:miter lim="800000"/>
            <a:headEnd/>
            <a:tailEnd/>
          </a:ln>
        </p:spPr>
        <p:txBody>
          <a:bodyPr>
            <a:spAutoFit/>
          </a:bodyPr>
          <a:lstStyle/>
          <a:p>
            <a:r>
              <a:rPr lang="ru-RU" sz="2100">
                <a:solidFill>
                  <a:srgbClr val="002060"/>
                </a:solidFill>
                <a:latin typeface="Constantia" pitchFamily="18" charset="0"/>
              </a:rPr>
              <a:t>В небольшом автотранспортном предприятии работает</a:t>
            </a:r>
          </a:p>
          <a:p>
            <a:r>
              <a:rPr lang="ru-RU" sz="2100">
                <a:solidFill>
                  <a:srgbClr val="002060"/>
                </a:solidFill>
                <a:cs typeface="Times New Roman" pitchFamily="18" charset="0"/>
              </a:rPr>
              <a:t>10 </a:t>
            </a:r>
            <a:r>
              <a:rPr lang="ru-RU" sz="2100">
                <a:solidFill>
                  <a:srgbClr val="002060"/>
                </a:solidFill>
                <a:latin typeface="Constantia" pitchFamily="18" charset="0"/>
              </a:rPr>
              <a:t>человек. За прошлый месяц они получили следующие зарплаты (в тыс. руб.):</a:t>
            </a:r>
            <a:r>
              <a:rPr lang="ru-RU" sz="2100">
                <a:solidFill>
                  <a:srgbClr val="002060"/>
                </a:solidFill>
                <a:cs typeface="Times New Roman" pitchFamily="18" charset="0"/>
              </a:rPr>
              <a:t> 11,11, 15, 15, 15, 15, 18, 20, 20, 160</a:t>
            </a:r>
            <a:r>
              <a:rPr lang="ru-RU" sz="2100">
                <a:solidFill>
                  <a:srgbClr val="002060"/>
                </a:solidFill>
                <a:latin typeface="Constantia" pitchFamily="18" charset="0"/>
              </a:rPr>
              <a:t>. Определите, сколько  рублей в среднем получает каждый работник?</a:t>
            </a:r>
            <a:r>
              <a:rPr lang="ru-RU" sz="2100" b="1" i="1">
                <a:solidFill>
                  <a:srgbClr val="002060"/>
                </a:solidFill>
              </a:rPr>
              <a:t> </a:t>
            </a:r>
            <a:endParaRPr lang="ru-RU" sz="2100">
              <a:solidFill>
                <a:srgbClr val="002060"/>
              </a:solidFill>
            </a:endParaRPr>
          </a:p>
        </p:txBody>
      </p:sp>
      <p:sp>
        <p:nvSpPr>
          <p:cNvPr id="819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6" name="Прямоугольник 9"/>
          <p:cNvSpPr>
            <a:spLocks noChangeArrowheads="1"/>
          </p:cNvSpPr>
          <p:nvPr/>
        </p:nvSpPr>
        <p:spPr bwMode="auto">
          <a:xfrm>
            <a:off x="762000" y="2514600"/>
            <a:ext cx="8077200" cy="874713"/>
          </a:xfrm>
          <a:prstGeom prst="rect">
            <a:avLst/>
          </a:prstGeom>
          <a:noFill/>
          <a:ln w="9525">
            <a:noFill/>
            <a:miter lim="800000"/>
            <a:headEnd/>
            <a:tailEnd/>
          </a:ln>
        </p:spPr>
        <p:txBody>
          <a:bodyPr>
            <a:spAutoFit/>
          </a:bodyPr>
          <a:lstStyle/>
          <a:p>
            <a:pPr algn="ctr">
              <a:lnSpc>
                <a:spcPct val="80000"/>
              </a:lnSpc>
            </a:pPr>
            <a:r>
              <a:rPr lang="ru-RU" sz="2400" b="1">
                <a:solidFill>
                  <a:srgbClr val="FF0000"/>
                </a:solidFill>
                <a:latin typeface="Constantia" pitchFamily="18" charset="0"/>
              </a:rPr>
              <a:t>Решение:</a:t>
            </a:r>
          </a:p>
          <a:p>
            <a:pPr algn="ctr">
              <a:lnSpc>
                <a:spcPct val="80000"/>
              </a:lnSpc>
            </a:pPr>
            <a:endParaRPr lang="ru-RU" sz="1200" b="1">
              <a:solidFill>
                <a:srgbClr val="FF0000"/>
              </a:solidFill>
              <a:latin typeface="Constantia" pitchFamily="18" charset="0"/>
            </a:endParaRPr>
          </a:p>
          <a:p>
            <a:r>
              <a:rPr lang="ru-RU" sz="2100">
                <a:solidFill>
                  <a:srgbClr val="002060"/>
                </a:solidFill>
                <a:latin typeface="Constantia" pitchFamily="18" charset="0"/>
                <a:cs typeface="Times New Roman" pitchFamily="18" charset="0"/>
              </a:rPr>
              <a:t>Средняя зарплата вычисляется по формуле:                                                               </a:t>
            </a:r>
            <a:endParaRPr lang="ru-RU" sz="2100">
              <a:solidFill>
                <a:srgbClr val="002060"/>
              </a:solidFill>
              <a:latin typeface="Constantia" pitchFamily="18" charset="0"/>
            </a:endParaRPr>
          </a:p>
        </p:txBody>
      </p:sp>
      <p:graphicFrame>
        <p:nvGraphicFramePr>
          <p:cNvPr id="4" name="Object 5"/>
          <p:cNvGraphicFramePr>
            <a:graphicFrameLocks noChangeAspect="1"/>
          </p:cNvGraphicFramePr>
          <p:nvPr/>
        </p:nvGraphicFramePr>
        <p:xfrm>
          <a:off x="827088" y="3505200"/>
          <a:ext cx="7631112" cy="846138"/>
        </p:xfrm>
        <a:graphic>
          <a:graphicData uri="http://schemas.openxmlformats.org/presentationml/2006/ole">
            <p:oleObj spid="_x0000_s8194" name="Формула" r:id="rId4" imgW="3238200" imgH="393480" progId="Equation.3">
              <p:embed/>
            </p:oleObj>
          </a:graphicData>
        </a:graphic>
      </p:graphicFrame>
      <p:sp>
        <p:nvSpPr>
          <p:cNvPr id="8" name="Прямоугольник 9"/>
          <p:cNvSpPr>
            <a:spLocks noChangeArrowheads="1"/>
          </p:cNvSpPr>
          <p:nvPr/>
        </p:nvSpPr>
        <p:spPr bwMode="auto">
          <a:xfrm>
            <a:off x="762000" y="4419600"/>
            <a:ext cx="8229600" cy="2032000"/>
          </a:xfrm>
          <a:prstGeom prst="rect">
            <a:avLst/>
          </a:prstGeom>
          <a:noFill/>
          <a:ln w="9525">
            <a:noFill/>
            <a:miter lim="800000"/>
            <a:headEnd/>
            <a:tailEnd/>
          </a:ln>
        </p:spPr>
        <p:txBody>
          <a:bodyPr>
            <a:spAutoFit/>
          </a:bodyPr>
          <a:lstStyle/>
          <a:p>
            <a:r>
              <a:rPr lang="ru-RU" sz="1900">
                <a:solidFill>
                  <a:srgbClr val="002060"/>
                </a:solidFill>
                <a:cs typeface="Times New Roman" pitchFamily="18" charset="0"/>
              </a:rPr>
              <a:t> </a:t>
            </a:r>
            <a:r>
              <a:rPr lang="ru-RU" sz="2100">
                <a:solidFill>
                  <a:srgbClr val="002060"/>
                </a:solidFill>
                <a:latin typeface="Constantia" pitchFamily="18" charset="0"/>
                <a:cs typeface="Times New Roman" pitchFamily="18" charset="0"/>
              </a:rPr>
              <a:t>Это значение «средней» зарплаты можно считать хорошей характеристикой доходов работников, например, для налоговой инспекции , которая на этой основе сможет оценить размер налоговых поступлений. Но это среднее арифметическое значение зарплат дает совершенно искаженную социальную картину доходов работников.                                                               </a:t>
            </a:r>
            <a:endParaRPr lang="ru-RU" sz="2100">
              <a:solidFill>
                <a:srgbClr val="00206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Форум сайта Хорист.ру - Очередная &quot;лапша&quot; путинского режима"/>
          <p:cNvPicPr>
            <a:picLocks noChangeAspect="1" noChangeArrowheads="1"/>
          </p:cNvPicPr>
          <p:nvPr/>
        </p:nvPicPr>
        <p:blipFill>
          <a:blip r:embed="rId2"/>
          <a:srcRect b="2792"/>
          <a:stretch>
            <a:fillRect/>
          </a:stretch>
        </p:blipFill>
        <p:spPr bwMode="auto">
          <a:xfrm>
            <a:off x="5181600" y="838200"/>
            <a:ext cx="3414713" cy="5181600"/>
          </a:xfrm>
          <a:prstGeom prst="rect">
            <a:avLst/>
          </a:prstGeom>
          <a:noFill/>
          <a:ln w="9525">
            <a:noFill/>
            <a:miter lim="800000"/>
            <a:headEnd/>
            <a:tailEnd/>
          </a:ln>
        </p:spPr>
      </p:pic>
      <p:pic>
        <p:nvPicPr>
          <p:cNvPr id="59395" name="Picture 4" descr="Жестокая реальность: Украина заняла последнее место по темпам роста зарплат в СНГ Бизнес новости Предприятия Украины"/>
          <p:cNvPicPr>
            <a:picLocks noChangeAspect="1" noChangeArrowheads="1"/>
          </p:cNvPicPr>
          <p:nvPr/>
        </p:nvPicPr>
        <p:blipFill>
          <a:blip r:embed="rId3"/>
          <a:srcRect/>
          <a:stretch>
            <a:fillRect/>
          </a:stretch>
        </p:blipFill>
        <p:spPr bwMode="auto">
          <a:xfrm>
            <a:off x="609600" y="3276600"/>
            <a:ext cx="4487863" cy="2895600"/>
          </a:xfrm>
          <a:prstGeom prst="rect">
            <a:avLst/>
          </a:prstGeom>
          <a:noFill/>
          <a:ln w="9525">
            <a:noFill/>
            <a:miter lim="800000"/>
            <a:headEnd/>
            <a:tailEnd/>
          </a:ln>
        </p:spPr>
      </p:pic>
      <p:pic>
        <p:nvPicPr>
          <p:cNvPr id="59396" name="Picture 6" descr="Предприниматель.ТВ"/>
          <p:cNvPicPr>
            <a:picLocks noChangeAspect="1" noChangeArrowheads="1"/>
          </p:cNvPicPr>
          <p:nvPr/>
        </p:nvPicPr>
        <p:blipFill>
          <a:blip r:embed="rId4"/>
          <a:srcRect/>
          <a:stretch>
            <a:fillRect/>
          </a:stretch>
        </p:blipFill>
        <p:spPr bwMode="auto">
          <a:xfrm>
            <a:off x="609600" y="685800"/>
            <a:ext cx="4495800" cy="223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9"/>
          <p:cNvSpPr>
            <a:spLocks noChangeArrowheads="1"/>
          </p:cNvSpPr>
          <p:nvPr/>
        </p:nvSpPr>
        <p:spPr bwMode="auto">
          <a:xfrm>
            <a:off x="457200" y="477838"/>
            <a:ext cx="8229600" cy="889000"/>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Требования к результатам усвоения </a:t>
            </a:r>
          </a:p>
          <a:p>
            <a:pPr algn="ctr">
              <a:lnSpc>
                <a:spcPct val="80000"/>
              </a:lnSpc>
            </a:pPr>
            <a:r>
              <a:rPr lang="ru-RU" sz="3200" b="1">
                <a:solidFill>
                  <a:srgbClr val="FF0000"/>
                </a:solidFill>
                <a:latin typeface="Constantia" pitchFamily="18" charset="0"/>
              </a:rPr>
              <a:t>учебного материала </a:t>
            </a:r>
          </a:p>
        </p:txBody>
      </p:sp>
      <p:sp>
        <p:nvSpPr>
          <p:cNvPr id="26627" name="Прямоугольник 17"/>
          <p:cNvSpPr>
            <a:spLocks noChangeArrowheads="1"/>
          </p:cNvSpPr>
          <p:nvPr/>
        </p:nvSpPr>
        <p:spPr bwMode="auto">
          <a:xfrm>
            <a:off x="685800" y="2819400"/>
            <a:ext cx="8001000" cy="3170099"/>
          </a:xfrm>
          <a:prstGeom prst="rect">
            <a:avLst/>
          </a:prstGeom>
          <a:noFill/>
          <a:ln w="9525">
            <a:noFill/>
            <a:miter lim="800000"/>
            <a:headEnd/>
            <a:tailEnd/>
          </a:ln>
        </p:spPr>
        <p:txBody>
          <a:bodyPr>
            <a:spAutoFit/>
          </a:bodyPr>
          <a:lstStyle/>
          <a:p>
            <a:r>
              <a:rPr lang="ru-RU" sz="2000" b="1" dirty="0">
                <a:solidFill>
                  <a:srgbClr val="002060"/>
                </a:solidFill>
                <a:latin typeface="Constantia" pitchFamily="18" charset="0"/>
              </a:rPr>
              <a:t>Формируемые компетенции:</a:t>
            </a:r>
          </a:p>
          <a:p>
            <a:r>
              <a:rPr lang="ru-RU" sz="2000" dirty="0" smtClean="0">
                <a:solidFill>
                  <a:srgbClr val="002060"/>
                </a:solidFill>
                <a:latin typeface="Constantia" pitchFamily="18" charset="0"/>
              </a:rPr>
              <a:t>ОК</a:t>
            </a:r>
            <a:r>
              <a:rPr lang="ru-RU" sz="2000" dirty="0" smtClean="0">
                <a:solidFill>
                  <a:srgbClr val="002060"/>
                </a:solidFill>
                <a:cs typeface="Times New Roman" pitchFamily="18" charset="0"/>
              </a:rPr>
              <a:t>2</a:t>
            </a:r>
            <a:r>
              <a:rPr lang="ru-RU" sz="2000" dirty="0" smtClean="0">
                <a:solidFill>
                  <a:srgbClr val="002060"/>
                </a:solidFill>
                <a:latin typeface="Constantia" pitchFamily="18" charset="0"/>
              </a:rPr>
              <a:t>. Организовать собственную деятельность, выбирать типовые методы и способы выполнения задач, оценивать их эффективность и качество.</a:t>
            </a:r>
          </a:p>
          <a:p>
            <a:r>
              <a:rPr lang="ru-RU" sz="2000" dirty="0" smtClean="0">
                <a:solidFill>
                  <a:srgbClr val="002060"/>
                </a:solidFill>
                <a:latin typeface="Constantia" pitchFamily="18" charset="0"/>
              </a:rPr>
              <a:t>ОК</a:t>
            </a:r>
            <a:r>
              <a:rPr lang="ru-RU" sz="2000" dirty="0" smtClean="0">
                <a:solidFill>
                  <a:srgbClr val="002060"/>
                </a:solidFill>
                <a:cs typeface="Times New Roman" pitchFamily="18" charset="0"/>
              </a:rPr>
              <a:t>3</a:t>
            </a:r>
            <a:r>
              <a:rPr lang="ru-RU" sz="2000" dirty="0" smtClean="0">
                <a:solidFill>
                  <a:srgbClr val="002060"/>
                </a:solidFill>
                <a:latin typeface="Constantia" pitchFamily="18" charset="0"/>
              </a:rPr>
              <a:t>. Принимать решения в стандартных и нестандартных ситуациях и нести за них ответственность.</a:t>
            </a:r>
          </a:p>
          <a:p>
            <a:r>
              <a:rPr lang="ru-RU" sz="2000" dirty="0" smtClean="0">
                <a:solidFill>
                  <a:srgbClr val="002060"/>
                </a:solidFill>
                <a:latin typeface="Constantia" pitchFamily="18" charset="0"/>
              </a:rPr>
              <a:t>ОК</a:t>
            </a:r>
            <a:r>
              <a:rPr lang="ru-RU" sz="2000" dirty="0" smtClean="0">
                <a:solidFill>
                  <a:srgbClr val="002060"/>
                </a:solidFill>
                <a:cs typeface="Times New Roman" pitchFamily="18" charset="0"/>
              </a:rPr>
              <a:t>4</a:t>
            </a:r>
            <a:r>
              <a:rPr lang="ru-RU" sz="2000" dirty="0" smtClean="0">
                <a:solidFill>
                  <a:srgbClr val="002060"/>
                </a:solidFill>
                <a:latin typeface="Constantia" pitchFamily="18" charset="0"/>
              </a:rPr>
              <a:t>. Осуществлять поиск и использование информации.</a:t>
            </a:r>
          </a:p>
          <a:p>
            <a:r>
              <a:rPr lang="ru-RU" sz="2000" dirty="0" smtClean="0">
                <a:solidFill>
                  <a:srgbClr val="002060"/>
                </a:solidFill>
                <a:latin typeface="Constantia" pitchFamily="18" charset="0"/>
              </a:rPr>
              <a:t>ОК</a:t>
            </a:r>
            <a:r>
              <a:rPr lang="ru-RU" sz="2000" dirty="0" smtClean="0">
                <a:solidFill>
                  <a:srgbClr val="002060"/>
                </a:solidFill>
                <a:cs typeface="Times New Roman" pitchFamily="18" charset="0"/>
              </a:rPr>
              <a:t>5</a:t>
            </a:r>
            <a:r>
              <a:rPr lang="ru-RU" sz="2000" dirty="0" smtClean="0">
                <a:solidFill>
                  <a:srgbClr val="002060"/>
                </a:solidFill>
                <a:latin typeface="Constantia" pitchFamily="18" charset="0"/>
              </a:rPr>
              <a:t>. Использовать информационно-коммуникационные технологии.</a:t>
            </a:r>
          </a:p>
          <a:p>
            <a:r>
              <a:rPr lang="ru-RU" sz="2000" dirty="0" smtClean="0">
                <a:solidFill>
                  <a:srgbClr val="002060"/>
                </a:solidFill>
                <a:latin typeface="Constantia" pitchFamily="18" charset="0"/>
              </a:rPr>
              <a:t>ОК</a:t>
            </a:r>
            <a:r>
              <a:rPr lang="ru-RU" sz="2000" dirty="0" smtClean="0">
                <a:solidFill>
                  <a:srgbClr val="002060"/>
                </a:solidFill>
                <a:cs typeface="Times New Roman" pitchFamily="18" charset="0"/>
              </a:rPr>
              <a:t>6</a:t>
            </a:r>
            <a:r>
              <a:rPr lang="ru-RU" sz="2000" dirty="0" smtClean="0">
                <a:solidFill>
                  <a:srgbClr val="002060"/>
                </a:solidFill>
                <a:latin typeface="Constantia" pitchFamily="18" charset="0"/>
              </a:rPr>
              <a:t>. Работать в коллективе и команде.</a:t>
            </a:r>
            <a:endParaRPr lang="ru-RU" sz="2000" dirty="0">
              <a:solidFill>
                <a:srgbClr val="002060"/>
              </a:solidFill>
              <a:latin typeface="Constantia" pitchFamily="18" charset="0"/>
            </a:endParaRPr>
          </a:p>
        </p:txBody>
      </p:sp>
      <p:sp>
        <p:nvSpPr>
          <p:cNvPr id="2662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6629" name="Rectangle 5"/>
          <p:cNvSpPr>
            <a:spLocks noChangeArrowheads="1"/>
          </p:cNvSpPr>
          <p:nvPr/>
        </p:nvSpPr>
        <p:spPr bwMode="auto">
          <a:xfrm>
            <a:off x="685800" y="1419225"/>
            <a:ext cx="8001000" cy="1400175"/>
          </a:xfrm>
          <a:prstGeom prst="rect">
            <a:avLst/>
          </a:prstGeom>
          <a:noFill/>
          <a:ln w="9525">
            <a:noFill/>
            <a:miter lim="800000"/>
            <a:headEnd/>
            <a:tailEnd/>
          </a:ln>
        </p:spPr>
        <p:txBody>
          <a:bodyPr anchor="ctr">
            <a:spAutoFit/>
          </a:bodyPr>
          <a:lstStyle/>
          <a:p>
            <a:pPr eaLnBrk="0" hangingPunct="0"/>
            <a:r>
              <a:rPr lang="ru-RU" sz="2000" b="1" dirty="0">
                <a:solidFill>
                  <a:srgbClr val="002060"/>
                </a:solidFill>
                <a:latin typeface="Constantia" pitchFamily="18" charset="0"/>
                <a:cs typeface="Times New Roman" pitchFamily="18" charset="0"/>
              </a:rPr>
              <a:t>Обучающиеся должны знать: </a:t>
            </a:r>
            <a:r>
              <a:rPr lang="ru-RU" sz="2000" dirty="0">
                <a:solidFill>
                  <a:srgbClr val="002060"/>
                </a:solidFill>
                <a:latin typeface="Constantia" pitchFamily="18" charset="0"/>
                <a:cs typeface="Times New Roman" pitchFamily="18" charset="0"/>
              </a:rPr>
              <a:t>определения и формулы числовых характеристик дискретной случайной величины;</a:t>
            </a:r>
            <a:endParaRPr lang="ru-RU" sz="2000" dirty="0">
              <a:solidFill>
                <a:srgbClr val="002060"/>
              </a:solidFill>
              <a:latin typeface="Constantia" pitchFamily="18" charset="0"/>
            </a:endParaRPr>
          </a:p>
          <a:p>
            <a:pPr eaLnBrk="0" hangingPunct="0">
              <a:spcBef>
                <a:spcPts val="600"/>
              </a:spcBef>
            </a:pPr>
            <a:r>
              <a:rPr lang="ru-RU" sz="2000" b="1" dirty="0">
                <a:solidFill>
                  <a:srgbClr val="002060"/>
                </a:solidFill>
                <a:latin typeface="Constantia" pitchFamily="18" charset="0"/>
                <a:cs typeface="Times New Roman" pitchFamily="18" charset="0"/>
              </a:rPr>
              <a:t>Обучающиеся должны уметь: </a:t>
            </a:r>
            <a:r>
              <a:rPr lang="ru-RU" sz="2000" dirty="0">
                <a:solidFill>
                  <a:srgbClr val="002060"/>
                </a:solidFill>
                <a:latin typeface="Constantia" pitchFamily="18" charset="0"/>
                <a:cs typeface="Times New Roman" pitchFamily="18" charset="0"/>
              </a:rPr>
              <a:t>находить по закону распределения дискретной случайной величины ее числовые характеристики.</a:t>
            </a:r>
            <a:endParaRPr lang="ru-RU" sz="2000" dirty="0">
              <a:solidFill>
                <a:srgbClr val="002060"/>
              </a:solidFill>
              <a:latin typeface="Constant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Здоровый Образ Жизни"/>
          <p:cNvPicPr>
            <a:picLocks noChangeAspect="1" noChangeArrowheads="1"/>
          </p:cNvPicPr>
          <p:nvPr/>
        </p:nvPicPr>
        <p:blipFill>
          <a:blip r:embed="rId2"/>
          <a:srcRect l="1961" t="5942" r="1961" b="10873"/>
          <a:stretch>
            <a:fillRect/>
          </a:stretch>
        </p:blipFill>
        <p:spPr bwMode="auto">
          <a:xfrm>
            <a:off x="4495800" y="685800"/>
            <a:ext cx="4133850" cy="2362200"/>
          </a:xfrm>
          <a:prstGeom prst="rect">
            <a:avLst/>
          </a:prstGeom>
          <a:noFill/>
          <a:ln w="9525">
            <a:noFill/>
            <a:miter lim="800000"/>
            <a:headEnd/>
            <a:tailEnd/>
          </a:ln>
        </p:spPr>
      </p:pic>
      <p:pic>
        <p:nvPicPr>
          <p:cNvPr id="61443" name="Picture 6" descr="Национальная Служба Новостей - Это не размер пенсии, а диаграмма подлости."/>
          <p:cNvPicPr>
            <a:picLocks noChangeAspect="1" noChangeArrowheads="1"/>
          </p:cNvPicPr>
          <p:nvPr/>
        </p:nvPicPr>
        <p:blipFill>
          <a:blip r:embed="rId3"/>
          <a:srcRect/>
          <a:stretch>
            <a:fillRect/>
          </a:stretch>
        </p:blipFill>
        <p:spPr bwMode="auto">
          <a:xfrm>
            <a:off x="4495800" y="3271838"/>
            <a:ext cx="4095750" cy="2824162"/>
          </a:xfrm>
          <a:prstGeom prst="rect">
            <a:avLst/>
          </a:prstGeom>
          <a:noFill/>
          <a:ln w="9525">
            <a:noFill/>
            <a:miter lim="800000"/>
            <a:headEnd/>
            <a:tailEnd/>
          </a:ln>
        </p:spPr>
      </p:pic>
      <p:pic>
        <p:nvPicPr>
          <p:cNvPr id="61444" name="Picture 7"/>
          <p:cNvPicPr>
            <a:picLocks noChangeAspect="1" noChangeArrowheads="1"/>
          </p:cNvPicPr>
          <p:nvPr/>
        </p:nvPicPr>
        <p:blipFill>
          <a:blip r:embed="rId4"/>
          <a:srcRect l="1961" r="1961" b="4153"/>
          <a:stretch>
            <a:fillRect/>
          </a:stretch>
        </p:blipFill>
        <p:spPr bwMode="auto">
          <a:xfrm>
            <a:off x="609600" y="533400"/>
            <a:ext cx="3733800" cy="577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62466" name="Рисунок 13"/>
          <p:cNvPicPr>
            <a:picLocks noChangeAspect="1"/>
          </p:cNvPicPr>
          <p:nvPr/>
        </p:nvPicPr>
        <p:blipFill>
          <a:blip r:embed="rId3"/>
          <a:srcRect l="57620" t="38089" b="58258"/>
          <a:stretch>
            <a:fillRect/>
          </a:stretch>
        </p:blipFill>
        <p:spPr bwMode="auto">
          <a:xfrm>
            <a:off x="2438400" y="6103938"/>
            <a:ext cx="1600200" cy="220662"/>
          </a:xfrm>
          <a:prstGeom prst="rect">
            <a:avLst/>
          </a:prstGeom>
          <a:noFill/>
          <a:ln w="9525">
            <a:noFill/>
            <a:miter lim="800000"/>
            <a:headEnd/>
            <a:tailEnd/>
          </a:ln>
        </p:spPr>
      </p:pic>
      <p:pic>
        <p:nvPicPr>
          <p:cNvPr id="62467" name="Рисунок 14"/>
          <p:cNvPicPr>
            <a:picLocks noChangeAspect="1"/>
          </p:cNvPicPr>
          <p:nvPr/>
        </p:nvPicPr>
        <p:blipFill>
          <a:blip r:embed="rId3"/>
          <a:srcRect l="57620" t="52873"/>
          <a:stretch>
            <a:fillRect/>
          </a:stretch>
        </p:blipFill>
        <p:spPr bwMode="auto">
          <a:xfrm>
            <a:off x="2438400" y="3276600"/>
            <a:ext cx="1581150" cy="2819400"/>
          </a:xfrm>
          <a:prstGeom prst="rect">
            <a:avLst/>
          </a:prstGeom>
          <a:noFill/>
          <a:ln w="9525">
            <a:noFill/>
            <a:miter lim="800000"/>
            <a:headEnd/>
            <a:tailEnd/>
          </a:ln>
        </p:spPr>
      </p:pic>
      <p:sp>
        <p:nvSpPr>
          <p:cNvPr id="62468" name="Прямоугольник 4"/>
          <p:cNvSpPr>
            <a:spLocks noChangeArrowheads="1"/>
          </p:cNvSpPr>
          <p:nvPr/>
        </p:nvSpPr>
        <p:spPr bwMode="auto">
          <a:xfrm>
            <a:off x="5943600" y="1143000"/>
            <a:ext cx="2743200" cy="4694238"/>
          </a:xfrm>
          <a:prstGeom prst="rect">
            <a:avLst/>
          </a:prstGeom>
          <a:noFill/>
          <a:ln w="9525">
            <a:noFill/>
            <a:miter lim="800000"/>
            <a:headEnd/>
            <a:tailEnd/>
          </a:ln>
        </p:spPr>
        <p:txBody>
          <a:bodyPr>
            <a:spAutoFit/>
          </a:bodyPr>
          <a:lstStyle/>
          <a:p>
            <a:r>
              <a:rPr lang="ru-RU" sz="2300">
                <a:solidFill>
                  <a:srgbClr val="002060"/>
                </a:solidFill>
                <a:latin typeface="Constantia" pitchFamily="18" charset="0"/>
              </a:rPr>
              <a:t>Три студента Иванов, Петров, Сидоров получили аттестаты с            </a:t>
            </a:r>
            <a:r>
              <a:rPr lang="ru-RU" sz="2300">
                <a:solidFill>
                  <a:srgbClr val="002060"/>
                </a:solidFill>
                <a:cs typeface="Times New Roman" pitchFamily="18" charset="0"/>
              </a:rPr>
              <a:t>20</a:t>
            </a:r>
            <a:r>
              <a:rPr lang="ru-RU" sz="2300">
                <a:solidFill>
                  <a:srgbClr val="002060"/>
                </a:solidFill>
                <a:latin typeface="Constantia" pitchFamily="18" charset="0"/>
              </a:rPr>
              <a:t> итоговыми оценками. </a:t>
            </a:r>
          </a:p>
          <a:p>
            <a:r>
              <a:rPr lang="ru-RU" sz="2300">
                <a:solidFill>
                  <a:srgbClr val="002060"/>
                </a:solidFill>
                <a:latin typeface="Constantia" pitchFamily="18" charset="0"/>
              </a:rPr>
              <a:t>Составьте законы распределения оценок каждого студента и выясните, кто из студентов учился в школе лучше всех.</a:t>
            </a:r>
          </a:p>
        </p:txBody>
      </p:sp>
      <p:pic>
        <p:nvPicPr>
          <p:cNvPr id="62469" name="Рисунок 10"/>
          <p:cNvPicPr>
            <a:picLocks noChangeAspect="1"/>
          </p:cNvPicPr>
          <p:nvPr/>
        </p:nvPicPr>
        <p:blipFill>
          <a:blip r:embed="rId4"/>
          <a:srcRect l="58218" b="5634"/>
          <a:stretch>
            <a:fillRect/>
          </a:stretch>
        </p:blipFill>
        <p:spPr bwMode="auto">
          <a:xfrm>
            <a:off x="587375" y="636588"/>
            <a:ext cx="1698625" cy="5688012"/>
          </a:xfrm>
          <a:prstGeom prst="rect">
            <a:avLst/>
          </a:prstGeom>
          <a:noFill/>
          <a:ln w="9525">
            <a:noFill/>
            <a:miter lim="800000"/>
            <a:headEnd/>
            <a:tailEnd/>
          </a:ln>
        </p:spPr>
      </p:pic>
      <p:pic>
        <p:nvPicPr>
          <p:cNvPr id="62470" name="Рисунок 11"/>
          <p:cNvPicPr>
            <a:picLocks noChangeAspect="1"/>
          </p:cNvPicPr>
          <p:nvPr/>
        </p:nvPicPr>
        <p:blipFill>
          <a:blip r:embed="rId5"/>
          <a:srcRect l="56487" r="1350" b="5060"/>
          <a:stretch>
            <a:fillRect/>
          </a:stretch>
        </p:blipFill>
        <p:spPr bwMode="auto">
          <a:xfrm>
            <a:off x="4132263" y="609600"/>
            <a:ext cx="1758950" cy="5715000"/>
          </a:xfrm>
          <a:prstGeom prst="rect">
            <a:avLst/>
          </a:prstGeom>
          <a:noFill/>
          <a:ln w="9525">
            <a:noFill/>
            <a:miter lim="800000"/>
            <a:headEnd/>
            <a:tailEnd/>
          </a:ln>
        </p:spPr>
      </p:pic>
      <p:pic>
        <p:nvPicPr>
          <p:cNvPr id="62471" name="Рисунок 12"/>
          <p:cNvPicPr>
            <a:picLocks noChangeAspect="1"/>
          </p:cNvPicPr>
          <p:nvPr/>
        </p:nvPicPr>
        <p:blipFill>
          <a:blip r:embed="rId3"/>
          <a:srcRect l="57620" b="54083"/>
          <a:stretch>
            <a:fillRect/>
          </a:stretch>
        </p:blipFill>
        <p:spPr bwMode="auto">
          <a:xfrm>
            <a:off x="2438400" y="609600"/>
            <a:ext cx="1579563" cy="2743200"/>
          </a:xfrm>
          <a:prstGeom prst="rect">
            <a:avLst/>
          </a:prstGeom>
          <a:noFill/>
          <a:ln w="9525">
            <a:noFill/>
            <a:miter lim="800000"/>
            <a:headEnd/>
            <a:tailEnd/>
          </a:ln>
        </p:spPr>
      </p:pic>
      <p:sp>
        <p:nvSpPr>
          <p:cNvPr id="62472" name="Прямоугольник 9"/>
          <p:cNvSpPr>
            <a:spLocks noChangeArrowheads="1"/>
          </p:cNvSpPr>
          <p:nvPr/>
        </p:nvSpPr>
        <p:spPr bwMode="auto">
          <a:xfrm>
            <a:off x="533400" y="381000"/>
            <a:ext cx="8153400" cy="534988"/>
          </a:xfrm>
          <a:prstGeom prst="rect">
            <a:avLst/>
          </a:prstGeom>
          <a:noFill/>
          <a:ln w="9525">
            <a:noFill/>
            <a:miter lim="800000"/>
            <a:headEnd/>
            <a:tailEnd/>
          </a:ln>
        </p:spPr>
        <p:txBody>
          <a:bodyPr>
            <a:spAutoFit/>
          </a:bodyPr>
          <a:lstStyle/>
          <a:p>
            <a:pPr algn="ctr">
              <a:lnSpc>
                <a:spcPct val="80000"/>
              </a:lnSpc>
            </a:pPr>
            <a:r>
              <a:rPr lang="ru-RU" sz="3600" b="1">
                <a:solidFill>
                  <a:srgbClr val="FF0000"/>
                </a:solidFill>
                <a:latin typeface="Constantia" pitchFamily="18" charset="0"/>
              </a:rPr>
              <a:t>Задача о  трех  студентах</a:t>
            </a:r>
            <a:endParaRPr lang="ru-RU" sz="3600">
              <a:solidFill>
                <a:srgbClr val="FF0000"/>
              </a:solidFill>
              <a:latin typeface="Constantia"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3490" name="Прямоугольник 9"/>
          <p:cNvSpPr>
            <a:spLocks noChangeArrowheads="1"/>
          </p:cNvSpPr>
          <p:nvPr/>
        </p:nvSpPr>
        <p:spPr bwMode="auto">
          <a:xfrm>
            <a:off x="609600" y="457200"/>
            <a:ext cx="80772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Решение:</a:t>
            </a:r>
            <a:endParaRPr lang="ru-RU" sz="3200">
              <a:solidFill>
                <a:srgbClr val="FF0000"/>
              </a:solidFill>
              <a:latin typeface="Constantia" pitchFamily="18" charset="0"/>
            </a:endParaRPr>
          </a:p>
        </p:txBody>
      </p:sp>
      <p:sp>
        <p:nvSpPr>
          <p:cNvPr id="63491" name="Прямоугольник 5"/>
          <p:cNvSpPr>
            <a:spLocks noChangeArrowheads="1"/>
          </p:cNvSpPr>
          <p:nvPr/>
        </p:nvSpPr>
        <p:spPr bwMode="auto">
          <a:xfrm>
            <a:off x="685800" y="990600"/>
            <a:ext cx="8001000" cy="969963"/>
          </a:xfrm>
          <a:prstGeom prst="rect">
            <a:avLst/>
          </a:prstGeom>
          <a:noFill/>
          <a:ln w="9525">
            <a:noFill/>
            <a:miter lim="800000"/>
            <a:headEnd/>
            <a:tailEnd/>
          </a:ln>
        </p:spPr>
        <p:txBody>
          <a:bodyPr>
            <a:spAutoFit/>
          </a:bodyPr>
          <a:lstStyle/>
          <a:p>
            <a:r>
              <a:rPr lang="ru-RU" sz="1900">
                <a:solidFill>
                  <a:srgbClr val="002060"/>
                </a:solidFill>
                <a:latin typeface="Constantia" pitchFamily="18" charset="0"/>
              </a:rPr>
              <a:t>Пусть</a:t>
            </a:r>
            <a:r>
              <a:rPr lang="ru-RU" sz="1900" i="1">
                <a:solidFill>
                  <a:srgbClr val="002060"/>
                </a:solidFill>
                <a:latin typeface="Constantia" pitchFamily="18" charset="0"/>
              </a:rPr>
              <a:t> </a:t>
            </a:r>
            <a:r>
              <a:rPr lang="ru-RU" sz="1900">
                <a:solidFill>
                  <a:srgbClr val="002060"/>
                </a:solidFill>
                <a:latin typeface="Constantia" pitchFamily="18" charset="0"/>
              </a:rPr>
              <a:t>случайная величина  </a:t>
            </a:r>
            <a:r>
              <a:rPr lang="ru-RU" sz="1900" i="1">
                <a:solidFill>
                  <a:srgbClr val="002060"/>
                </a:solidFill>
                <a:latin typeface="Constantia" pitchFamily="18" charset="0"/>
              </a:rPr>
              <a:t>Х –</a:t>
            </a:r>
            <a:r>
              <a:rPr lang="ru-RU" sz="1900">
                <a:solidFill>
                  <a:srgbClr val="002060"/>
                </a:solidFill>
                <a:latin typeface="Constantia" pitchFamily="18" charset="0"/>
              </a:rPr>
              <a:t> оценки Иванова.  Тогда   </a:t>
            </a:r>
            <a:r>
              <a:rPr lang="ru-RU" sz="1900" i="1">
                <a:solidFill>
                  <a:srgbClr val="002060"/>
                </a:solidFill>
                <a:cs typeface="Times New Roman" pitchFamily="18" charset="0"/>
              </a:rPr>
              <a:t>Х</a:t>
            </a:r>
            <a:r>
              <a:rPr lang="ru-RU" sz="1900">
                <a:solidFill>
                  <a:srgbClr val="002060"/>
                </a:solidFill>
                <a:cs typeface="Times New Roman" pitchFamily="18" charset="0"/>
              </a:rPr>
              <a:t>=3; 4; 5</a:t>
            </a:r>
            <a:r>
              <a:rPr lang="ru-RU" sz="1900">
                <a:solidFill>
                  <a:srgbClr val="002060"/>
                </a:solidFill>
                <a:latin typeface="Constantia" pitchFamily="18" charset="0"/>
              </a:rPr>
              <a:t>. Соответствующие вероятности  </a:t>
            </a:r>
            <a:r>
              <a:rPr lang="ru-RU" sz="1900" i="1">
                <a:solidFill>
                  <a:srgbClr val="002060"/>
                </a:solidFill>
                <a:latin typeface="Constantia" pitchFamily="18" charset="0"/>
              </a:rPr>
              <a:t>Р</a:t>
            </a:r>
            <a:r>
              <a:rPr lang="ru-RU" sz="1900">
                <a:solidFill>
                  <a:srgbClr val="002060"/>
                </a:solidFill>
                <a:latin typeface="Constantia" pitchFamily="18" charset="0"/>
              </a:rPr>
              <a:t>(</a:t>
            </a:r>
            <a:r>
              <a:rPr lang="ru-RU" sz="1900" i="1">
                <a:solidFill>
                  <a:srgbClr val="002060"/>
                </a:solidFill>
                <a:latin typeface="Constantia" pitchFamily="18" charset="0"/>
              </a:rPr>
              <a:t>Х</a:t>
            </a:r>
            <a:r>
              <a:rPr lang="ru-RU" sz="1900">
                <a:solidFill>
                  <a:srgbClr val="002060"/>
                </a:solidFill>
                <a:cs typeface="Times New Roman" pitchFamily="18" charset="0"/>
              </a:rPr>
              <a:t>=3</a:t>
            </a:r>
            <a:r>
              <a:rPr lang="ru-RU" sz="1900">
                <a:solidFill>
                  <a:srgbClr val="002060"/>
                </a:solidFill>
                <a:latin typeface="Constantia" pitchFamily="18" charset="0"/>
              </a:rPr>
              <a:t>)</a:t>
            </a:r>
            <a:r>
              <a:rPr lang="ru-RU" sz="1900">
                <a:solidFill>
                  <a:srgbClr val="002060"/>
                </a:solidFill>
                <a:cs typeface="Times New Roman" pitchFamily="18" charset="0"/>
              </a:rPr>
              <a:t>=0,2</a:t>
            </a:r>
            <a:r>
              <a:rPr lang="ru-RU" sz="1900">
                <a:solidFill>
                  <a:srgbClr val="002060"/>
                </a:solidFill>
                <a:latin typeface="Constantia" pitchFamily="18" charset="0"/>
              </a:rPr>
              <a:t>;  </a:t>
            </a:r>
            <a:r>
              <a:rPr lang="ru-RU" sz="1900" i="1">
                <a:solidFill>
                  <a:srgbClr val="002060"/>
                </a:solidFill>
                <a:latin typeface="Constantia" pitchFamily="18" charset="0"/>
              </a:rPr>
              <a:t>Р</a:t>
            </a:r>
            <a:r>
              <a:rPr lang="ru-RU" sz="1900">
                <a:solidFill>
                  <a:srgbClr val="002060"/>
                </a:solidFill>
                <a:latin typeface="Constantia" pitchFamily="18" charset="0"/>
              </a:rPr>
              <a:t>(</a:t>
            </a:r>
            <a:r>
              <a:rPr lang="ru-RU" sz="1900" i="1">
                <a:solidFill>
                  <a:srgbClr val="002060"/>
                </a:solidFill>
                <a:latin typeface="Constantia" pitchFamily="18" charset="0"/>
              </a:rPr>
              <a:t>Х</a:t>
            </a:r>
            <a:r>
              <a:rPr lang="ru-RU" sz="1900">
                <a:solidFill>
                  <a:srgbClr val="002060"/>
                </a:solidFill>
                <a:cs typeface="Times New Roman" pitchFamily="18" charset="0"/>
              </a:rPr>
              <a:t>=4</a:t>
            </a:r>
            <a:r>
              <a:rPr lang="ru-RU" sz="1900">
                <a:solidFill>
                  <a:srgbClr val="002060"/>
                </a:solidFill>
                <a:latin typeface="Constantia" pitchFamily="18" charset="0"/>
              </a:rPr>
              <a:t>)</a:t>
            </a:r>
            <a:r>
              <a:rPr lang="ru-RU" sz="1900">
                <a:solidFill>
                  <a:srgbClr val="002060"/>
                </a:solidFill>
                <a:cs typeface="Times New Roman" pitchFamily="18" charset="0"/>
              </a:rPr>
              <a:t>=0,65</a:t>
            </a:r>
            <a:r>
              <a:rPr lang="ru-RU" sz="1900">
                <a:solidFill>
                  <a:srgbClr val="002060"/>
                </a:solidFill>
                <a:latin typeface="Constantia" pitchFamily="18" charset="0"/>
              </a:rPr>
              <a:t>;  </a:t>
            </a:r>
            <a:r>
              <a:rPr lang="ru-RU" sz="1900" i="1">
                <a:solidFill>
                  <a:srgbClr val="002060"/>
                </a:solidFill>
                <a:latin typeface="Constantia" pitchFamily="18" charset="0"/>
              </a:rPr>
              <a:t>Р</a:t>
            </a:r>
            <a:r>
              <a:rPr lang="ru-RU" sz="1900">
                <a:solidFill>
                  <a:srgbClr val="002060"/>
                </a:solidFill>
                <a:latin typeface="Constantia" pitchFamily="18" charset="0"/>
              </a:rPr>
              <a:t>(</a:t>
            </a:r>
            <a:r>
              <a:rPr lang="ru-RU" sz="1900" i="1">
                <a:solidFill>
                  <a:srgbClr val="002060"/>
                </a:solidFill>
                <a:latin typeface="Constantia" pitchFamily="18" charset="0"/>
              </a:rPr>
              <a:t>Х</a:t>
            </a:r>
            <a:r>
              <a:rPr lang="ru-RU" sz="1900">
                <a:solidFill>
                  <a:srgbClr val="002060"/>
                </a:solidFill>
                <a:cs typeface="Times New Roman" pitchFamily="18" charset="0"/>
              </a:rPr>
              <a:t>=5</a:t>
            </a:r>
            <a:r>
              <a:rPr lang="ru-RU" sz="1900">
                <a:solidFill>
                  <a:srgbClr val="002060"/>
                </a:solidFill>
                <a:latin typeface="Constantia" pitchFamily="18" charset="0"/>
              </a:rPr>
              <a:t>)</a:t>
            </a:r>
            <a:r>
              <a:rPr lang="ru-RU" sz="1900">
                <a:solidFill>
                  <a:srgbClr val="002060"/>
                </a:solidFill>
                <a:cs typeface="Times New Roman" pitchFamily="18" charset="0"/>
              </a:rPr>
              <a:t>=0,15</a:t>
            </a:r>
            <a:r>
              <a:rPr lang="ru-RU" sz="1900">
                <a:solidFill>
                  <a:srgbClr val="002060"/>
                </a:solidFill>
                <a:latin typeface="Constantia" pitchFamily="18" charset="0"/>
              </a:rPr>
              <a:t>. Таким образом, случайная величина  </a:t>
            </a:r>
            <a:r>
              <a:rPr lang="en-US" sz="1900" i="1">
                <a:solidFill>
                  <a:srgbClr val="002060"/>
                </a:solidFill>
                <a:latin typeface="Constantia" pitchFamily="18" charset="0"/>
              </a:rPr>
              <a:t>X </a:t>
            </a:r>
            <a:r>
              <a:rPr lang="ru-RU" sz="1900" i="1">
                <a:solidFill>
                  <a:srgbClr val="002060"/>
                </a:solidFill>
                <a:latin typeface="Constantia" pitchFamily="18" charset="0"/>
              </a:rPr>
              <a:t> </a:t>
            </a:r>
            <a:r>
              <a:rPr lang="ru-RU" sz="1900">
                <a:solidFill>
                  <a:srgbClr val="002060"/>
                </a:solidFill>
                <a:latin typeface="Constantia" pitchFamily="18" charset="0"/>
              </a:rPr>
              <a:t>имеет закон распределения:</a:t>
            </a:r>
          </a:p>
        </p:txBody>
      </p:sp>
      <p:graphicFrame>
        <p:nvGraphicFramePr>
          <p:cNvPr id="16" name="Таблица 15"/>
          <p:cNvGraphicFramePr>
            <a:graphicFrameLocks noGrp="1"/>
          </p:cNvGraphicFramePr>
          <p:nvPr/>
        </p:nvGraphicFramePr>
        <p:xfrm>
          <a:off x="1928813" y="2057400"/>
          <a:ext cx="4776787" cy="548640"/>
        </p:xfrm>
        <a:graphic>
          <a:graphicData uri="http://schemas.openxmlformats.org/drawingml/2006/table">
            <a:tbl>
              <a:tblPr/>
              <a:tblGrid>
                <a:gridCol w="817562"/>
                <a:gridCol w="1319213"/>
                <a:gridCol w="1320800"/>
                <a:gridCol w="1319212"/>
              </a:tblGrid>
              <a:tr h="266700">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1" u="none" strike="noStrike" cap="none" normalizeH="0" baseline="0" smtClean="0">
                          <a:ln>
                            <a:noFill/>
                          </a:ln>
                          <a:solidFill>
                            <a:srgbClr val="002060"/>
                          </a:solidFill>
                          <a:effectLst/>
                          <a:latin typeface="Times New Roman" pitchFamily="18" charset="0"/>
                          <a:cs typeface="Times New Roman" pitchFamily="18" charset="0"/>
                        </a:rPr>
                        <a:t>Х</a:t>
                      </a:r>
                      <a:endParaRPr kumimoji="0" lang="ru-RU"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3</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4</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5</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1" u="none" strike="noStrike" cap="none" normalizeH="0" baseline="0" smtClean="0">
                          <a:ln>
                            <a:noFill/>
                          </a:ln>
                          <a:solidFill>
                            <a:srgbClr val="002060"/>
                          </a:solidFill>
                          <a:effectLst/>
                          <a:latin typeface="Times New Roman" pitchFamily="18" charset="0"/>
                          <a:cs typeface="Times New Roman" pitchFamily="18" charset="0"/>
                        </a:rPr>
                        <a:t>р</a:t>
                      </a:r>
                      <a:endParaRPr kumimoji="0" lang="ru-RU"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0,2</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0,65</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dirty="0" smtClean="0">
                          <a:ln>
                            <a:noFill/>
                          </a:ln>
                          <a:solidFill>
                            <a:srgbClr val="002060"/>
                          </a:solidFill>
                          <a:effectLst/>
                          <a:latin typeface="Times New Roman" pitchFamily="18" charset="0"/>
                          <a:cs typeface="Times New Roman" pitchFamily="18" charset="0"/>
                        </a:rPr>
                        <a:t>0,15</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09" name="Прямоугольник 16"/>
          <p:cNvSpPr>
            <a:spLocks noChangeArrowheads="1"/>
          </p:cNvSpPr>
          <p:nvPr/>
        </p:nvSpPr>
        <p:spPr bwMode="auto">
          <a:xfrm>
            <a:off x="685800" y="2743200"/>
            <a:ext cx="8001000" cy="969963"/>
          </a:xfrm>
          <a:prstGeom prst="rect">
            <a:avLst/>
          </a:prstGeom>
          <a:noFill/>
          <a:ln w="9525">
            <a:noFill/>
            <a:miter lim="800000"/>
            <a:headEnd/>
            <a:tailEnd/>
          </a:ln>
        </p:spPr>
        <p:txBody>
          <a:bodyPr>
            <a:spAutoFit/>
          </a:bodyPr>
          <a:lstStyle/>
          <a:p>
            <a:r>
              <a:rPr lang="ru-RU" sz="1900">
                <a:solidFill>
                  <a:srgbClr val="002060"/>
                </a:solidFill>
                <a:latin typeface="Constantia" pitchFamily="18" charset="0"/>
              </a:rPr>
              <a:t>Пусть</a:t>
            </a:r>
            <a:r>
              <a:rPr lang="ru-RU" sz="1900" i="1">
                <a:solidFill>
                  <a:srgbClr val="002060"/>
                </a:solidFill>
                <a:latin typeface="Constantia" pitchFamily="18" charset="0"/>
              </a:rPr>
              <a:t> </a:t>
            </a:r>
            <a:r>
              <a:rPr lang="ru-RU" sz="1900">
                <a:solidFill>
                  <a:srgbClr val="002060"/>
                </a:solidFill>
                <a:latin typeface="Constantia" pitchFamily="18" charset="0"/>
              </a:rPr>
              <a:t>случайная величина  </a:t>
            </a:r>
            <a:r>
              <a:rPr lang="en-US" sz="1900" i="1">
                <a:solidFill>
                  <a:srgbClr val="002060"/>
                </a:solidFill>
                <a:latin typeface="Constantia" pitchFamily="18" charset="0"/>
              </a:rPr>
              <a:t>Y</a:t>
            </a:r>
            <a:r>
              <a:rPr lang="ru-RU" sz="1900" i="1">
                <a:solidFill>
                  <a:srgbClr val="002060"/>
                </a:solidFill>
                <a:latin typeface="Constantia" pitchFamily="18" charset="0"/>
              </a:rPr>
              <a:t> –</a:t>
            </a:r>
            <a:r>
              <a:rPr lang="ru-RU" sz="1900">
                <a:solidFill>
                  <a:srgbClr val="002060"/>
                </a:solidFill>
                <a:latin typeface="Constantia" pitchFamily="18" charset="0"/>
              </a:rPr>
              <a:t> оценки Петрова.  Тогда   </a:t>
            </a:r>
            <a:r>
              <a:rPr lang="en-US" sz="1900" i="1">
                <a:solidFill>
                  <a:srgbClr val="002060"/>
                </a:solidFill>
                <a:latin typeface="Constantia" pitchFamily="18" charset="0"/>
                <a:cs typeface="Times New Roman" pitchFamily="18" charset="0"/>
              </a:rPr>
              <a:t>Y</a:t>
            </a:r>
            <a:r>
              <a:rPr lang="ru-RU" sz="1900">
                <a:solidFill>
                  <a:srgbClr val="002060"/>
                </a:solidFill>
                <a:cs typeface="Times New Roman" pitchFamily="18" charset="0"/>
              </a:rPr>
              <a:t>=3; 4; 5</a:t>
            </a:r>
            <a:r>
              <a:rPr lang="ru-RU" sz="1900">
                <a:solidFill>
                  <a:srgbClr val="002060"/>
                </a:solidFill>
                <a:latin typeface="Constantia" pitchFamily="18" charset="0"/>
              </a:rPr>
              <a:t>. Соответствующие вероятности  </a:t>
            </a:r>
            <a:r>
              <a:rPr lang="ru-RU" sz="1900" i="1">
                <a:solidFill>
                  <a:srgbClr val="002060"/>
                </a:solidFill>
                <a:latin typeface="Constantia" pitchFamily="18" charset="0"/>
              </a:rPr>
              <a:t>Р</a:t>
            </a:r>
            <a:r>
              <a:rPr lang="ru-RU" sz="1900">
                <a:solidFill>
                  <a:srgbClr val="002060"/>
                </a:solidFill>
                <a:latin typeface="Constantia" pitchFamily="18" charset="0"/>
              </a:rPr>
              <a:t>(</a:t>
            </a:r>
            <a:r>
              <a:rPr lang="en-US" sz="1900" i="1">
                <a:solidFill>
                  <a:srgbClr val="002060"/>
                </a:solidFill>
                <a:latin typeface="Constantia" pitchFamily="18" charset="0"/>
              </a:rPr>
              <a:t>Y</a:t>
            </a:r>
            <a:r>
              <a:rPr lang="ru-RU" sz="1900">
                <a:solidFill>
                  <a:srgbClr val="002060"/>
                </a:solidFill>
                <a:cs typeface="Times New Roman" pitchFamily="18" charset="0"/>
              </a:rPr>
              <a:t>=3</a:t>
            </a:r>
            <a:r>
              <a:rPr lang="ru-RU" sz="1900">
                <a:solidFill>
                  <a:srgbClr val="002060"/>
                </a:solidFill>
                <a:latin typeface="Constantia" pitchFamily="18" charset="0"/>
              </a:rPr>
              <a:t>)</a:t>
            </a:r>
            <a:r>
              <a:rPr lang="ru-RU" sz="1900">
                <a:solidFill>
                  <a:srgbClr val="002060"/>
                </a:solidFill>
                <a:cs typeface="Times New Roman" pitchFamily="18" charset="0"/>
              </a:rPr>
              <a:t>=0,25</a:t>
            </a:r>
            <a:r>
              <a:rPr lang="ru-RU" sz="1900">
                <a:solidFill>
                  <a:srgbClr val="002060"/>
                </a:solidFill>
                <a:latin typeface="Constantia" pitchFamily="18" charset="0"/>
              </a:rPr>
              <a:t>;  </a:t>
            </a:r>
            <a:r>
              <a:rPr lang="ru-RU" sz="1900" i="1">
                <a:solidFill>
                  <a:srgbClr val="002060"/>
                </a:solidFill>
                <a:latin typeface="Constantia" pitchFamily="18" charset="0"/>
              </a:rPr>
              <a:t>Р</a:t>
            </a:r>
            <a:r>
              <a:rPr lang="ru-RU" sz="1900">
                <a:solidFill>
                  <a:srgbClr val="002060"/>
                </a:solidFill>
                <a:latin typeface="Constantia" pitchFamily="18" charset="0"/>
              </a:rPr>
              <a:t>(</a:t>
            </a:r>
            <a:r>
              <a:rPr lang="en-US" sz="1900" i="1">
                <a:solidFill>
                  <a:srgbClr val="002060"/>
                </a:solidFill>
                <a:latin typeface="Constantia" pitchFamily="18" charset="0"/>
              </a:rPr>
              <a:t>Y</a:t>
            </a:r>
            <a:r>
              <a:rPr lang="ru-RU" sz="1900">
                <a:solidFill>
                  <a:srgbClr val="002060"/>
                </a:solidFill>
                <a:cs typeface="Times New Roman" pitchFamily="18" charset="0"/>
              </a:rPr>
              <a:t>=4</a:t>
            </a:r>
            <a:r>
              <a:rPr lang="ru-RU" sz="1900">
                <a:solidFill>
                  <a:srgbClr val="002060"/>
                </a:solidFill>
                <a:latin typeface="Constantia" pitchFamily="18" charset="0"/>
              </a:rPr>
              <a:t>)</a:t>
            </a:r>
            <a:r>
              <a:rPr lang="ru-RU" sz="1900">
                <a:solidFill>
                  <a:srgbClr val="002060"/>
                </a:solidFill>
                <a:cs typeface="Times New Roman" pitchFamily="18" charset="0"/>
              </a:rPr>
              <a:t>=0,65</a:t>
            </a:r>
            <a:r>
              <a:rPr lang="ru-RU" sz="1900">
                <a:solidFill>
                  <a:srgbClr val="002060"/>
                </a:solidFill>
                <a:latin typeface="Constantia" pitchFamily="18" charset="0"/>
              </a:rPr>
              <a:t>;  </a:t>
            </a:r>
            <a:r>
              <a:rPr lang="ru-RU" sz="1900" i="1">
                <a:solidFill>
                  <a:srgbClr val="002060"/>
                </a:solidFill>
                <a:latin typeface="Constantia" pitchFamily="18" charset="0"/>
              </a:rPr>
              <a:t>Р</a:t>
            </a:r>
            <a:r>
              <a:rPr lang="ru-RU" sz="1900">
                <a:solidFill>
                  <a:srgbClr val="002060"/>
                </a:solidFill>
                <a:latin typeface="Constantia" pitchFamily="18" charset="0"/>
              </a:rPr>
              <a:t>(</a:t>
            </a:r>
            <a:r>
              <a:rPr lang="en-US" sz="1900" i="1">
                <a:solidFill>
                  <a:srgbClr val="002060"/>
                </a:solidFill>
                <a:latin typeface="Constantia" pitchFamily="18" charset="0"/>
              </a:rPr>
              <a:t>Y</a:t>
            </a:r>
            <a:r>
              <a:rPr lang="ru-RU" sz="1900">
                <a:solidFill>
                  <a:srgbClr val="002060"/>
                </a:solidFill>
                <a:cs typeface="Times New Roman" pitchFamily="18" charset="0"/>
              </a:rPr>
              <a:t>=5</a:t>
            </a:r>
            <a:r>
              <a:rPr lang="ru-RU" sz="1900">
                <a:solidFill>
                  <a:srgbClr val="002060"/>
                </a:solidFill>
                <a:latin typeface="Constantia" pitchFamily="18" charset="0"/>
              </a:rPr>
              <a:t>)</a:t>
            </a:r>
            <a:r>
              <a:rPr lang="ru-RU" sz="1900">
                <a:solidFill>
                  <a:srgbClr val="002060"/>
                </a:solidFill>
                <a:cs typeface="Times New Roman" pitchFamily="18" charset="0"/>
              </a:rPr>
              <a:t>=0,1</a:t>
            </a:r>
            <a:r>
              <a:rPr lang="ru-RU" sz="1900">
                <a:solidFill>
                  <a:srgbClr val="002060"/>
                </a:solidFill>
                <a:latin typeface="Constantia" pitchFamily="18" charset="0"/>
              </a:rPr>
              <a:t>. Таким образом, случайная величина  </a:t>
            </a:r>
            <a:r>
              <a:rPr lang="en-US" sz="1900" i="1">
                <a:solidFill>
                  <a:srgbClr val="002060"/>
                </a:solidFill>
                <a:latin typeface="Constantia" pitchFamily="18" charset="0"/>
              </a:rPr>
              <a:t>Y </a:t>
            </a:r>
            <a:r>
              <a:rPr lang="ru-RU" sz="1900" i="1">
                <a:solidFill>
                  <a:srgbClr val="002060"/>
                </a:solidFill>
                <a:latin typeface="Constantia" pitchFamily="18" charset="0"/>
              </a:rPr>
              <a:t> </a:t>
            </a:r>
            <a:r>
              <a:rPr lang="ru-RU" sz="1900">
                <a:solidFill>
                  <a:srgbClr val="002060"/>
                </a:solidFill>
                <a:latin typeface="Constantia" pitchFamily="18" charset="0"/>
              </a:rPr>
              <a:t>имеет закон распределения:</a:t>
            </a:r>
          </a:p>
        </p:txBody>
      </p:sp>
      <p:sp>
        <p:nvSpPr>
          <p:cNvPr id="63510" name="Прямоугольник 17"/>
          <p:cNvSpPr>
            <a:spLocks noChangeArrowheads="1"/>
          </p:cNvSpPr>
          <p:nvPr/>
        </p:nvSpPr>
        <p:spPr bwMode="auto">
          <a:xfrm>
            <a:off x="685800" y="4572000"/>
            <a:ext cx="7848600" cy="969963"/>
          </a:xfrm>
          <a:prstGeom prst="rect">
            <a:avLst/>
          </a:prstGeom>
          <a:noFill/>
          <a:ln w="9525">
            <a:noFill/>
            <a:miter lim="800000"/>
            <a:headEnd/>
            <a:tailEnd/>
          </a:ln>
        </p:spPr>
        <p:txBody>
          <a:bodyPr>
            <a:spAutoFit/>
          </a:bodyPr>
          <a:lstStyle/>
          <a:p>
            <a:r>
              <a:rPr lang="ru-RU" sz="1900">
                <a:solidFill>
                  <a:srgbClr val="002060"/>
                </a:solidFill>
                <a:latin typeface="Constantia" pitchFamily="18" charset="0"/>
              </a:rPr>
              <a:t>Пусть</a:t>
            </a:r>
            <a:r>
              <a:rPr lang="ru-RU" sz="1900" i="1">
                <a:solidFill>
                  <a:srgbClr val="002060"/>
                </a:solidFill>
                <a:latin typeface="Constantia" pitchFamily="18" charset="0"/>
              </a:rPr>
              <a:t> </a:t>
            </a:r>
            <a:r>
              <a:rPr lang="ru-RU" sz="1900">
                <a:solidFill>
                  <a:srgbClr val="002060"/>
                </a:solidFill>
                <a:latin typeface="Constantia" pitchFamily="18" charset="0"/>
              </a:rPr>
              <a:t>случайная величина  </a:t>
            </a:r>
            <a:r>
              <a:rPr lang="en-US" sz="1900" i="1">
                <a:solidFill>
                  <a:srgbClr val="002060"/>
                </a:solidFill>
                <a:latin typeface="Constantia" pitchFamily="18" charset="0"/>
              </a:rPr>
              <a:t>Z</a:t>
            </a:r>
            <a:r>
              <a:rPr lang="ru-RU" sz="1900" i="1">
                <a:solidFill>
                  <a:srgbClr val="002060"/>
                </a:solidFill>
                <a:latin typeface="Constantia" pitchFamily="18" charset="0"/>
              </a:rPr>
              <a:t> –</a:t>
            </a:r>
            <a:r>
              <a:rPr lang="ru-RU" sz="1900">
                <a:solidFill>
                  <a:srgbClr val="002060"/>
                </a:solidFill>
                <a:latin typeface="Constantia" pitchFamily="18" charset="0"/>
              </a:rPr>
              <a:t> оценки Сидорова.  Тогда   </a:t>
            </a:r>
            <a:r>
              <a:rPr lang="en-US" sz="1900" i="1">
                <a:solidFill>
                  <a:srgbClr val="002060"/>
                </a:solidFill>
                <a:cs typeface="Times New Roman" pitchFamily="18" charset="0"/>
              </a:rPr>
              <a:t>Z</a:t>
            </a:r>
            <a:r>
              <a:rPr lang="ru-RU" sz="1900">
                <a:solidFill>
                  <a:srgbClr val="002060"/>
                </a:solidFill>
                <a:cs typeface="Times New Roman" pitchFamily="18" charset="0"/>
              </a:rPr>
              <a:t>=3; 4; 5</a:t>
            </a:r>
            <a:r>
              <a:rPr lang="ru-RU" sz="1900">
                <a:solidFill>
                  <a:srgbClr val="002060"/>
                </a:solidFill>
                <a:latin typeface="Constantia" pitchFamily="18" charset="0"/>
              </a:rPr>
              <a:t>. Соответствующие вероятности  </a:t>
            </a:r>
            <a:r>
              <a:rPr lang="ru-RU" sz="1900" i="1">
                <a:solidFill>
                  <a:srgbClr val="002060"/>
                </a:solidFill>
                <a:latin typeface="Constantia" pitchFamily="18" charset="0"/>
              </a:rPr>
              <a:t>Р</a:t>
            </a:r>
            <a:r>
              <a:rPr lang="ru-RU" sz="1900">
                <a:solidFill>
                  <a:srgbClr val="002060"/>
                </a:solidFill>
                <a:latin typeface="Constantia" pitchFamily="18" charset="0"/>
              </a:rPr>
              <a:t>(</a:t>
            </a:r>
            <a:r>
              <a:rPr lang="en-US" sz="1900" i="1">
                <a:solidFill>
                  <a:srgbClr val="002060"/>
                </a:solidFill>
                <a:latin typeface="Constantia" pitchFamily="18" charset="0"/>
              </a:rPr>
              <a:t>Z</a:t>
            </a:r>
            <a:r>
              <a:rPr lang="ru-RU" sz="1900">
                <a:solidFill>
                  <a:srgbClr val="002060"/>
                </a:solidFill>
                <a:cs typeface="Times New Roman" pitchFamily="18" charset="0"/>
              </a:rPr>
              <a:t>=3</a:t>
            </a:r>
            <a:r>
              <a:rPr lang="ru-RU" sz="1900">
                <a:solidFill>
                  <a:srgbClr val="002060"/>
                </a:solidFill>
                <a:latin typeface="Constantia" pitchFamily="18" charset="0"/>
              </a:rPr>
              <a:t>)</a:t>
            </a:r>
            <a:r>
              <a:rPr lang="ru-RU" sz="1900">
                <a:solidFill>
                  <a:srgbClr val="002060"/>
                </a:solidFill>
                <a:cs typeface="Times New Roman" pitchFamily="18" charset="0"/>
              </a:rPr>
              <a:t>=0,15</a:t>
            </a:r>
            <a:r>
              <a:rPr lang="ru-RU" sz="1900">
                <a:solidFill>
                  <a:srgbClr val="002060"/>
                </a:solidFill>
                <a:latin typeface="Constantia" pitchFamily="18" charset="0"/>
              </a:rPr>
              <a:t>;  </a:t>
            </a:r>
            <a:r>
              <a:rPr lang="ru-RU" sz="1900" i="1">
                <a:solidFill>
                  <a:srgbClr val="002060"/>
                </a:solidFill>
                <a:latin typeface="Constantia" pitchFamily="18" charset="0"/>
              </a:rPr>
              <a:t>Р</a:t>
            </a:r>
            <a:r>
              <a:rPr lang="ru-RU" sz="1900">
                <a:solidFill>
                  <a:srgbClr val="002060"/>
                </a:solidFill>
                <a:latin typeface="Constantia" pitchFamily="18" charset="0"/>
              </a:rPr>
              <a:t>(</a:t>
            </a:r>
            <a:r>
              <a:rPr lang="en-US" sz="1900" i="1">
                <a:solidFill>
                  <a:srgbClr val="002060"/>
                </a:solidFill>
                <a:latin typeface="Constantia" pitchFamily="18" charset="0"/>
              </a:rPr>
              <a:t>Z</a:t>
            </a:r>
            <a:r>
              <a:rPr lang="ru-RU" sz="1900">
                <a:solidFill>
                  <a:srgbClr val="002060"/>
                </a:solidFill>
                <a:cs typeface="Times New Roman" pitchFamily="18" charset="0"/>
              </a:rPr>
              <a:t>=4</a:t>
            </a:r>
            <a:r>
              <a:rPr lang="ru-RU" sz="1900">
                <a:solidFill>
                  <a:srgbClr val="002060"/>
                </a:solidFill>
                <a:latin typeface="Constantia" pitchFamily="18" charset="0"/>
              </a:rPr>
              <a:t>)</a:t>
            </a:r>
            <a:r>
              <a:rPr lang="ru-RU" sz="1900">
                <a:solidFill>
                  <a:srgbClr val="002060"/>
                </a:solidFill>
                <a:cs typeface="Times New Roman" pitchFamily="18" charset="0"/>
              </a:rPr>
              <a:t>=0,75</a:t>
            </a:r>
            <a:r>
              <a:rPr lang="ru-RU" sz="1900">
                <a:solidFill>
                  <a:srgbClr val="002060"/>
                </a:solidFill>
                <a:latin typeface="Constantia" pitchFamily="18" charset="0"/>
              </a:rPr>
              <a:t>;  </a:t>
            </a:r>
            <a:r>
              <a:rPr lang="ru-RU" sz="1900" i="1">
                <a:solidFill>
                  <a:srgbClr val="002060"/>
                </a:solidFill>
                <a:latin typeface="Constantia" pitchFamily="18" charset="0"/>
              </a:rPr>
              <a:t>Р</a:t>
            </a:r>
            <a:r>
              <a:rPr lang="ru-RU" sz="1900">
                <a:solidFill>
                  <a:srgbClr val="002060"/>
                </a:solidFill>
                <a:latin typeface="Constantia" pitchFamily="18" charset="0"/>
              </a:rPr>
              <a:t>(</a:t>
            </a:r>
            <a:r>
              <a:rPr lang="en-US" sz="1900" i="1">
                <a:solidFill>
                  <a:srgbClr val="002060"/>
                </a:solidFill>
                <a:latin typeface="Constantia" pitchFamily="18" charset="0"/>
              </a:rPr>
              <a:t>Z</a:t>
            </a:r>
            <a:r>
              <a:rPr lang="ru-RU" sz="1900">
                <a:solidFill>
                  <a:srgbClr val="002060"/>
                </a:solidFill>
                <a:cs typeface="Times New Roman" pitchFamily="18" charset="0"/>
              </a:rPr>
              <a:t>=5</a:t>
            </a:r>
            <a:r>
              <a:rPr lang="ru-RU" sz="1900">
                <a:solidFill>
                  <a:srgbClr val="002060"/>
                </a:solidFill>
                <a:latin typeface="Constantia" pitchFamily="18" charset="0"/>
              </a:rPr>
              <a:t>)</a:t>
            </a:r>
            <a:r>
              <a:rPr lang="ru-RU" sz="1900">
                <a:solidFill>
                  <a:srgbClr val="002060"/>
                </a:solidFill>
                <a:cs typeface="Times New Roman" pitchFamily="18" charset="0"/>
              </a:rPr>
              <a:t>=0,1</a:t>
            </a:r>
            <a:r>
              <a:rPr lang="ru-RU" sz="1900">
                <a:solidFill>
                  <a:srgbClr val="002060"/>
                </a:solidFill>
                <a:latin typeface="Constantia" pitchFamily="18" charset="0"/>
              </a:rPr>
              <a:t>. Таким образом, случайная величина  </a:t>
            </a:r>
            <a:r>
              <a:rPr lang="en-US" sz="1900" i="1">
                <a:solidFill>
                  <a:srgbClr val="002060"/>
                </a:solidFill>
                <a:latin typeface="Constantia" pitchFamily="18" charset="0"/>
              </a:rPr>
              <a:t>Z </a:t>
            </a:r>
            <a:r>
              <a:rPr lang="ru-RU" sz="1900" i="1">
                <a:solidFill>
                  <a:srgbClr val="002060"/>
                </a:solidFill>
                <a:latin typeface="Constantia" pitchFamily="18" charset="0"/>
              </a:rPr>
              <a:t> </a:t>
            </a:r>
            <a:r>
              <a:rPr lang="ru-RU" sz="1900">
                <a:solidFill>
                  <a:srgbClr val="002060"/>
                </a:solidFill>
                <a:latin typeface="Constantia" pitchFamily="18" charset="0"/>
              </a:rPr>
              <a:t>имеет закон распределения:</a:t>
            </a:r>
          </a:p>
        </p:txBody>
      </p:sp>
      <p:graphicFrame>
        <p:nvGraphicFramePr>
          <p:cNvPr id="19" name="Таблица 18"/>
          <p:cNvGraphicFramePr>
            <a:graphicFrameLocks noGrp="1"/>
          </p:cNvGraphicFramePr>
          <p:nvPr/>
        </p:nvGraphicFramePr>
        <p:xfrm>
          <a:off x="1905000" y="3810000"/>
          <a:ext cx="4776788" cy="548640"/>
        </p:xfrm>
        <a:graphic>
          <a:graphicData uri="http://schemas.openxmlformats.org/drawingml/2006/table">
            <a:tbl>
              <a:tblPr/>
              <a:tblGrid>
                <a:gridCol w="817563"/>
                <a:gridCol w="1319212"/>
                <a:gridCol w="1320800"/>
                <a:gridCol w="1319213"/>
              </a:tblGrid>
              <a:tr h="266700">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sz="1800" b="0" i="1" u="none" strike="noStrike" cap="none" normalizeH="0" baseline="0" smtClean="0">
                          <a:ln>
                            <a:noFill/>
                          </a:ln>
                          <a:solidFill>
                            <a:srgbClr val="002060"/>
                          </a:solidFill>
                          <a:effectLst/>
                          <a:latin typeface="Constantia" pitchFamily="18" charset="0"/>
                          <a:cs typeface="Times New Roman" pitchFamily="18" charset="0"/>
                        </a:rPr>
                        <a:t>Y</a:t>
                      </a:r>
                      <a:endParaRPr kumimoji="0" lang="ru-RU" sz="1800" b="0" i="0" u="none" strike="noStrike" cap="none" normalizeH="0" baseline="0" smtClean="0">
                        <a:ln>
                          <a:noFill/>
                        </a:ln>
                        <a:solidFill>
                          <a:srgbClr val="002060"/>
                        </a:solidFill>
                        <a:effectLst/>
                        <a:latin typeface="Constantia"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3</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4</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5</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1" u="none" strike="noStrike" cap="none" normalizeH="0" baseline="0" smtClean="0">
                          <a:ln>
                            <a:noFill/>
                          </a:ln>
                          <a:solidFill>
                            <a:srgbClr val="002060"/>
                          </a:solidFill>
                          <a:effectLst/>
                          <a:latin typeface="Times New Roman" pitchFamily="18" charset="0"/>
                          <a:cs typeface="Times New Roman" pitchFamily="18" charset="0"/>
                        </a:rPr>
                        <a:t>р</a:t>
                      </a:r>
                      <a:endParaRPr kumimoji="0" lang="ru-RU"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0,25</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0,65</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dirty="0" smtClean="0">
                          <a:ln>
                            <a:noFill/>
                          </a:ln>
                          <a:solidFill>
                            <a:srgbClr val="002060"/>
                          </a:solidFill>
                          <a:effectLst/>
                          <a:latin typeface="Times New Roman" pitchFamily="18" charset="0"/>
                          <a:cs typeface="Times New Roman" pitchFamily="18" charset="0"/>
                        </a:rPr>
                        <a:t>0,1</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0" name="Таблица 19"/>
          <p:cNvGraphicFramePr>
            <a:graphicFrameLocks noGrp="1"/>
          </p:cNvGraphicFramePr>
          <p:nvPr/>
        </p:nvGraphicFramePr>
        <p:xfrm>
          <a:off x="1905000" y="5638800"/>
          <a:ext cx="4776788" cy="548640"/>
        </p:xfrm>
        <a:graphic>
          <a:graphicData uri="http://schemas.openxmlformats.org/drawingml/2006/table">
            <a:tbl>
              <a:tblPr/>
              <a:tblGrid>
                <a:gridCol w="817563"/>
                <a:gridCol w="1319212"/>
                <a:gridCol w="1320800"/>
                <a:gridCol w="1319213"/>
              </a:tblGrid>
              <a:tr h="266700">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sz="1800" b="0" i="1" u="none" strike="noStrike" cap="none" normalizeH="0" baseline="0" smtClean="0">
                          <a:ln>
                            <a:noFill/>
                          </a:ln>
                          <a:solidFill>
                            <a:srgbClr val="002060"/>
                          </a:solidFill>
                          <a:effectLst/>
                          <a:latin typeface="Times New Roman" pitchFamily="18" charset="0"/>
                          <a:cs typeface="Times New Roman" pitchFamily="18" charset="0"/>
                        </a:rPr>
                        <a:t>Z</a:t>
                      </a:r>
                      <a:endParaRPr kumimoji="0" lang="ru-RU"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3</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4</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5</a:t>
                      </a: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1" u="none" strike="noStrike" cap="none" normalizeH="0" baseline="0" smtClean="0">
                          <a:ln>
                            <a:noFill/>
                          </a:ln>
                          <a:solidFill>
                            <a:srgbClr val="002060"/>
                          </a:solidFill>
                          <a:effectLst/>
                          <a:latin typeface="Times New Roman" pitchFamily="18" charset="0"/>
                          <a:cs typeface="Times New Roman" pitchFamily="18" charset="0"/>
                        </a:rPr>
                        <a:t>р</a:t>
                      </a:r>
                      <a:endParaRPr kumimoji="0" lang="ru-RU"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0,</a:t>
                      </a:r>
                      <a:r>
                        <a:rPr kumimoji="0" lang="en-US" sz="1800" b="0" i="0" u="none" strike="noStrike" cap="none" normalizeH="0" baseline="0" smtClean="0">
                          <a:ln>
                            <a:noFill/>
                          </a:ln>
                          <a:solidFill>
                            <a:srgbClr val="002060"/>
                          </a:solidFill>
                          <a:effectLst/>
                          <a:latin typeface="Times New Roman" pitchFamily="18" charset="0"/>
                          <a:cs typeface="Times New Roman" pitchFamily="18" charset="0"/>
                        </a:rPr>
                        <a:t>15</a:t>
                      </a:r>
                      <a:endParaRPr kumimoji="0" lang="ru-RU"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0,</a:t>
                      </a:r>
                      <a:r>
                        <a:rPr kumimoji="0" lang="en-US" sz="1800" b="0" i="0" u="none" strike="noStrike" cap="none" normalizeH="0" baseline="0" smtClean="0">
                          <a:ln>
                            <a:noFill/>
                          </a:ln>
                          <a:solidFill>
                            <a:srgbClr val="002060"/>
                          </a:solidFill>
                          <a:effectLst/>
                          <a:latin typeface="Times New Roman" pitchFamily="18" charset="0"/>
                          <a:cs typeface="Times New Roman" pitchFamily="18" charset="0"/>
                        </a:rPr>
                        <a:t>75</a:t>
                      </a:r>
                      <a:endParaRPr kumimoji="0" lang="ru-RU"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ru-RU" sz="1800" b="0" i="0" u="none" strike="noStrike" cap="none" normalizeH="0" baseline="0" smtClean="0">
                          <a:ln>
                            <a:noFill/>
                          </a:ln>
                          <a:solidFill>
                            <a:srgbClr val="002060"/>
                          </a:solidFill>
                          <a:effectLst/>
                          <a:latin typeface="Times New Roman" pitchFamily="18" charset="0"/>
                          <a:cs typeface="Times New Roman" pitchFamily="18" charset="0"/>
                        </a:rPr>
                        <a:t>0,</a:t>
                      </a:r>
                      <a:r>
                        <a:rPr kumimoji="0" lang="en-US" sz="1800" b="0" i="0" u="none" strike="noStrike" cap="none" normalizeH="0" baseline="0" smtClean="0">
                          <a:ln>
                            <a:noFill/>
                          </a:ln>
                          <a:solidFill>
                            <a:srgbClr val="002060"/>
                          </a:solidFill>
                          <a:effectLst/>
                          <a:latin typeface="Times New Roman" pitchFamily="18" charset="0"/>
                          <a:cs typeface="Times New Roman" pitchFamily="18" charset="0"/>
                        </a:rPr>
                        <a:t>1</a:t>
                      </a:r>
                      <a:endParaRPr kumimoji="0" lang="ru-RU"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6234" marR="662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4514" name="Прямоугольник 5"/>
          <p:cNvSpPr>
            <a:spLocks noChangeArrowheads="1"/>
          </p:cNvSpPr>
          <p:nvPr/>
        </p:nvSpPr>
        <p:spPr bwMode="auto">
          <a:xfrm>
            <a:off x="685800" y="533400"/>
            <a:ext cx="7924800" cy="769938"/>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Только по виду законов распределения затруднительно ответить, кто из  студентов учился лучше. </a:t>
            </a:r>
            <a:endParaRPr lang="ru-RU" sz="2000">
              <a:solidFill>
                <a:srgbClr val="002060"/>
              </a:solidFill>
              <a:latin typeface="Constantia" pitchFamily="18" charset="0"/>
            </a:endParaRPr>
          </a:p>
        </p:txBody>
      </p:sp>
      <p:sp>
        <p:nvSpPr>
          <p:cNvPr id="18" name="Прямоугольник 17"/>
          <p:cNvSpPr>
            <a:spLocks noChangeArrowheads="1"/>
          </p:cNvSpPr>
          <p:nvPr/>
        </p:nvSpPr>
        <p:spPr bwMode="auto">
          <a:xfrm>
            <a:off x="685800" y="4419600"/>
            <a:ext cx="8001000" cy="769938"/>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Кто учился хуже - понятно. Так как </a:t>
            </a:r>
            <a:r>
              <a:rPr lang="ru-RU" sz="2200" i="1">
                <a:solidFill>
                  <a:srgbClr val="002060"/>
                </a:solidFill>
              </a:rPr>
              <a:t>М</a:t>
            </a:r>
            <a:r>
              <a:rPr lang="ru-RU" sz="2200">
                <a:solidFill>
                  <a:srgbClr val="002060"/>
                </a:solidFill>
              </a:rPr>
              <a:t>(</a:t>
            </a:r>
            <a:r>
              <a:rPr lang="ru-RU" sz="2200" i="1">
                <a:solidFill>
                  <a:srgbClr val="002060"/>
                </a:solidFill>
              </a:rPr>
              <a:t>Х</a:t>
            </a:r>
            <a:r>
              <a:rPr lang="ru-RU" sz="2200">
                <a:solidFill>
                  <a:srgbClr val="002060"/>
                </a:solidFill>
              </a:rPr>
              <a:t>)=</a:t>
            </a:r>
            <a:r>
              <a:rPr lang="ru-RU" sz="2200" i="1">
                <a:solidFill>
                  <a:srgbClr val="002060"/>
                </a:solidFill>
              </a:rPr>
              <a:t>М</a:t>
            </a:r>
            <a:r>
              <a:rPr lang="ru-RU" sz="2200">
                <a:solidFill>
                  <a:srgbClr val="002060"/>
                </a:solidFill>
              </a:rPr>
              <a:t>(</a:t>
            </a:r>
            <a:r>
              <a:rPr lang="en-US" sz="2200" i="1">
                <a:solidFill>
                  <a:srgbClr val="002060"/>
                </a:solidFill>
              </a:rPr>
              <a:t>Z</a:t>
            </a:r>
            <a:r>
              <a:rPr lang="ru-RU" sz="2200">
                <a:solidFill>
                  <a:srgbClr val="002060"/>
                </a:solidFill>
              </a:rPr>
              <a:t>)=3,95, </a:t>
            </a:r>
            <a:r>
              <a:rPr lang="ru-RU" sz="2200">
                <a:solidFill>
                  <a:srgbClr val="002060"/>
                </a:solidFill>
                <a:latin typeface="Constantia" pitchFamily="18" charset="0"/>
              </a:rPr>
              <a:t>зная только среднюю оценку,</a:t>
            </a:r>
            <a:r>
              <a:rPr lang="ru-RU" sz="2200">
                <a:solidFill>
                  <a:srgbClr val="002060"/>
                </a:solidFill>
              </a:rPr>
              <a:t> </a:t>
            </a:r>
            <a:r>
              <a:rPr lang="ru-RU" sz="2200">
                <a:solidFill>
                  <a:srgbClr val="002060"/>
                </a:solidFill>
                <a:latin typeface="Constantia" pitchFamily="18" charset="0"/>
              </a:rPr>
              <a:t>выяснить лучшего студента нельзя. </a:t>
            </a:r>
          </a:p>
        </p:txBody>
      </p:sp>
      <p:sp>
        <p:nvSpPr>
          <p:cNvPr id="9" name="Прямоугольник 8"/>
          <p:cNvSpPr>
            <a:spLocks noChangeArrowheads="1"/>
          </p:cNvSpPr>
          <p:nvPr/>
        </p:nvSpPr>
        <p:spPr bwMode="auto">
          <a:xfrm>
            <a:off x="685800" y="2895600"/>
            <a:ext cx="7924800" cy="1384300"/>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Вычислим </a:t>
            </a:r>
            <a:r>
              <a:rPr lang="ru-RU" sz="2200" i="1">
                <a:solidFill>
                  <a:srgbClr val="002060"/>
                </a:solidFill>
                <a:latin typeface="Constantia" pitchFamily="18" charset="0"/>
              </a:rPr>
              <a:t>математическое ожидание (среднее значение) </a:t>
            </a:r>
            <a:r>
              <a:rPr lang="ru-RU" sz="2200">
                <a:solidFill>
                  <a:srgbClr val="002060"/>
                </a:solidFill>
                <a:latin typeface="Constantia" pitchFamily="18" charset="0"/>
              </a:rPr>
              <a:t>оценки, полученной каждым из студентов:</a:t>
            </a:r>
          </a:p>
          <a:p>
            <a:r>
              <a:rPr lang="ru-RU" sz="2000" i="1">
                <a:solidFill>
                  <a:srgbClr val="002060"/>
                </a:solidFill>
              </a:rPr>
              <a:t>М</a:t>
            </a:r>
            <a:r>
              <a:rPr lang="ru-RU" sz="2000">
                <a:solidFill>
                  <a:srgbClr val="002060"/>
                </a:solidFill>
              </a:rPr>
              <a:t>(</a:t>
            </a:r>
            <a:r>
              <a:rPr lang="ru-RU" sz="2000" i="1">
                <a:solidFill>
                  <a:srgbClr val="002060"/>
                </a:solidFill>
              </a:rPr>
              <a:t>Х</a:t>
            </a:r>
            <a:r>
              <a:rPr lang="ru-RU" sz="2000">
                <a:solidFill>
                  <a:srgbClr val="002060"/>
                </a:solidFill>
              </a:rPr>
              <a:t>)=3∙0,2+4∙0,65+5∙0,15=3,95;	       </a:t>
            </a:r>
            <a:r>
              <a:rPr lang="ru-RU" sz="2000" i="1">
                <a:solidFill>
                  <a:srgbClr val="002060"/>
                </a:solidFill>
              </a:rPr>
              <a:t>М</a:t>
            </a:r>
            <a:r>
              <a:rPr lang="ru-RU" sz="2000">
                <a:solidFill>
                  <a:srgbClr val="002060"/>
                </a:solidFill>
              </a:rPr>
              <a:t>(</a:t>
            </a:r>
            <a:r>
              <a:rPr lang="en-US" sz="2000" i="1">
                <a:solidFill>
                  <a:srgbClr val="002060"/>
                </a:solidFill>
                <a:latin typeface="Constantia" pitchFamily="18" charset="0"/>
              </a:rPr>
              <a:t>Y</a:t>
            </a:r>
            <a:r>
              <a:rPr lang="ru-RU" sz="2000">
                <a:solidFill>
                  <a:srgbClr val="002060"/>
                </a:solidFill>
              </a:rPr>
              <a:t>)=3∙0,25+4∙0,65+5∙0,1=3,85;</a:t>
            </a:r>
          </a:p>
          <a:p>
            <a:r>
              <a:rPr lang="ru-RU" sz="2000" i="1">
                <a:solidFill>
                  <a:srgbClr val="002060"/>
                </a:solidFill>
              </a:rPr>
              <a:t>М</a:t>
            </a:r>
            <a:r>
              <a:rPr lang="ru-RU" sz="2000">
                <a:solidFill>
                  <a:srgbClr val="002060"/>
                </a:solidFill>
              </a:rPr>
              <a:t>(</a:t>
            </a:r>
            <a:r>
              <a:rPr lang="en-US" sz="2000" i="1">
                <a:solidFill>
                  <a:srgbClr val="002060"/>
                </a:solidFill>
              </a:rPr>
              <a:t>Z</a:t>
            </a:r>
            <a:r>
              <a:rPr lang="ru-RU" sz="2000">
                <a:solidFill>
                  <a:srgbClr val="002060"/>
                </a:solidFill>
              </a:rPr>
              <a:t>)=3∙0,</a:t>
            </a:r>
            <a:r>
              <a:rPr lang="en-US" sz="2000">
                <a:solidFill>
                  <a:srgbClr val="002060"/>
                </a:solidFill>
              </a:rPr>
              <a:t>15</a:t>
            </a:r>
            <a:r>
              <a:rPr lang="ru-RU" sz="2000">
                <a:solidFill>
                  <a:srgbClr val="002060"/>
                </a:solidFill>
              </a:rPr>
              <a:t>+4∙0,</a:t>
            </a:r>
            <a:r>
              <a:rPr lang="en-US" sz="2000">
                <a:solidFill>
                  <a:srgbClr val="002060"/>
                </a:solidFill>
              </a:rPr>
              <a:t>7</a:t>
            </a:r>
            <a:r>
              <a:rPr lang="ru-RU" sz="2000">
                <a:solidFill>
                  <a:srgbClr val="002060"/>
                </a:solidFill>
              </a:rPr>
              <a:t>5+5∙0,1=3,95</a:t>
            </a:r>
            <a:r>
              <a:rPr lang="en-US" sz="2000">
                <a:solidFill>
                  <a:srgbClr val="002060"/>
                </a:solidFill>
              </a:rPr>
              <a:t>.</a:t>
            </a:r>
            <a:endParaRPr lang="ru-RU" sz="2000">
              <a:solidFill>
                <a:srgbClr val="002060"/>
              </a:solidFill>
              <a:latin typeface="Constantia" pitchFamily="18" charset="0"/>
            </a:endParaRPr>
          </a:p>
        </p:txBody>
      </p:sp>
      <p:sp>
        <p:nvSpPr>
          <p:cNvPr id="11" name="Прямоугольник 10"/>
          <p:cNvSpPr>
            <a:spLocks noChangeArrowheads="1"/>
          </p:cNvSpPr>
          <p:nvPr/>
        </p:nvSpPr>
        <p:spPr bwMode="auto">
          <a:xfrm>
            <a:off x="685800" y="5334000"/>
            <a:ext cx="8153400" cy="1108075"/>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Нужно ввести числовую характеристику случайной величины, показывающую отклонения</a:t>
            </a:r>
            <a:r>
              <a:rPr lang="ru-RU" sz="2200" i="1">
                <a:solidFill>
                  <a:srgbClr val="002060"/>
                </a:solidFill>
                <a:latin typeface="Constantia" pitchFamily="18" charset="0"/>
              </a:rPr>
              <a:t> </a:t>
            </a:r>
            <a:r>
              <a:rPr lang="ru-RU" sz="2200">
                <a:solidFill>
                  <a:srgbClr val="002060"/>
                </a:solidFill>
                <a:latin typeface="Constantia" pitchFamily="18" charset="0"/>
              </a:rPr>
              <a:t>значений случайной величины относительно ее среднего значения. </a:t>
            </a:r>
          </a:p>
        </p:txBody>
      </p:sp>
      <p:sp>
        <p:nvSpPr>
          <p:cNvPr id="12" name="Прямоугольник 11"/>
          <p:cNvSpPr>
            <a:spLocks noChangeArrowheads="1"/>
          </p:cNvSpPr>
          <p:nvPr/>
        </p:nvSpPr>
        <p:spPr bwMode="auto">
          <a:xfrm>
            <a:off x="685800" y="1371600"/>
            <a:ext cx="7924800" cy="1384300"/>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На практике вычисляется средняя оценка: у кого она больше, тот учился лучше.</a:t>
            </a:r>
          </a:p>
          <a:p>
            <a:r>
              <a:rPr lang="ru-RU" sz="2000" i="1">
                <a:solidFill>
                  <a:srgbClr val="002060"/>
                </a:solidFill>
              </a:rPr>
              <a:t>Х</a:t>
            </a:r>
            <a:r>
              <a:rPr lang="ru-RU" sz="2000" i="1" baseline="-25000">
                <a:solidFill>
                  <a:srgbClr val="002060"/>
                </a:solidFill>
              </a:rPr>
              <a:t>сред</a:t>
            </a:r>
            <a:r>
              <a:rPr lang="ru-RU" sz="2000">
                <a:solidFill>
                  <a:srgbClr val="002060"/>
                </a:solidFill>
              </a:rPr>
              <a:t>=(3∙4+4∙13+5∙3):20=3,95;	       </a:t>
            </a:r>
            <a:r>
              <a:rPr lang="en-US" sz="2000" i="1">
                <a:solidFill>
                  <a:srgbClr val="002060"/>
                </a:solidFill>
                <a:latin typeface="Constantia" pitchFamily="18" charset="0"/>
              </a:rPr>
              <a:t>Y</a:t>
            </a:r>
            <a:r>
              <a:rPr lang="ru-RU" sz="2000" i="1" baseline="-25000">
                <a:solidFill>
                  <a:srgbClr val="002060"/>
                </a:solidFill>
              </a:rPr>
              <a:t>сред</a:t>
            </a:r>
            <a:r>
              <a:rPr lang="ru-RU" sz="2000">
                <a:solidFill>
                  <a:srgbClr val="002060"/>
                </a:solidFill>
              </a:rPr>
              <a:t>=(3∙5+4∙13+5∙2):20=3,85;</a:t>
            </a:r>
          </a:p>
          <a:p>
            <a:r>
              <a:rPr lang="en-US" sz="2000" i="1">
                <a:solidFill>
                  <a:srgbClr val="002060"/>
                </a:solidFill>
              </a:rPr>
              <a:t>Z</a:t>
            </a:r>
            <a:r>
              <a:rPr lang="ru-RU" sz="2000" i="1" baseline="-25000">
                <a:solidFill>
                  <a:srgbClr val="002060"/>
                </a:solidFill>
              </a:rPr>
              <a:t>сред</a:t>
            </a:r>
            <a:r>
              <a:rPr lang="ru-RU" sz="2000">
                <a:solidFill>
                  <a:srgbClr val="002060"/>
                </a:solidFill>
              </a:rPr>
              <a:t>=(3∙3+4∙15+5∙2):20=3,95</a:t>
            </a:r>
            <a:r>
              <a:rPr lang="en-US" sz="2000">
                <a:solidFill>
                  <a:srgbClr val="002060"/>
                </a:solidFill>
              </a:rPr>
              <a:t>.</a:t>
            </a:r>
            <a:endParaRPr lang="ru-RU" sz="2000">
              <a:solidFill>
                <a:srgbClr val="002060"/>
              </a:solidFill>
              <a:latin typeface="Constantia"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609600" y="2057400"/>
            <a:ext cx="8229600" cy="1108075"/>
          </a:xfrm>
          <a:prstGeom prst="rect">
            <a:avLst/>
          </a:prstGeom>
          <a:noFill/>
          <a:ln w="9525">
            <a:noFill/>
            <a:miter lim="800000"/>
            <a:headEnd/>
            <a:tailEnd/>
          </a:ln>
        </p:spPr>
        <p:txBody>
          <a:bodyPr>
            <a:spAutoFit/>
          </a:bodyPr>
          <a:lstStyle/>
          <a:p>
            <a:r>
              <a:rPr lang="ru-RU" sz="2200" b="1" i="1">
                <a:solidFill>
                  <a:srgbClr val="002060"/>
                </a:solidFill>
                <a:latin typeface="Constantia" pitchFamily="18" charset="0"/>
              </a:rPr>
              <a:t>Определение </a:t>
            </a:r>
            <a:r>
              <a:rPr lang="ru-RU" sz="2200" b="1" i="1">
                <a:solidFill>
                  <a:srgbClr val="002060"/>
                </a:solidFill>
                <a:cs typeface="Times New Roman" pitchFamily="18" charset="0"/>
              </a:rPr>
              <a:t>2</a:t>
            </a:r>
            <a:r>
              <a:rPr lang="ru-RU" sz="2200" b="1" i="1">
                <a:solidFill>
                  <a:srgbClr val="002060"/>
                </a:solidFill>
                <a:latin typeface="Constantia" pitchFamily="18" charset="0"/>
              </a:rPr>
              <a:t>.</a:t>
            </a:r>
            <a:r>
              <a:rPr lang="ru-RU" sz="2200">
                <a:solidFill>
                  <a:srgbClr val="002060"/>
                </a:solidFill>
                <a:latin typeface="Constantia" pitchFamily="18" charset="0"/>
              </a:rPr>
              <a:t> </a:t>
            </a:r>
            <a:r>
              <a:rPr lang="ru-RU" sz="2200" i="1">
                <a:solidFill>
                  <a:srgbClr val="002060"/>
                </a:solidFill>
                <a:latin typeface="Constantia" pitchFamily="18" charset="0"/>
              </a:rPr>
              <a:t>Отклонением</a:t>
            </a:r>
            <a:r>
              <a:rPr lang="ru-RU" sz="2200">
                <a:solidFill>
                  <a:srgbClr val="002060"/>
                </a:solidFill>
                <a:latin typeface="Constantia" pitchFamily="18" charset="0"/>
              </a:rPr>
              <a:t> называется разность между случайной величиной </a:t>
            </a:r>
            <a:r>
              <a:rPr lang="en-US" sz="2200" i="1">
                <a:solidFill>
                  <a:srgbClr val="002060"/>
                </a:solidFill>
                <a:latin typeface="Constantia" pitchFamily="18" charset="0"/>
              </a:rPr>
              <a:t>X </a:t>
            </a:r>
            <a:r>
              <a:rPr lang="ru-RU" sz="2200">
                <a:solidFill>
                  <a:srgbClr val="002060"/>
                </a:solidFill>
                <a:latin typeface="Constantia" pitchFamily="18" charset="0"/>
              </a:rPr>
              <a:t>и ее математическим ожиданием  </a:t>
            </a:r>
            <a:r>
              <a:rPr lang="ru-RU" sz="2200" i="1">
                <a:solidFill>
                  <a:srgbClr val="002060"/>
                </a:solidFill>
                <a:latin typeface="Constantia" pitchFamily="18" charset="0"/>
              </a:rPr>
              <a:t>М</a:t>
            </a:r>
            <a:r>
              <a:rPr lang="ru-RU" sz="2200">
                <a:solidFill>
                  <a:srgbClr val="002060"/>
                </a:solidFill>
                <a:latin typeface="Constantia" pitchFamily="18" charset="0"/>
              </a:rPr>
              <a:t>(</a:t>
            </a:r>
            <a:r>
              <a:rPr lang="ru-RU" sz="2200" i="1">
                <a:solidFill>
                  <a:srgbClr val="002060"/>
                </a:solidFill>
                <a:latin typeface="Constantia" pitchFamily="18" charset="0"/>
              </a:rPr>
              <a:t>Х</a:t>
            </a:r>
            <a:r>
              <a:rPr lang="ru-RU" sz="2200">
                <a:solidFill>
                  <a:srgbClr val="002060"/>
                </a:solidFill>
                <a:latin typeface="Constantia" pitchFamily="18" charset="0"/>
              </a:rPr>
              <a:t>), т.е.  </a:t>
            </a:r>
            <a:r>
              <a:rPr lang="en-US" sz="2200" i="1">
                <a:solidFill>
                  <a:srgbClr val="002060"/>
                </a:solidFill>
                <a:latin typeface="Constantia" pitchFamily="18" charset="0"/>
              </a:rPr>
              <a:t>X</a:t>
            </a:r>
            <a:r>
              <a:rPr lang="ru-RU" sz="2200" i="1">
                <a:solidFill>
                  <a:srgbClr val="002060"/>
                </a:solidFill>
                <a:latin typeface="Constantia" pitchFamily="18" charset="0"/>
              </a:rPr>
              <a:t> </a:t>
            </a:r>
            <a:r>
              <a:rPr lang="ru-RU" sz="2200">
                <a:solidFill>
                  <a:srgbClr val="002060"/>
                </a:solidFill>
                <a:latin typeface="Constantia" pitchFamily="18" charset="0"/>
              </a:rPr>
              <a:t>-</a:t>
            </a:r>
            <a:r>
              <a:rPr lang="ru-RU" sz="2200" i="1">
                <a:solidFill>
                  <a:srgbClr val="002060"/>
                </a:solidFill>
                <a:latin typeface="Constantia" pitchFamily="18" charset="0"/>
              </a:rPr>
              <a:t> М</a:t>
            </a:r>
            <a:r>
              <a:rPr lang="ru-RU" sz="2200">
                <a:solidFill>
                  <a:srgbClr val="002060"/>
                </a:solidFill>
                <a:latin typeface="Constantia" pitchFamily="18" charset="0"/>
              </a:rPr>
              <a:t>(</a:t>
            </a:r>
            <a:r>
              <a:rPr lang="ru-RU" sz="2200" i="1">
                <a:solidFill>
                  <a:srgbClr val="002060"/>
                </a:solidFill>
                <a:latin typeface="Constantia" pitchFamily="18" charset="0"/>
              </a:rPr>
              <a:t>Х</a:t>
            </a:r>
            <a:r>
              <a:rPr lang="ru-RU" sz="2200">
                <a:solidFill>
                  <a:srgbClr val="002060"/>
                </a:solidFill>
                <a:latin typeface="Constantia" pitchFamily="18" charset="0"/>
              </a:rPr>
              <a:t>).</a:t>
            </a:r>
          </a:p>
        </p:txBody>
      </p:sp>
      <p:sp>
        <p:nvSpPr>
          <p:cNvPr id="9222"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Дисперсия</a:t>
            </a:r>
          </a:p>
        </p:txBody>
      </p:sp>
      <p:sp>
        <p:nvSpPr>
          <p:cNvPr id="9223" name="Прямоугольник 17"/>
          <p:cNvSpPr>
            <a:spLocks noChangeArrowheads="1"/>
          </p:cNvSpPr>
          <p:nvPr/>
        </p:nvSpPr>
        <p:spPr bwMode="auto">
          <a:xfrm>
            <a:off x="762000" y="914400"/>
            <a:ext cx="8001000" cy="1108075"/>
          </a:xfrm>
          <a:prstGeom prst="rect">
            <a:avLst/>
          </a:prstGeom>
          <a:noFill/>
          <a:ln w="9525">
            <a:noFill/>
            <a:miter lim="800000"/>
            <a:headEnd/>
            <a:tailEnd/>
          </a:ln>
        </p:spPr>
        <p:txBody>
          <a:bodyPr>
            <a:spAutoFit/>
          </a:bodyPr>
          <a:lstStyle/>
          <a:p>
            <a:r>
              <a:rPr lang="ru-RU" sz="2200" b="1" i="1">
                <a:solidFill>
                  <a:srgbClr val="002060"/>
                </a:solidFill>
                <a:latin typeface="Constantia" pitchFamily="18" charset="0"/>
              </a:rPr>
              <a:t>Дисперсия </a:t>
            </a:r>
            <a:r>
              <a:rPr lang="ru-RU" sz="2200" b="1">
                <a:solidFill>
                  <a:srgbClr val="002060"/>
                </a:solidFill>
                <a:latin typeface="Constantia" pitchFamily="18" charset="0"/>
              </a:rPr>
              <a:t>показывает </a:t>
            </a:r>
            <a:r>
              <a:rPr lang="ru-RU" sz="2200" b="1" i="1">
                <a:solidFill>
                  <a:srgbClr val="002060"/>
                </a:solidFill>
                <a:latin typeface="Constantia" pitchFamily="18" charset="0"/>
              </a:rPr>
              <a:t>степень рассеивания (разброса)</a:t>
            </a:r>
            <a:r>
              <a:rPr lang="ru-RU" sz="2200" b="1">
                <a:solidFill>
                  <a:srgbClr val="002060"/>
                </a:solidFill>
                <a:latin typeface="Constantia" pitchFamily="18" charset="0"/>
              </a:rPr>
              <a:t> значений случайной величины относительно ее математического ожидания (среднего значения).</a:t>
            </a:r>
            <a:endParaRPr lang="ru-RU" sz="2200" b="1">
              <a:solidFill>
                <a:srgbClr val="002060"/>
              </a:solidFill>
              <a:latin typeface="Constantia" pitchFamily="18" charset="0"/>
              <a:cs typeface="Times New Roman" pitchFamily="18" charset="0"/>
            </a:endParaRPr>
          </a:p>
        </p:txBody>
      </p:sp>
      <p:sp>
        <p:nvSpPr>
          <p:cNvPr id="6" name="Прямоугольник 5"/>
          <p:cNvSpPr/>
          <p:nvPr/>
        </p:nvSpPr>
        <p:spPr>
          <a:xfrm>
            <a:off x="457200" y="685800"/>
            <a:ext cx="304800" cy="1570038"/>
          </a:xfrm>
          <a:prstGeom prst="rect">
            <a:avLst/>
          </a:prstGeom>
        </p:spPr>
        <p:txBody>
          <a:bodyPr>
            <a:spAutoFit/>
          </a:bodyPr>
          <a:lstStyle/>
          <a:p>
            <a:pPr algn="ctr">
              <a:defRPr/>
            </a:pPr>
            <a:r>
              <a:rPr lang="ru-RU" sz="9600" b="1" kern="0" dirty="0">
                <a:solidFill>
                  <a:srgbClr val="FF0000"/>
                </a:solidFill>
                <a:latin typeface="Constantia" pitchFamily="18" charset="0"/>
              </a:rPr>
              <a:t>!</a:t>
            </a:r>
            <a:endParaRPr lang="ru-RU" sz="9600" b="1" dirty="0">
              <a:solidFill>
                <a:srgbClr val="FF0000"/>
              </a:solidFill>
              <a:latin typeface="Constantia" pitchFamily="18" charset="0"/>
            </a:endParaRPr>
          </a:p>
        </p:txBody>
      </p:sp>
      <p:sp>
        <p:nvSpPr>
          <p:cNvPr id="9" name="Прямоугольник 8"/>
          <p:cNvSpPr>
            <a:spLocks noChangeArrowheads="1"/>
          </p:cNvSpPr>
          <p:nvPr/>
        </p:nvSpPr>
        <p:spPr bwMode="auto">
          <a:xfrm>
            <a:off x="609600" y="3200400"/>
            <a:ext cx="8077200" cy="1108075"/>
          </a:xfrm>
          <a:prstGeom prst="rect">
            <a:avLst/>
          </a:prstGeom>
          <a:noFill/>
          <a:ln w="9525">
            <a:noFill/>
            <a:miter lim="800000"/>
            <a:headEnd/>
            <a:tailEnd/>
          </a:ln>
        </p:spPr>
        <p:txBody>
          <a:bodyPr>
            <a:spAutoFit/>
          </a:bodyPr>
          <a:lstStyle/>
          <a:p>
            <a:r>
              <a:rPr lang="ru-RU" sz="2200" b="1" i="1">
                <a:solidFill>
                  <a:srgbClr val="002060"/>
                </a:solidFill>
                <a:latin typeface="Constantia" pitchFamily="18" charset="0"/>
              </a:rPr>
              <a:t>Определение </a:t>
            </a:r>
            <a:r>
              <a:rPr lang="ru-RU" sz="2200" b="1" i="1">
                <a:solidFill>
                  <a:srgbClr val="002060"/>
                </a:solidFill>
                <a:cs typeface="Times New Roman" pitchFamily="18" charset="0"/>
              </a:rPr>
              <a:t>3</a:t>
            </a:r>
            <a:r>
              <a:rPr lang="ru-RU" sz="2200" b="1" i="1">
                <a:solidFill>
                  <a:srgbClr val="002060"/>
                </a:solidFill>
                <a:latin typeface="Constantia" pitchFamily="18" charset="0"/>
              </a:rPr>
              <a:t>.</a:t>
            </a:r>
            <a:r>
              <a:rPr lang="ru-RU" sz="2200">
                <a:solidFill>
                  <a:srgbClr val="002060"/>
                </a:solidFill>
                <a:latin typeface="Constantia" pitchFamily="18" charset="0"/>
              </a:rPr>
              <a:t> </a:t>
            </a:r>
            <a:r>
              <a:rPr lang="ru-RU" sz="2200" i="1">
                <a:solidFill>
                  <a:srgbClr val="002060"/>
                </a:solidFill>
                <a:latin typeface="Constantia" pitchFamily="18" charset="0"/>
              </a:rPr>
              <a:t>Дисперсией </a:t>
            </a:r>
            <a:r>
              <a:rPr lang="en-US" sz="2200" i="1">
                <a:solidFill>
                  <a:srgbClr val="002060"/>
                </a:solidFill>
              </a:rPr>
              <a:t>D</a:t>
            </a:r>
            <a:r>
              <a:rPr lang="ru-RU" sz="2200">
                <a:solidFill>
                  <a:srgbClr val="002060"/>
                </a:solidFill>
              </a:rPr>
              <a:t>(</a:t>
            </a:r>
            <a:r>
              <a:rPr lang="ru-RU" sz="2200" i="1">
                <a:solidFill>
                  <a:srgbClr val="002060"/>
                </a:solidFill>
                <a:cs typeface="Times New Roman" pitchFamily="18" charset="0"/>
              </a:rPr>
              <a:t>Х</a:t>
            </a:r>
            <a:r>
              <a:rPr lang="ru-RU" sz="2200">
                <a:solidFill>
                  <a:srgbClr val="002060"/>
                </a:solidFill>
              </a:rPr>
              <a:t>)</a:t>
            </a:r>
            <a:r>
              <a:rPr lang="ru-RU" sz="2200">
                <a:solidFill>
                  <a:srgbClr val="002060"/>
                </a:solidFill>
                <a:latin typeface="Constantia" pitchFamily="18" charset="0"/>
              </a:rPr>
              <a:t> случайной дискретной величины  </a:t>
            </a:r>
            <a:r>
              <a:rPr lang="en-US" sz="2200" i="1">
                <a:solidFill>
                  <a:srgbClr val="002060"/>
                </a:solidFill>
                <a:latin typeface="Constantia" pitchFamily="18" charset="0"/>
              </a:rPr>
              <a:t>X </a:t>
            </a:r>
            <a:r>
              <a:rPr lang="ru-RU" sz="2200" i="1">
                <a:solidFill>
                  <a:srgbClr val="002060"/>
                </a:solidFill>
                <a:latin typeface="Constantia" pitchFamily="18" charset="0"/>
              </a:rPr>
              <a:t> </a:t>
            </a:r>
            <a:r>
              <a:rPr lang="ru-RU" sz="2200">
                <a:solidFill>
                  <a:srgbClr val="002060"/>
                </a:solidFill>
                <a:latin typeface="Constantia" pitchFamily="18" charset="0"/>
              </a:rPr>
              <a:t>называется математическое ожидание квадрата ее отклонения:</a:t>
            </a:r>
          </a:p>
        </p:txBody>
      </p:sp>
      <p:sp>
        <p:nvSpPr>
          <p:cNvPr id="92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5605" name="Object 5"/>
          <p:cNvGraphicFramePr>
            <a:graphicFrameLocks noChangeAspect="1"/>
          </p:cNvGraphicFramePr>
          <p:nvPr/>
        </p:nvGraphicFramePr>
        <p:xfrm>
          <a:off x="838200" y="4343400"/>
          <a:ext cx="7537450" cy="609600"/>
        </p:xfrm>
        <a:graphic>
          <a:graphicData uri="http://schemas.openxmlformats.org/presentationml/2006/ole">
            <p:oleObj spid="_x0000_s9218" name="Формула" r:id="rId4" imgW="5295600" imgH="431640" progId="Equation.3">
              <p:embed/>
            </p:oleObj>
          </a:graphicData>
        </a:graphic>
      </p:graphicFrame>
      <p:graphicFrame>
        <p:nvGraphicFramePr>
          <p:cNvPr id="12" name="Таблица 11"/>
          <p:cNvGraphicFramePr>
            <a:graphicFrameLocks noGrp="1"/>
          </p:cNvGraphicFramePr>
          <p:nvPr/>
        </p:nvGraphicFramePr>
        <p:xfrm>
          <a:off x="685800" y="4343400"/>
          <a:ext cx="7924800" cy="685800"/>
        </p:xfrm>
        <a:graphic>
          <a:graphicData uri="http://schemas.openxmlformats.org/drawingml/2006/table">
            <a:tbl>
              <a:tblPr/>
              <a:tblGrid>
                <a:gridCol w="7924800"/>
              </a:tblGrid>
              <a:tr h="68580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5607" name="Rectangle 7"/>
          <p:cNvSpPr>
            <a:spLocks noChangeArrowheads="1"/>
          </p:cNvSpPr>
          <p:nvPr/>
        </p:nvSpPr>
        <p:spPr bwMode="auto">
          <a:xfrm>
            <a:off x="609600" y="5181600"/>
            <a:ext cx="8153400" cy="430213"/>
          </a:xfrm>
          <a:prstGeom prst="rect">
            <a:avLst/>
          </a:prstGeom>
          <a:noFill/>
          <a:ln w="9525">
            <a:noFill/>
            <a:miter lim="800000"/>
            <a:headEnd/>
            <a:tailEnd/>
          </a:ln>
        </p:spPr>
        <p:txBody>
          <a:bodyPr anchor="ctr">
            <a:spAutoFit/>
          </a:bodyPr>
          <a:lstStyle/>
          <a:p>
            <a:pPr eaLnBrk="0" hangingPunct="0"/>
            <a:r>
              <a:rPr lang="ru-RU" sz="2200">
                <a:solidFill>
                  <a:srgbClr val="002060"/>
                </a:solidFill>
                <a:latin typeface="Constantia" pitchFamily="18" charset="0"/>
                <a:cs typeface="Times New Roman" pitchFamily="18" charset="0"/>
              </a:rPr>
              <a:t>Для вычисления дисперсии более удобной является формула:</a:t>
            </a:r>
            <a:endParaRPr lang="ru-RU" sz="2200">
              <a:solidFill>
                <a:srgbClr val="002060"/>
              </a:solidFill>
              <a:latin typeface="Constantia" pitchFamily="18" charset="0"/>
            </a:endParaRPr>
          </a:p>
        </p:txBody>
      </p:sp>
      <p:sp>
        <p:nvSpPr>
          <p:cNvPr id="923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5608" name="Object 8"/>
          <p:cNvGraphicFramePr>
            <a:graphicFrameLocks noChangeAspect="1"/>
          </p:cNvGraphicFramePr>
          <p:nvPr/>
        </p:nvGraphicFramePr>
        <p:xfrm>
          <a:off x="4267200" y="5638800"/>
          <a:ext cx="4343400" cy="676275"/>
        </p:xfrm>
        <a:graphic>
          <a:graphicData uri="http://schemas.openxmlformats.org/presentationml/2006/ole">
            <p:oleObj spid="_x0000_s9219" name="Формула" r:id="rId5" imgW="2755900" imgH="431800" progId="Equation.3">
              <p:embed/>
            </p:oleObj>
          </a:graphicData>
        </a:graphic>
      </p:graphicFrame>
      <p:sp>
        <p:nvSpPr>
          <p:cNvPr id="923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5610" name="Object 10"/>
          <p:cNvGraphicFramePr>
            <a:graphicFrameLocks noChangeAspect="1"/>
          </p:cNvGraphicFramePr>
          <p:nvPr/>
        </p:nvGraphicFramePr>
        <p:xfrm>
          <a:off x="642938" y="5715000"/>
          <a:ext cx="3057525" cy="393700"/>
        </p:xfrm>
        <a:graphic>
          <a:graphicData uri="http://schemas.openxmlformats.org/presentationml/2006/ole">
            <p:oleObj spid="_x0000_s9220" name="Формула" r:id="rId6" imgW="1765080" imgH="228600" progId="Equation.3">
              <p:embed/>
            </p:oleObj>
          </a:graphicData>
        </a:graphic>
      </p:graphicFrame>
      <p:sp>
        <p:nvSpPr>
          <p:cNvPr id="18" name="Rectangle 7"/>
          <p:cNvSpPr>
            <a:spLocks noChangeArrowheads="1"/>
          </p:cNvSpPr>
          <p:nvPr/>
        </p:nvSpPr>
        <p:spPr bwMode="auto">
          <a:xfrm>
            <a:off x="3581400" y="5715000"/>
            <a:ext cx="914400" cy="430213"/>
          </a:xfrm>
          <a:prstGeom prst="rect">
            <a:avLst/>
          </a:prstGeom>
          <a:noFill/>
          <a:ln w="9525">
            <a:noFill/>
            <a:miter lim="800000"/>
            <a:headEnd/>
            <a:tailEnd/>
          </a:ln>
        </p:spPr>
        <p:txBody>
          <a:bodyPr anchor="ctr">
            <a:spAutoFit/>
          </a:bodyPr>
          <a:lstStyle/>
          <a:p>
            <a:pPr eaLnBrk="0" hangingPunct="0"/>
            <a:r>
              <a:rPr lang="ru-RU" sz="2200">
                <a:solidFill>
                  <a:srgbClr val="002060"/>
                </a:solidFill>
                <a:latin typeface="Constantia" pitchFamily="18" charset="0"/>
                <a:cs typeface="Times New Roman" pitchFamily="18" charset="0"/>
              </a:rPr>
              <a:t>, где</a:t>
            </a:r>
            <a:endParaRPr lang="ru-RU" sz="2200">
              <a:solidFill>
                <a:srgbClr val="002060"/>
              </a:solidFill>
              <a:latin typeface="Constantia" pitchFamily="18" charset="0"/>
            </a:endParaRPr>
          </a:p>
        </p:txBody>
      </p:sp>
      <p:graphicFrame>
        <p:nvGraphicFramePr>
          <p:cNvPr id="19" name="Таблица 18"/>
          <p:cNvGraphicFramePr>
            <a:graphicFrameLocks noGrp="1"/>
          </p:cNvGraphicFramePr>
          <p:nvPr/>
        </p:nvGraphicFramePr>
        <p:xfrm>
          <a:off x="533400" y="5638800"/>
          <a:ext cx="3124200" cy="609600"/>
        </p:xfrm>
        <a:graphic>
          <a:graphicData uri="http://schemas.openxmlformats.org/drawingml/2006/table">
            <a:tbl>
              <a:tblPr/>
              <a:tblGrid>
                <a:gridCol w="3124200"/>
              </a:tblGrid>
              <a:tr h="60960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5605"/>
                                        </p:tgtEl>
                                        <p:attrNameLst>
                                          <p:attrName>style.visibility</p:attrName>
                                        </p:attrNameLst>
                                      </p:cBhvr>
                                      <p:to>
                                        <p:strVal val="visible"/>
                                      </p:to>
                                    </p:set>
                                    <p:animEffect transition="in" filter="fade">
                                      <p:cBhvr>
                                        <p:cTn id="18" dur="1000"/>
                                        <p:tgtEl>
                                          <p:spTgt spid="256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607"/>
                                        </p:tgtEl>
                                        <p:attrNameLst>
                                          <p:attrName>style.visibility</p:attrName>
                                        </p:attrNameLst>
                                      </p:cBhvr>
                                      <p:to>
                                        <p:strVal val="visible"/>
                                      </p:to>
                                    </p:set>
                                    <p:animEffect transition="in" filter="fade">
                                      <p:cBhvr>
                                        <p:cTn id="23" dur="1000"/>
                                        <p:tgtEl>
                                          <p:spTgt spid="2560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5610"/>
                                        </p:tgtEl>
                                        <p:attrNameLst>
                                          <p:attrName>style.visibility</p:attrName>
                                        </p:attrNameLst>
                                      </p:cBhvr>
                                      <p:to>
                                        <p:strVal val="visible"/>
                                      </p:to>
                                    </p:set>
                                    <p:animEffect transition="in" filter="fade">
                                      <p:cBhvr>
                                        <p:cTn id="29" dur="1000"/>
                                        <p:tgtEl>
                                          <p:spTgt spid="256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25608"/>
                                        </p:tgtEl>
                                        <p:attrNameLst>
                                          <p:attrName>style.visibility</p:attrName>
                                        </p:attrNameLst>
                                      </p:cBhvr>
                                      <p:to>
                                        <p:strVal val="visible"/>
                                      </p:to>
                                    </p:set>
                                    <p:animEffect transition="in" filter="fade">
                                      <p:cBhvr>
                                        <p:cTn id="35"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560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5538" name="Прямоугольник 5"/>
          <p:cNvSpPr>
            <a:spLocks noChangeArrowheads="1"/>
          </p:cNvSpPr>
          <p:nvPr/>
        </p:nvSpPr>
        <p:spPr bwMode="auto">
          <a:xfrm>
            <a:off x="685800" y="457200"/>
            <a:ext cx="7924800" cy="2124075"/>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Из двух студентов с одинаковыми средними оценками учился лучше тот, у кого степень разброса оценок меньше, т.е. оценки располагались«кучнее».</a:t>
            </a:r>
          </a:p>
          <a:p>
            <a:r>
              <a:rPr lang="ru-RU" sz="2200">
                <a:solidFill>
                  <a:srgbClr val="002060"/>
                </a:solidFill>
                <a:latin typeface="Constantia" pitchFamily="18" charset="0"/>
              </a:rPr>
              <a:t>Вычислим степень рассеяния (дисперсию) </a:t>
            </a:r>
            <a:r>
              <a:rPr lang="en-US" sz="2200" i="1">
                <a:solidFill>
                  <a:srgbClr val="002060"/>
                </a:solidFill>
                <a:latin typeface="Constantia" pitchFamily="18" charset="0"/>
              </a:rPr>
              <a:t>D</a:t>
            </a:r>
            <a:r>
              <a:rPr lang="ru-RU" sz="2200">
                <a:solidFill>
                  <a:srgbClr val="002060"/>
                </a:solidFill>
                <a:latin typeface="Constantia" pitchFamily="18" charset="0"/>
              </a:rPr>
              <a:t>(</a:t>
            </a:r>
            <a:r>
              <a:rPr lang="en-US" sz="2200" i="1">
                <a:solidFill>
                  <a:srgbClr val="002060"/>
                </a:solidFill>
                <a:latin typeface="Constantia" pitchFamily="18" charset="0"/>
              </a:rPr>
              <a:t>X</a:t>
            </a:r>
            <a:r>
              <a:rPr lang="ru-RU" sz="2200">
                <a:solidFill>
                  <a:srgbClr val="002060"/>
                </a:solidFill>
                <a:latin typeface="Constantia" pitchFamily="18" charset="0"/>
              </a:rPr>
              <a:t>)</a:t>
            </a:r>
            <a:r>
              <a:rPr lang="ru-RU" sz="2200" i="1">
                <a:solidFill>
                  <a:srgbClr val="002060"/>
                </a:solidFill>
                <a:latin typeface="Constantia" pitchFamily="18" charset="0"/>
              </a:rPr>
              <a:t> </a:t>
            </a:r>
            <a:r>
              <a:rPr lang="ru-RU" sz="2200">
                <a:solidFill>
                  <a:srgbClr val="002060"/>
                </a:solidFill>
                <a:latin typeface="Constantia" pitchFamily="18" charset="0"/>
              </a:rPr>
              <a:t>оценок студента Петрова относительно средней оценки (математического ожидания):</a:t>
            </a:r>
          </a:p>
        </p:txBody>
      </p:sp>
      <p:sp>
        <p:nvSpPr>
          <p:cNvPr id="18" name="Прямоугольник 17"/>
          <p:cNvSpPr>
            <a:spLocks noChangeArrowheads="1"/>
          </p:cNvSpPr>
          <p:nvPr/>
        </p:nvSpPr>
        <p:spPr bwMode="auto">
          <a:xfrm>
            <a:off x="685800" y="4191000"/>
            <a:ext cx="8001000" cy="769938"/>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Таким образом, дисперсии значений оценок Петрова и Сидорова равны:</a:t>
            </a:r>
          </a:p>
        </p:txBody>
      </p:sp>
      <p:sp>
        <p:nvSpPr>
          <p:cNvPr id="9" name="Прямоугольник 8"/>
          <p:cNvSpPr>
            <a:spLocks noChangeArrowheads="1"/>
          </p:cNvSpPr>
          <p:nvPr/>
        </p:nvSpPr>
        <p:spPr bwMode="auto">
          <a:xfrm>
            <a:off x="685800" y="3048000"/>
            <a:ext cx="8153400" cy="1108075"/>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Это значение </a:t>
            </a:r>
            <a:r>
              <a:rPr lang="en-US" sz="2200" i="1">
                <a:solidFill>
                  <a:srgbClr val="002060"/>
                </a:solidFill>
              </a:rPr>
              <a:t>D</a:t>
            </a:r>
            <a:r>
              <a:rPr lang="ru-RU" sz="2200">
                <a:solidFill>
                  <a:srgbClr val="002060"/>
                </a:solidFill>
              </a:rPr>
              <a:t>(</a:t>
            </a:r>
            <a:r>
              <a:rPr lang="ru-RU" sz="2200" i="1">
                <a:solidFill>
                  <a:srgbClr val="002060"/>
                </a:solidFill>
                <a:cs typeface="Times New Roman" pitchFamily="18" charset="0"/>
              </a:rPr>
              <a:t>Х</a:t>
            </a:r>
            <a:r>
              <a:rPr lang="ru-RU" sz="2200">
                <a:solidFill>
                  <a:srgbClr val="002060"/>
                </a:solidFill>
              </a:rPr>
              <a:t>)</a:t>
            </a:r>
            <a:r>
              <a:rPr lang="ru-RU" sz="2200">
                <a:solidFill>
                  <a:srgbClr val="002060"/>
                </a:solidFill>
                <a:latin typeface="Constantia" pitchFamily="18" charset="0"/>
              </a:rPr>
              <a:t>, а также  </a:t>
            </a:r>
            <a:r>
              <a:rPr lang="en-US" sz="2200" i="1">
                <a:solidFill>
                  <a:srgbClr val="002060"/>
                </a:solidFill>
              </a:rPr>
              <a:t>D</a:t>
            </a:r>
            <a:r>
              <a:rPr lang="ru-RU" sz="2200">
                <a:solidFill>
                  <a:srgbClr val="002060"/>
                </a:solidFill>
              </a:rPr>
              <a:t>(</a:t>
            </a:r>
            <a:r>
              <a:rPr lang="en-US" sz="2200" i="1">
                <a:solidFill>
                  <a:srgbClr val="002060"/>
                </a:solidFill>
                <a:cs typeface="Times New Roman" pitchFamily="18" charset="0"/>
              </a:rPr>
              <a:t>Z</a:t>
            </a:r>
            <a:r>
              <a:rPr lang="ru-RU" sz="2200">
                <a:solidFill>
                  <a:srgbClr val="002060"/>
                </a:solidFill>
              </a:rPr>
              <a:t>) </a:t>
            </a:r>
            <a:r>
              <a:rPr lang="ru-RU" sz="2200">
                <a:solidFill>
                  <a:srgbClr val="002060"/>
                </a:solidFill>
                <a:latin typeface="Constantia" pitchFamily="18" charset="0"/>
              </a:rPr>
              <a:t>легко вычислить по второй формуле. Предварительно вычислим:</a:t>
            </a:r>
          </a:p>
          <a:p>
            <a:r>
              <a:rPr lang="ru-RU" sz="2000" i="1">
                <a:solidFill>
                  <a:srgbClr val="002060"/>
                </a:solidFill>
              </a:rPr>
              <a:t>М</a:t>
            </a:r>
            <a:r>
              <a:rPr lang="ru-RU" sz="2000">
                <a:solidFill>
                  <a:srgbClr val="002060"/>
                </a:solidFill>
              </a:rPr>
              <a:t>(</a:t>
            </a:r>
            <a:r>
              <a:rPr lang="ru-RU" sz="2000" i="1">
                <a:solidFill>
                  <a:srgbClr val="002060"/>
                </a:solidFill>
              </a:rPr>
              <a:t>Х</a:t>
            </a:r>
            <a:r>
              <a:rPr lang="ru-RU" sz="2000" baseline="30000">
                <a:solidFill>
                  <a:srgbClr val="002060"/>
                </a:solidFill>
              </a:rPr>
              <a:t>2</a:t>
            </a:r>
            <a:r>
              <a:rPr lang="ru-RU" sz="2000">
                <a:solidFill>
                  <a:srgbClr val="002060"/>
                </a:solidFill>
              </a:rPr>
              <a:t>)=3</a:t>
            </a:r>
            <a:r>
              <a:rPr lang="ru-RU" sz="2000" baseline="30000">
                <a:solidFill>
                  <a:srgbClr val="002060"/>
                </a:solidFill>
              </a:rPr>
              <a:t>2</a:t>
            </a:r>
            <a:r>
              <a:rPr lang="ru-RU" sz="2000">
                <a:solidFill>
                  <a:srgbClr val="002060"/>
                </a:solidFill>
              </a:rPr>
              <a:t>∙0,2+4</a:t>
            </a:r>
            <a:r>
              <a:rPr lang="ru-RU" sz="2000" baseline="30000">
                <a:solidFill>
                  <a:srgbClr val="002060"/>
                </a:solidFill>
              </a:rPr>
              <a:t>2</a:t>
            </a:r>
            <a:r>
              <a:rPr lang="ru-RU" sz="2000">
                <a:solidFill>
                  <a:srgbClr val="002060"/>
                </a:solidFill>
              </a:rPr>
              <a:t>∙0,65+5</a:t>
            </a:r>
            <a:r>
              <a:rPr lang="ru-RU" sz="2000" baseline="30000">
                <a:solidFill>
                  <a:srgbClr val="002060"/>
                </a:solidFill>
              </a:rPr>
              <a:t>2</a:t>
            </a:r>
            <a:r>
              <a:rPr lang="ru-RU" sz="2000">
                <a:solidFill>
                  <a:srgbClr val="002060"/>
                </a:solidFill>
              </a:rPr>
              <a:t>∙0,15=15,95;   </a:t>
            </a:r>
            <a:r>
              <a:rPr lang="ru-RU" sz="2000" i="1">
                <a:solidFill>
                  <a:srgbClr val="002060"/>
                </a:solidFill>
              </a:rPr>
              <a:t>М</a:t>
            </a:r>
            <a:r>
              <a:rPr lang="ru-RU" sz="2000">
                <a:solidFill>
                  <a:srgbClr val="002060"/>
                </a:solidFill>
              </a:rPr>
              <a:t>(</a:t>
            </a:r>
            <a:r>
              <a:rPr lang="en-US" sz="2000" i="1">
                <a:solidFill>
                  <a:srgbClr val="002060"/>
                </a:solidFill>
              </a:rPr>
              <a:t>Z</a:t>
            </a:r>
            <a:r>
              <a:rPr lang="ru-RU" sz="2000" baseline="30000">
                <a:solidFill>
                  <a:srgbClr val="002060"/>
                </a:solidFill>
              </a:rPr>
              <a:t>2</a:t>
            </a:r>
            <a:r>
              <a:rPr lang="ru-RU" sz="2000">
                <a:solidFill>
                  <a:srgbClr val="002060"/>
                </a:solidFill>
              </a:rPr>
              <a:t>)=3</a:t>
            </a:r>
            <a:r>
              <a:rPr lang="ru-RU" sz="2000" baseline="30000">
                <a:solidFill>
                  <a:srgbClr val="002060"/>
                </a:solidFill>
              </a:rPr>
              <a:t>2</a:t>
            </a:r>
            <a:r>
              <a:rPr lang="ru-RU" sz="2000">
                <a:solidFill>
                  <a:srgbClr val="002060"/>
                </a:solidFill>
              </a:rPr>
              <a:t>∙0,</a:t>
            </a:r>
            <a:r>
              <a:rPr lang="en-US" sz="2000">
                <a:solidFill>
                  <a:srgbClr val="002060"/>
                </a:solidFill>
              </a:rPr>
              <a:t>15</a:t>
            </a:r>
            <a:r>
              <a:rPr lang="ru-RU" sz="2000">
                <a:solidFill>
                  <a:srgbClr val="002060"/>
                </a:solidFill>
              </a:rPr>
              <a:t>+4</a:t>
            </a:r>
            <a:r>
              <a:rPr lang="ru-RU" sz="2000" baseline="30000">
                <a:solidFill>
                  <a:srgbClr val="002060"/>
                </a:solidFill>
              </a:rPr>
              <a:t>2</a:t>
            </a:r>
            <a:r>
              <a:rPr lang="ru-RU" sz="2000">
                <a:solidFill>
                  <a:srgbClr val="002060"/>
                </a:solidFill>
              </a:rPr>
              <a:t>∙0,</a:t>
            </a:r>
            <a:r>
              <a:rPr lang="en-US" sz="2000">
                <a:solidFill>
                  <a:srgbClr val="002060"/>
                </a:solidFill>
              </a:rPr>
              <a:t>7</a:t>
            </a:r>
            <a:r>
              <a:rPr lang="ru-RU" sz="2000">
                <a:solidFill>
                  <a:srgbClr val="002060"/>
                </a:solidFill>
              </a:rPr>
              <a:t>5+5</a:t>
            </a:r>
            <a:r>
              <a:rPr lang="ru-RU" sz="2000" baseline="30000">
                <a:solidFill>
                  <a:srgbClr val="002060"/>
                </a:solidFill>
              </a:rPr>
              <a:t>2</a:t>
            </a:r>
            <a:r>
              <a:rPr lang="ru-RU" sz="2000">
                <a:solidFill>
                  <a:srgbClr val="002060"/>
                </a:solidFill>
              </a:rPr>
              <a:t>∙0,1=15,85</a:t>
            </a:r>
            <a:r>
              <a:rPr lang="en-US" sz="2000">
                <a:solidFill>
                  <a:srgbClr val="002060"/>
                </a:solidFill>
              </a:rPr>
              <a:t>.</a:t>
            </a:r>
            <a:endParaRPr lang="ru-RU" sz="2000">
              <a:solidFill>
                <a:srgbClr val="002060"/>
              </a:solidFill>
              <a:latin typeface="Constantia" pitchFamily="18" charset="0"/>
            </a:endParaRPr>
          </a:p>
        </p:txBody>
      </p:sp>
      <p:sp>
        <p:nvSpPr>
          <p:cNvPr id="11" name="Прямоугольник 10"/>
          <p:cNvSpPr>
            <a:spLocks noChangeArrowheads="1"/>
          </p:cNvSpPr>
          <p:nvPr/>
        </p:nvSpPr>
        <p:spPr bwMode="auto">
          <a:xfrm>
            <a:off x="685800" y="5818188"/>
            <a:ext cx="8153400" cy="430212"/>
          </a:xfrm>
          <a:prstGeom prst="rect">
            <a:avLst/>
          </a:prstGeom>
          <a:noFill/>
          <a:ln w="9525">
            <a:noFill/>
            <a:miter lim="800000"/>
            <a:headEnd/>
            <a:tailEnd/>
          </a:ln>
        </p:spPr>
        <p:txBody>
          <a:bodyPr>
            <a:spAutoFit/>
          </a:bodyPr>
          <a:lstStyle/>
          <a:p>
            <a:r>
              <a:rPr lang="ru-RU" sz="2200" b="1">
                <a:solidFill>
                  <a:srgbClr val="002060"/>
                </a:solidFill>
                <a:latin typeface="Constantia" pitchFamily="18" charset="0"/>
              </a:rPr>
              <a:t>Ответ: </a:t>
            </a:r>
            <a:r>
              <a:rPr lang="ru-RU" sz="2200">
                <a:solidFill>
                  <a:srgbClr val="002060"/>
                </a:solidFill>
                <a:latin typeface="Constantia" pitchFamily="18" charset="0"/>
              </a:rPr>
              <a:t>Т.к. </a:t>
            </a:r>
            <a:r>
              <a:rPr lang="en-US" sz="2200" i="1">
                <a:solidFill>
                  <a:srgbClr val="002060"/>
                </a:solidFill>
                <a:latin typeface="Constantia" pitchFamily="18" charset="0"/>
              </a:rPr>
              <a:t>D</a:t>
            </a:r>
            <a:r>
              <a:rPr lang="ru-RU" sz="2200">
                <a:solidFill>
                  <a:srgbClr val="002060"/>
                </a:solidFill>
                <a:latin typeface="Constantia" pitchFamily="18" charset="0"/>
              </a:rPr>
              <a:t>(</a:t>
            </a:r>
            <a:r>
              <a:rPr lang="en-US" sz="2200" i="1">
                <a:solidFill>
                  <a:srgbClr val="002060"/>
                </a:solidFill>
                <a:latin typeface="Constantia" pitchFamily="18" charset="0"/>
              </a:rPr>
              <a:t>Z</a:t>
            </a:r>
            <a:r>
              <a:rPr lang="ru-RU" sz="2200">
                <a:solidFill>
                  <a:srgbClr val="002060"/>
                </a:solidFill>
                <a:latin typeface="Constantia" pitchFamily="18" charset="0"/>
              </a:rPr>
              <a:t>)</a:t>
            </a:r>
            <a:r>
              <a:rPr lang="ru-RU" sz="2200">
                <a:solidFill>
                  <a:srgbClr val="002060"/>
                </a:solidFill>
                <a:latin typeface="Constantia" pitchFamily="18" charset="0"/>
                <a:sym typeface="Symbol" pitchFamily="18" charset="2"/>
              </a:rPr>
              <a:t></a:t>
            </a:r>
            <a:r>
              <a:rPr lang="en-US" sz="2200" i="1">
                <a:solidFill>
                  <a:srgbClr val="002060"/>
                </a:solidFill>
                <a:latin typeface="Constantia" pitchFamily="18" charset="0"/>
              </a:rPr>
              <a:t>D</a:t>
            </a:r>
            <a:r>
              <a:rPr lang="ru-RU" sz="2200">
                <a:solidFill>
                  <a:srgbClr val="002060"/>
                </a:solidFill>
                <a:latin typeface="Constantia" pitchFamily="18" charset="0"/>
              </a:rPr>
              <a:t>(</a:t>
            </a:r>
            <a:r>
              <a:rPr lang="en-US" sz="2200" i="1">
                <a:solidFill>
                  <a:srgbClr val="002060"/>
                </a:solidFill>
                <a:latin typeface="Constantia" pitchFamily="18" charset="0"/>
              </a:rPr>
              <a:t>X</a:t>
            </a:r>
            <a:r>
              <a:rPr lang="ru-RU" sz="2200">
                <a:solidFill>
                  <a:srgbClr val="002060"/>
                </a:solidFill>
                <a:latin typeface="Constantia" pitchFamily="18" charset="0"/>
              </a:rPr>
              <a:t>), то студент Сидоров учится лучше.</a:t>
            </a:r>
          </a:p>
        </p:txBody>
      </p:sp>
      <p:sp>
        <p:nvSpPr>
          <p:cNvPr id="7" name="Прямоугольник 6"/>
          <p:cNvSpPr>
            <a:spLocks noChangeArrowheads="1"/>
          </p:cNvSpPr>
          <p:nvPr/>
        </p:nvSpPr>
        <p:spPr bwMode="auto">
          <a:xfrm>
            <a:off x="685800" y="2590800"/>
            <a:ext cx="7924800" cy="430213"/>
          </a:xfrm>
          <a:prstGeom prst="rect">
            <a:avLst/>
          </a:prstGeom>
          <a:noFill/>
          <a:ln w="9525">
            <a:noFill/>
            <a:miter lim="800000"/>
            <a:headEnd/>
            <a:tailEnd/>
          </a:ln>
        </p:spPr>
        <p:txBody>
          <a:bodyPr>
            <a:spAutoFit/>
          </a:bodyPr>
          <a:lstStyle/>
          <a:p>
            <a:r>
              <a:rPr lang="en-US" sz="2200" i="1">
                <a:solidFill>
                  <a:srgbClr val="002060"/>
                </a:solidFill>
              </a:rPr>
              <a:t>D</a:t>
            </a:r>
            <a:r>
              <a:rPr lang="ru-RU" sz="2200">
                <a:solidFill>
                  <a:srgbClr val="002060"/>
                </a:solidFill>
              </a:rPr>
              <a:t>(</a:t>
            </a:r>
            <a:r>
              <a:rPr lang="en-US" sz="2200" i="1">
                <a:solidFill>
                  <a:srgbClr val="002060"/>
                </a:solidFill>
              </a:rPr>
              <a:t>X</a:t>
            </a:r>
            <a:r>
              <a:rPr lang="ru-RU" sz="2200">
                <a:solidFill>
                  <a:srgbClr val="002060"/>
                </a:solidFill>
              </a:rPr>
              <a:t>)=(3-3,95)</a:t>
            </a:r>
            <a:r>
              <a:rPr lang="ru-RU" sz="2200" baseline="30000">
                <a:solidFill>
                  <a:srgbClr val="002060"/>
                </a:solidFill>
              </a:rPr>
              <a:t>2</a:t>
            </a:r>
            <a:r>
              <a:rPr lang="ru-RU" sz="2200">
                <a:solidFill>
                  <a:srgbClr val="002060"/>
                </a:solidFill>
              </a:rPr>
              <a:t>∙0,2+(4-3,95)</a:t>
            </a:r>
            <a:r>
              <a:rPr lang="ru-RU" sz="2200" baseline="30000">
                <a:solidFill>
                  <a:srgbClr val="002060"/>
                </a:solidFill>
              </a:rPr>
              <a:t>2</a:t>
            </a:r>
            <a:r>
              <a:rPr lang="ru-RU" sz="2200">
                <a:solidFill>
                  <a:srgbClr val="002060"/>
                </a:solidFill>
              </a:rPr>
              <a:t>∙0,65+(5-3,95)</a:t>
            </a:r>
            <a:r>
              <a:rPr lang="ru-RU" sz="2200" baseline="30000">
                <a:solidFill>
                  <a:srgbClr val="002060"/>
                </a:solidFill>
              </a:rPr>
              <a:t>2</a:t>
            </a:r>
            <a:r>
              <a:rPr lang="ru-RU" sz="2200">
                <a:solidFill>
                  <a:srgbClr val="002060"/>
                </a:solidFill>
              </a:rPr>
              <a:t>∙0,15=0,3475.</a:t>
            </a:r>
          </a:p>
        </p:txBody>
      </p:sp>
      <p:sp>
        <p:nvSpPr>
          <p:cNvPr id="8" name="Прямоугольник 7"/>
          <p:cNvSpPr>
            <a:spLocks noChangeArrowheads="1"/>
          </p:cNvSpPr>
          <p:nvPr/>
        </p:nvSpPr>
        <p:spPr bwMode="auto">
          <a:xfrm>
            <a:off x="685800" y="5029200"/>
            <a:ext cx="8153400" cy="769938"/>
          </a:xfrm>
          <a:prstGeom prst="rect">
            <a:avLst/>
          </a:prstGeom>
          <a:noFill/>
          <a:ln w="9525">
            <a:noFill/>
            <a:miter lim="800000"/>
            <a:headEnd/>
            <a:tailEnd/>
          </a:ln>
        </p:spPr>
        <p:txBody>
          <a:bodyPr>
            <a:spAutoFit/>
          </a:bodyPr>
          <a:lstStyle/>
          <a:p>
            <a:r>
              <a:rPr lang="en-US" sz="2200" i="1">
                <a:solidFill>
                  <a:srgbClr val="002060"/>
                </a:solidFill>
              </a:rPr>
              <a:t>D</a:t>
            </a:r>
            <a:r>
              <a:rPr lang="ru-RU" sz="2200">
                <a:solidFill>
                  <a:srgbClr val="002060"/>
                </a:solidFill>
              </a:rPr>
              <a:t>(</a:t>
            </a:r>
            <a:r>
              <a:rPr lang="en-US" sz="2200" i="1">
                <a:solidFill>
                  <a:srgbClr val="002060"/>
                </a:solidFill>
              </a:rPr>
              <a:t>X</a:t>
            </a:r>
            <a:r>
              <a:rPr lang="ru-RU" sz="2200">
                <a:solidFill>
                  <a:srgbClr val="002060"/>
                </a:solidFill>
              </a:rPr>
              <a:t>)=</a:t>
            </a:r>
            <a:r>
              <a:rPr lang="ru-RU" sz="2200" i="1">
                <a:solidFill>
                  <a:srgbClr val="002060"/>
                </a:solidFill>
              </a:rPr>
              <a:t>М</a:t>
            </a:r>
            <a:r>
              <a:rPr lang="ru-RU" sz="2200">
                <a:solidFill>
                  <a:srgbClr val="002060"/>
                </a:solidFill>
              </a:rPr>
              <a:t>(</a:t>
            </a:r>
            <a:r>
              <a:rPr lang="ru-RU" sz="2200" i="1">
                <a:solidFill>
                  <a:srgbClr val="002060"/>
                </a:solidFill>
              </a:rPr>
              <a:t>Х</a:t>
            </a:r>
            <a:r>
              <a:rPr lang="ru-RU" sz="2200" baseline="30000">
                <a:solidFill>
                  <a:srgbClr val="002060"/>
                </a:solidFill>
              </a:rPr>
              <a:t>2</a:t>
            </a:r>
            <a:r>
              <a:rPr lang="ru-RU" sz="2200">
                <a:solidFill>
                  <a:srgbClr val="002060"/>
                </a:solidFill>
              </a:rPr>
              <a:t>) - (</a:t>
            </a:r>
            <a:r>
              <a:rPr lang="ru-RU" sz="2200" i="1">
                <a:solidFill>
                  <a:srgbClr val="002060"/>
                </a:solidFill>
              </a:rPr>
              <a:t>М</a:t>
            </a:r>
            <a:r>
              <a:rPr lang="ru-RU" sz="2200">
                <a:solidFill>
                  <a:srgbClr val="002060"/>
                </a:solidFill>
              </a:rPr>
              <a:t>(</a:t>
            </a:r>
            <a:r>
              <a:rPr lang="ru-RU" sz="2200" i="1">
                <a:solidFill>
                  <a:srgbClr val="002060"/>
                </a:solidFill>
              </a:rPr>
              <a:t>Х</a:t>
            </a:r>
            <a:r>
              <a:rPr lang="ru-RU" sz="2200">
                <a:solidFill>
                  <a:srgbClr val="002060"/>
                </a:solidFill>
              </a:rPr>
              <a:t>))</a:t>
            </a:r>
            <a:r>
              <a:rPr lang="ru-RU" sz="2200" baseline="30000">
                <a:solidFill>
                  <a:srgbClr val="002060"/>
                </a:solidFill>
              </a:rPr>
              <a:t>2</a:t>
            </a:r>
            <a:r>
              <a:rPr lang="ru-RU" sz="2200">
                <a:solidFill>
                  <a:srgbClr val="002060"/>
                </a:solidFill>
              </a:rPr>
              <a:t>=15,95 - 3,95</a:t>
            </a:r>
            <a:r>
              <a:rPr lang="ru-RU" sz="2200" baseline="30000">
                <a:solidFill>
                  <a:srgbClr val="002060"/>
                </a:solidFill>
              </a:rPr>
              <a:t>2</a:t>
            </a:r>
            <a:r>
              <a:rPr lang="ru-RU" sz="2200">
                <a:solidFill>
                  <a:srgbClr val="002060"/>
                </a:solidFill>
              </a:rPr>
              <a:t>=15,95-15,6025=0,3475;</a:t>
            </a:r>
          </a:p>
          <a:p>
            <a:r>
              <a:rPr lang="en-US" sz="2200" i="1">
                <a:solidFill>
                  <a:srgbClr val="002060"/>
                </a:solidFill>
              </a:rPr>
              <a:t>D</a:t>
            </a:r>
            <a:r>
              <a:rPr lang="ru-RU" sz="2200">
                <a:solidFill>
                  <a:srgbClr val="002060"/>
                </a:solidFill>
              </a:rPr>
              <a:t>(</a:t>
            </a:r>
            <a:r>
              <a:rPr lang="en-US" sz="2200" i="1">
                <a:solidFill>
                  <a:srgbClr val="002060"/>
                </a:solidFill>
                <a:cs typeface="Times New Roman" pitchFamily="18" charset="0"/>
              </a:rPr>
              <a:t>Z</a:t>
            </a:r>
            <a:r>
              <a:rPr lang="ru-RU" sz="2200">
                <a:solidFill>
                  <a:srgbClr val="002060"/>
                </a:solidFill>
              </a:rPr>
              <a:t>)=</a:t>
            </a:r>
            <a:r>
              <a:rPr lang="ru-RU" sz="2200" i="1">
                <a:solidFill>
                  <a:srgbClr val="002060"/>
                </a:solidFill>
              </a:rPr>
              <a:t>М</a:t>
            </a:r>
            <a:r>
              <a:rPr lang="ru-RU" sz="2200">
                <a:solidFill>
                  <a:srgbClr val="002060"/>
                </a:solidFill>
              </a:rPr>
              <a:t>(</a:t>
            </a:r>
            <a:r>
              <a:rPr lang="en-US" sz="2200" i="1">
                <a:solidFill>
                  <a:srgbClr val="002060"/>
                </a:solidFill>
                <a:cs typeface="Times New Roman" pitchFamily="18" charset="0"/>
              </a:rPr>
              <a:t>Z </a:t>
            </a:r>
            <a:r>
              <a:rPr lang="ru-RU" sz="2200" baseline="30000">
                <a:solidFill>
                  <a:srgbClr val="002060"/>
                </a:solidFill>
              </a:rPr>
              <a:t>2</a:t>
            </a:r>
            <a:r>
              <a:rPr lang="ru-RU" sz="2200">
                <a:solidFill>
                  <a:srgbClr val="002060"/>
                </a:solidFill>
              </a:rPr>
              <a:t>) - (</a:t>
            </a:r>
            <a:r>
              <a:rPr lang="ru-RU" sz="2200" i="1">
                <a:solidFill>
                  <a:srgbClr val="002060"/>
                </a:solidFill>
              </a:rPr>
              <a:t>М</a:t>
            </a:r>
            <a:r>
              <a:rPr lang="ru-RU" sz="2200">
                <a:solidFill>
                  <a:srgbClr val="002060"/>
                </a:solidFill>
              </a:rPr>
              <a:t>(</a:t>
            </a:r>
            <a:r>
              <a:rPr lang="en-US" sz="2200" i="1">
                <a:solidFill>
                  <a:srgbClr val="002060"/>
                </a:solidFill>
                <a:cs typeface="Times New Roman" pitchFamily="18" charset="0"/>
              </a:rPr>
              <a:t>Z</a:t>
            </a:r>
            <a:r>
              <a:rPr lang="ru-RU" sz="2200">
                <a:solidFill>
                  <a:srgbClr val="002060"/>
                </a:solidFill>
              </a:rPr>
              <a:t>))</a:t>
            </a:r>
            <a:r>
              <a:rPr lang="ru-RU" sz="2200" baseline="30000">
                <a:solidFill>
                  <a:srgbClr val="002060"/>
                </a:solidFill>
              </a:rPr>
              <a:t>2</a:t>
            </a:r>
            <a:r>
              <a:rPr lang="ru-RU" sz="2200">
                <a:solidFill>
                  <a:srgbClr val="002060"/>
                </a:solidFill>
              </a:rPr>
              <a:t>=15,85 - 3,95</a:t>
            </a:r>
            <a:r>
              <a:rPr lang="ru-RU" sz="2200" baseline="30000">
                <a:solidFill>
                  <a:srgbClr val="002060"/>
                </a:solidFill>
              </a:rPr>
              <a:t>2</a:t>
            </a:r>
            <a:r>
              <a:rPr lang="ru-RU" sz="2200">
                <a:solidFill>
                  <a:srgbClr val="002060"/>
                </a:solidFill>
              </a:rPr>
              <a:t>=15,85-15,6025=0,2475.   </a:t>
            </a:r>
            <a:endParaRPr lang="ru-RU" sz="2200">
              <a:solidFill>
                <a:srgbClr val="002060"/>
              </a:solidFill>
              <a:latin typeface="Constantia"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11"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Прямоугольник 9"/>
          <p:cNvSpPr>
            <a:spLocks noChangeArrowheads="1"/>
          </p:cNvSpPr>
          <p:nvPr/>
        </p:nvSpPr>
        <p:spPr bwMode="auto">
          <a:xfrm>
            <a:off x="457200" y="6096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Среднее квадратическое отклонение</a:t>
            </a:r>
          </a:p>
        </p:txBody>
      </p:sp>
      <p:sp>
        <p:nvSpPr>
          <p:cNvPr id="10244" name="Прямоугольник 17"/>
          <p:cNvSpPr>
            <a:spLocks noChangeArrowheads="1"/>
          </p:cNvSpPr>
          <p:nvPr/>
        </p:nvSpPr>
        <p:spPr bwMode="auto">
          <a:xfrm>
            <a:off x="762000" y="1219200"/>
            <a:ext cx="8001000" cy="1446213"/>
          </a:xfrm>
          <a:prstGeom prst="rect">
            <a:avLst/>
          </a:prstGeom>
          <a:noFill/>
          <a:ln w="9525">
            <a:noFill/>
            <a:miter lim="800000"/>
            <a:headEnd/>
            <a:tailEnd/>
          </a:ln>
        </p:spPr>
        <p:txBody>
          <a:bodyPr>
            <a:spAutoFit/>
          </a:bodyPr>
          <a:lstStyle/>
          <a:p>
            <a:r>
              <a:rPr lang="ru-RU" sz="2200" b="1" i="1">
                <a:solidFill>
                  <a:srgbClr val="002060"/>
                </a:solidFill>
                <a:latin typeface="Constantia" pitchFamily="18" charset="0"/>
              </a:rPr>
              <a:t>Среднее квадратическое отклонение</a:t>
            </a:r>
            <a:r>
              <a:rPr lang="ru-RU" sz="2200" b="1">
                <a:solidFill>
                  <a:srgbClr val="002060"/>
                </a:solidFill>
                <a:latin typeface="Constantia" pitchFamily="18" charset="0"/>
              </a:rPr>
              <a:t>, как и дисперсия, показывает </a:t>
            </a:r>
            <a:r>
              <a:rPr lang="ru-RU" sz="2200" b="1" i="1">
                <a:solidFill>
                  <a:srgbClr val="002060"/>
                </a:solidFill>
                <a:latin typeface="Constantia" pitchFamily="18" charset="0"/>
              </a:rPr>
              <a:t>степень рассеивания (разброса)</a:t>
            </a:r>
            <a:r>
              <a:rPr lang="ru-RU" sz="2200" b="1">
                <a:solidFill>
                  <a:srgbClr val="002060"/>
                </a:solidFill>
                <a:latin typeface="Constantia" pitchFamily="18" charset="0"/>
              </a:rPr>
              <a:t>, т.е. дает представление о </a:t>
            </a:r>
            <a:r>
              <a:rPr lang="ru-RU" sz="2200" b="1" i="1">
                <a:solidFill>
                  <a:srgbClr val="002060"/>
                </a:solidFill>
                <a:latin typeface="Constantia" pitchFamily="18" charset="0"/>
              </a:rPr>
              <a:t>размахе колебаний </a:t>
            </a:r>
            <a:r>
              <a:rPr lang="ru-RU" sz="2200" b="1">
                <a:solidFill>
                  <a:srgbClr val="002060"/>
                </a:solidFill>
                <a:latin typeface="Constantia" pitchFamily="18" charset="0"/>
              </a:rPr>
              <a:t>значений случайной величины около среднего значения.</a:t>
            </a:r>
            <a:endParaRPr lang="ru-RU" sz="2200" b="1">
              <a:solidFill>
                <a:srgbClr val="002060"/>
              </a:solidFill>
              <a:latin typeface="Constantia" pitchFamily="18" charset="0"/>
              <a:cs typeface="Times New Roman" pitchFamily="18" charset="0"/>
            </a:endParaRPr>
          </a:p>
        </p:txBody>
      </p:sp>
      <p:sp>
        <p:nvSpPr>
          <p:cNvPr id="6" name="Прямоугольник 5"/>
          <p:cNvSpPr/>
          <p:nvPr/>
        </p:nvSpPr>
        <p:spPr>
          <a:xfrm>
            <a:off x="457200" y="1143000"/>
            <a:ext cx="381000" cy="1570038"/>
          </a:xfrm>
          <a:prstGeom prst="rect">
            <a:avLst/>
          </a:prstGeom>
        </p:spPr>
        <p:txBody>
          <a:bodyPr>
            <a:spAutoFit/>
          </a:bodyPr>
          <a:lstStyle/>
          <a:p>
            <a:pPr algn="ctr">
              <a:defRPr/>
            </a:pPr>
            <a:r>
              <a:rPr lang="ru-RU" sz="9600" b="1" kern="0" dirty="0">
                <a:solidFill>
                  <a:srgbClr val="FF0000"/>
                </a:solidFill>
                <a:latin typeface="Constantia" pitchFamily="18" charset="0"/>
              </a:rPr>
              <a:t>!</a:t>
            </a:r>
            <a:endParaRPr lang="ru-RU" sz="9600" b="1" dirty="0">
              <a:solidFill>
                <a:srgbClr val="FF0000"/>
              </a:solidFill>
              <a:latin typeface="Constantia" pitchFamily="18" charset="0"/>
            </a:endParaRPr>
          </a:p>
        </p:txBody>
      </p:sp>
      <p:sp>
        <p:nvSpPr>
          <p:cNvPr id="9" name="Прямоугольник 8"/>
          <p:cNvSpPr>
            <a:spLocks noChangeArrowheads="1"/>
          </p:cNvSpPr>
          <p:nvPr/>
        </p:nvSpPr>
        <p:spPr bwMode="auto">
          <a:xfrm>
            <a:off x="609600" y="4038600"/>
            <a:ext cx="8077200" cy="1138238"/>
          </a:xfrm>
          <a:prstGeom prst="rect">
            <a:avLst/>
          </a:prstGeom>
          <a:noFill/>
          <a:ln w="9525">
            <a:noFill/>
            <a:miter lim="800000"/>
            <a:headEnd/>
            <a:tailEnd/>
          </a:ln>
        </p:spPr>
        <p:txBody>
          <a:bodyPr>
            <a:spAutoFit/>
          </a:bodyPr>
          <a:lstStyle/>
          <a:p>
            <a:r>
              <a:rPr lang="ru-RU" sz="2200" b="1" i="1">
                <a:solidFill>
                  <a:srgbClr val="002060"/>
                </a:solidFill>
                <a:latin typeface="Constantia" pitchFamily="18" charset="0"/>
              </a:rPr>
              <a:t>Определение </a:t>
            </a:r>
            <a:r>
              <a:rPr lang="ru-RU" sz="2200" b="1" i="1">
                <a:solidFill>
                  <a:srgbClr val="002060"/>
                </a:solidFill>
                <a:cs typeface="Times New Roman" pitchFamily="18" charset="0"/>
              </a:rPr>
              <a:t>4</a:t>
            </a:r>
            <a:r>
              <a:rPr lang="ru-RU" sz="2200" b="1" i="1">
                <a:solidFill>
                  <a:srgbClr val="002060"/>
                </a:solidFill>
                <a:latin typeface="Constantia" pitchFamily="18" charset="0"/>
              </a:rPr>
              <a:t>.</a:t>
            </a:r>
            <a:r>
              <a:rPr lang="ru-RU" sz="2200">
                <a:solidFill>
                  <a:srgbClr val="002060"/>
                </a:solidFill>
                <a:latin typeface="Constantia" pitchFamily="18" charset="0"/>
              </a:rPr>
              <a:t> Средним квадратическим отклонением  </a:t>
            </a:r>
            <a:r>
              <a:rPr lang="el-GR" sz="2400" i="1">
                <a:solidFill>
                  <a:srgbClr val="002060"/>
                </a:solidFill>
                <a:cs typeface="Times New Roman" pitchFamily="18" charset="0"/>
              </a:rPr>
              <a:t>σ</a:t>
            </a:r>
            <a:r>
              <a:rPr lang="ru-RU" sz="2200">
                <a:solidFill>
                  <a:srgbClr val="002060"/>
                </a:solidFill>
                <a:cs typeface="Times New Roman" pitchFamily="18" charset="0"/>
              </a:rPr>
              <a:t>(</a:t>
            </a:r>
            <a:r>
              <a:rPr lang="ru-RU" sz="2200" i="1">
                <a:solidFill>
                  <a:srgbClr val="002060"/>
                </a:solidFill>
                <a:cs typeface="Times New Roman" pitchFamily="18" charset="0"/>
              </a:rPr>
              <a:t>Х</a:t>
            </a:r>
            <a:r>
              <a:rPr lang="ru-RU" sz="2200">
                <a:solidFill>
                  <a:srgbClr val="002060"/>
                </a:solidFill>
                <a:cs typeface="Times New Roman" pitchFamily="18" charset="0"/>
              </a:rPr>
              <a:t>)</a:t>
            </a:r>
            <a:r>
              <a:rPr lang="ru-RU" sz="2200">
                <a:solidFill>
                  <a:srgbClr val="002060"/>
                </a:solidFill>
                <a:latin typeface="Constantia" pitchFamily="18" charset="0"/>
              </a:rPr>
              <a:t> случайной дискретной величины  </a:t>
            </a:r>
            <a:r>
              <a:rPr lang="en-US" sz="2200" i="1">
                <a:solidFill>
                  <a:srgbClr val="002060"/>
                </a:solidFill>
                <a:latin typeface="Constantia" pitchFamily="18" charset="0"/>
              </a:rPr>
              <a:t>X </a:t>
            </a:r>
            <a:r>
              <a:rPr lang="ru-RU" sz="2200" i="1">
                <a:solidFill>
                  <a:srgbClr val="002060"/>
                </a:solidFill>
                <a:latin typeface="Constantia" pitchFamily="18" charset="0"/>
              </a:rPr>
              <a:t> </a:t>
            </a:r>
            <a:r>
              <a:rPr lang="ru-RU" sz="2200">
                <a:solidFill>
                  <a:srgbClr val="002060"/>
                </a:solidFill>
                <a:latin typeface="Constantia" pitchFamily="18" charset="0"/>
              </a:rPr>
              <a:t>называется квадратный корень из дисперсии</a:t>
            </a:r>
            <a:r>
              <a:rPr lang="en-US" sz="2200" i="1">
                <a:solidFill>
                  <a:srgbClr val="002060"/>
                </a:solidFill>
              </a:rPr>
              <a:t> </a:t>
            </a:r>
            <a:r>
              <a:rPr lang="ru-RU" sz="2200" i="1">
                <a:solidFill>
                  <a:srgbClr val="002060"/>
                </a:solidFill>
              </a:rPr>
              <a:t> </a:t>
            </a:r>
            <a:r>
              <a:rPr lang="en-US" sz="2200" i="1">
                <a:solidFill>
                  <a:srgbClr val="002060"/>
                </a:solidFill>
              </a:rPr>
              <a:t>D</a:t>
            </a:r>
            <a:r>
              <a:rPr lang="ru-RU" sz="2200">
                <a:solidFill>
                  <a:srgbClr val="002060"/>
                </a:solidFill>
              </a:rPr>
              <a:t>(</a:t>
            </a:r>
            <a:r>
              <a:rPr lang="ru-RU" sz="2200" i="1">
                <a:solidFill>
                  <a:srgbClr val="002060"/>
                </a:solidFill>
                <a:cs typeface="Times New Roman" pitchFamily="18" charset="0"/>
              </a:rPr>
              <a:t>Х</a:t>
            </a:r>
            <a:r>
              <a:rPr lang="ru-RU" sz="2200">
                <a:solidFill>
                  <a:srgbClr val="002060"/>
                </a:solidFill>
              </a:rPr>
              <a:t>)</a:t>
            </a:r>
            <a:r>
              <a:rPr lang="ru-RU" sz="2200">
                <a:solidFill>
                  <a:srgbClr val="002060"/>
                </a:solidFill>
                <a:latin typeface="Constantia" pitchFamily="18" charset="0"/>
              </a:rPr>
              <a:t>:</a:t>
            </a:r>
          </a:p>
        </p:txBody>
      </p:sp>
      <p:sp>
        <p:nvSpPr>
          <p:cNvPr id="1024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5607" name="Rectangle 7"/>
          <p:cNvSpPr>
            <a:spLocks noChangeArrowheads="1"/>
          </p:cNvSpPr>
          <p:nvPr/>
        </p:nvSpPr>
        <p:spPr bwMode="auto">
          <a:xfrm>
            <a:off x="685800" y="2819400"/>
            <a:ext cx="8077200" cy="1108075"/>
          </a:xfrm>
          <a:prstGeom prst="rect">
            <a:avLst/>
          </a:prstGeom>
          <a:noFill/>
          <a:ln w="9525">
            <a:noFill/>
            <a:miter lim="800000"/>
            <a:headEnd/>
            <a:tailEnd/>
          </a:ln>
        </p:spPr>
        <p:txBody>
          <a:bodyPr anchor="ctr">
            <a:spAutoFit/>
          </a:bodyPr>
          <a:lstStyle/>
          <a:p>
            <a:pPr eaLnBrk="0" hangingPunct="0"/>
            <a:r>
              <a:rPr lang="ru-RU" sz="2200">
                <a:solidFill>
                  <a:srgbClr val="002060"/>
                </a:solidFill>
                <a:latin typeface="Constantia" pitchFamily="18" charset="0"/>
                <a:cs typeface="Times New Roman" pitchFamily="18" charset="0"/>
              </a:rPr>
              <a:t>Размерность дисперсии равна квадрату случайной величины, поэтому ее неудобно использовать для характеристики разброса.</a:t>
            </a:r>
            <a:endParaRPr lang="ru-RU" sz="2200">
              <a:solidFill>
                <a:srgbClr val="002060"/>
              </a:solidFill>
              <a:latin typeface="Constantia" pitchFamily="18" charset="0"/>
            </a:endParaRPr>
          </a:p>
        </p:txBody>
      </p:sp>
      <p:sp>
        <p:nvSpPr>
          <p:cNvPr id="1024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02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5610" name="Object 10"/>
          <p:cNvGraphicFramePr>
            <a:graphicFrameLocks noChangeAspect="1"/>
          </p:cNvGraphicFramePr>
          <p:nvPr/>
        </p:nvGraphicFramePr>
        <p:xfrm>
          <a:off x="3505200" y="5334000"/>
          <a:ext cx="2362200" cy="533400"/>
        </p:xfrm>
        <a:graphic>
          <a:graphicData uri="http://schemas.openxmlformats.org/presentationml/2006/ole">
            <p:oleObj spid="_x0000_s10242" name="Формула" r:id="rId4" imgW="1066680" imgH="253800" progId="Equation.3">
              <p:embed/>
            </p:oleObj>
          </a:graphicData>
        </a:graphic>
      </p:graphicFrame>
      <p:graphicFrame>
        <p:nvGraphicFramePr>
          <p:cNvPr id="19" name="Таблица 18"/>
          <p:cNvGraphicFramePr>
            <a:graphicFrameLocks noGrp="1"/>
          </p:cNvGraphicFramePr>
          <p:nvPr/>
        </p:nvGraphicFramePr>
        <p:xfrm>
          <a:off x="3429000" y="5257800"/>
          <a:ext cx="2438400" cy="685800"/>
        </p:xfrm>
        <a:graphic>
          <a:graphicData uri="http://schemas.openxmlformats.org/drawingml/2006/table">
            <a:tbl>
              <a:tblPr/>
              <a:tblGrid>
                <a:gridCol w="2438400"/>
              </a:tblGrid>
              <a:tr h="68580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fade">
                                      <p:cBhvr>
                                        <p:cTn id="7" dur="1000"/>
                                        <p:tgtEl>
                                          <p:spTgt spid="256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5610"/>
                                        </p:tgtEl>
                                        <p:attrNameLst>
                                          <p:attrName>style.visibility</p:attrName>
                                        </p:attrNameLst>
                                      </p:cBhvr>
                                      <p:to>
                                        <p:strVal val="visible"/>
                                      </p:to>
                                    </p:set>
                                    <p:animEffect transition="in" filter="fade">
                                      <p:cBhvr>
                                        <p:cTn id="18" dur="1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60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Прямоугольник 9"/>
          <p:cNvSpPr>
            <a:spLocks noChangeArrowheads="1"/>
          </p:cNvSpPr>
          <p:nvPr/>
        </p:nvSpPr>
        <p:spPr bwMode="auto">
          <a:xfrm>
            <a:off x="457200" y="6096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Мода случайной величины</a:t>
            </a:r>
          </a:p>
        </p:txBody>
      </p:sp>
      <p:sp>
        <p:nvSpPr>
          <p:cNvPr id="11270" name="Прямоугольник 17"/>
          <p:cNvSpPr>
            <a:spLocks noChangeArrowheads="1"/>
          </p:cNvSpPr>
          <p:nvPr/>
        </p:nvSpPr>
        <p:spPr bwMode="auto">
          <a:xfrm>
            <a:off x="914400" y="1219200"/>
            <a:ext cx="7620000" cy="769938"/>
          </a:xfrm>
          <a:prstGeom prst="rect">
            <a:avLst/>
          </a:prstGeom>
          <a:noFill/>
          <a:ln w="9525">
            <a:noFill/>
            <a:miter lim="800000"/>
            <a:headEnd/>
            <a:tailEnd/>
          </a:ln>
        </p:spPr>
        <p:txBody>
          <a:bodyPr>
            <a:spAutoFit/>
          </a:bodyPr>
          <a:lstStyle/>
          <a:p>
            <a:r>
              <a:rPr lang="ru-RU" sz="2200" b="1" i="1">
                <a:solidFill>
                  <a:srgbClr val="002060"/>
                </a:solidFill>
                <a:latin typeface="Constantia" pitchFamily="18" charset="0"/>
              </a:rPr>
              <a:t>Мода </a:t>
            </a:r>
            <a:r>
              <a:rPr lang="ru-RU" sz="2200" b="1">
                <a:solidFill>
                  <a:srgbClr val="002060"/>
                </a:solidFill>
                <a:latin typeface="Constantia" pitchFamily="18" charset="0"/>
              </a:rPr>
              <a:t>случайной величины показывает наивероятнейшее значение случайной величины.</a:t>
            </a:r>
            <a:endParaRPr lang="ru-RU" sz="2200" b="1">
              <a:solidFill>
                <a:srgbClr val="002060"/>
              </a:solidFill>
              <a:latin typeface="Constantia" pitchFamily="18" charset="0"/>
              <a:cs typeface="Times New Roman" pitchFamily="18" charset="0"/>
            </a:endParaRPr>
          </a:p>
        </p:txBody>
      </p:sp>
      <p:sp>
        <p:nvSpPr>
          <p:cNvPr id="6" name="Прямоугольник 5"/>
          <p:cNvSpPr/>
          <p:nvPr/>
        </p:nvSpPr>
        <p:spPr>
          <a:xfrm>
            <a:off x="533400" y="914400"/>
            <a:ext cx="381000" cy="1323975"/>
          </a:xfrm>
          <a:prstGeom prst="rect">
            <a:avLst/>
          </a:prstGeom>
        </p:spPr>
        <p:txBody>
          <a:bodyPr>
            <a:spAutoFit/>
          </a:bodyPr>
          <a:lstStyle/>
          <a:p>
            <a:pPr algn="ctr">
              <a:defRPr/>
            </a:pPr>
            <a:r>
              <a:rPr lang="ru-RU" sz="8000" b="1" kern="0" dirty="0">
                <a:solidFill>
                  <a:srgbClr val="FF0000"/>
                </a:solidFill>
                <a:latin typeface="Constantia" pitchFamily="18" charset="0"/>
              </a:rPr>
              <a:t>!</a:t>
            </a:r>
            <a:endParaRPr lang="ru-RU" sz="8000" b="1" dirty="0">
              <a:solidFill>
                <a:srgbClr val="FF0000"/>
              </a:solidFill>
              <a:latin typeface="Constantia" pitchFamily="18" charset="0"/>
            </a:endParaRPr>
          </a:p>
        </p:txBody>
      </p:sp>
      <p:sp>
        <p:nvSpPr>
          <p:cNvPr id="9" name="Прямоугольник 8"/>
          <p:cNvSpPr>
            <a:spLocks noChangeArrowheads="1"/>
          </p:cNvSpPr>
          <p:nvPr/>
        </p:nvSpPr>
        <p:spPr bwMode="auto">
          <a:xfrm>
            <a:off x="838200" y="2133600"/>
            <a:ext cx="7848600" cy="1108075"/>
          </a:xfrm>
          <a:prstGeom prst="rect">
            <a:avLst/>
          </a:prstGeom>
          <a:noFill/>
          <a:ln w="9525">
            <a:noFill/>
            <a:miter lim="800000"/>
            <a:headEnd/>
            <a:tailEnd/>
          </a:ln>
        </p:spPr>
        <p:txBody>
          <a:bodyPr>
            <a:spAutoFit/>
          </a:bodyPr>
          <a:lstStyle/>
          <a:p>
            <a:r>
              <a:rPr lang="ru-RU" sz="2200" b="1" i="1">
                <a:solidFill>
                  <a:srgbClr val="002060"/>
                </a:solidFill>
                <a:latin typeface="Constantia" pitchFamily="18" charset="0"/>
              </a:rPr>
              <a:t>Определение </a:t>
            </a:r>
            <a:r>
              <a:rPr lang="ru-RU" sz="2200" b="1" i="1">
                <a:solidFill>
                  <a:srgbClr val="002060"/>
                </a:solidFill>
                <a:cs typeface="Times New Roman" pitchFamily="18" charset="0"/>
              </a:rPr>
              <a:t>5</a:t>
            </a:r>
            <a:r>
              <a:rPr lang="ru-RU" sz="2200" b="1" i="1">
                <a:solidFill>
                  <a:srgbClr val="002060"/>
                </a:solidFill>
                <a:latin typeface="Constantia" pitchFamily="18" charset="0"/>
              </a:rPr>
              <a:t>.</a:t>
            </a:r>
            <a:r>
              <a:rPr lang="ru-RU" sz="2200">
                <a:solidFill>
                  <a:srgbClr val="002060"/>
                </a:solidFill>
                <a:latin typeface="Constantia" pitchFamily="18" charset="0"/>
              </a:rPr>
              <a:t> Модой  </a:t>
            </a:r>
            <a:r>
              <a:rPr lang="ru-RU" sz="2200" i="1">
                <a:solidFill>
                  <a:srgbClr val="002060"/>
                </a:solidFill>
                <a:latin typeface="Constantia" pitchFamily="18" charset="0"/>
              </a:rPr>
              <a:t>М</a:t>
            </a:r>
            <a:r>
              <a:rPr lang="ru-RU" sz="2200" baseline="-25000">
                <a:solidFill>
                  <a:srgbClr val="002060"/>
                </a:solidFill>
                <a:cs typeface="Times New Roman" pitchFamily="18" charset="0"/>
              </a:rPr>
              <a:t>0</a:t>
            </a:r>
            <a:r>
              <a:rPr lang="ru-RU" sz="2200">
                <a:solidFill>
                  <a:srgbClr val="002060"/>
                </a:solidFill>
                <a:cs typeface="Times New Roman" pitchFamily="18" charset="0"/>
              </a:rPr>
              <a:t>(</a:t>
            </a:r>
            <a:r>
              <a:rPr lang="ru-RU" sz="2200" i="1">
                <a:solidFill>
                  <a:srgbClr val="002060"/>
                </a:solidFill>
                <a:cs typeface="Times New Roman" pitchFamily="18" charset="0"/>
              </a:rPr>
              <a:t>Х</a:t>
            </a:r>
            <a:r>
              <a:rPr lang="ru-RU" sz="2200">
                <a:solidFill>
                  <a:srgbClr val="002060"/>
                </a:solidFill>
                <a:cs typeface="Times New Roman" pitchFamily="18" charset="0"/>
              </a:rPr>
              <a:t>)</a:t>
            </a:r>
            <a:r>
              <a:rPr lang="ru-RU" sz="2200">
                <a:solidFill>
                  <a:srgbClr val="002060"/>
                </a:solidFill>
                <a:latin typeface="Constantia" pitchFamily="18" charset="0"/>
              </a:rPr>
              <a:t> случайной величины  </a:t>
            </a:r>
            <a:r>
              <a:rPr lang="en-US" sz="2200" i="1">
                <a:solidFill>
                  <a:srgbClr val="002060"/>
                </a:solidFill>
                <a:latin typeface="Constantia" pitchFamily="18" charset="0"/>
              </a:rPr>
              <a:t>X </a:t>
            </a:r>
            <a:r>
              <a:rPr lang="ru-RU" sz="2200" i="1">
                <a:solidFill>
                  <a:srgbClr val="002060"/>
                </a:solidFill>
                <a:latin typeface="Constantia" pitchFamily="18" charset="0"/>
              </a:rPr>
              <a:t> </a:t>
            </a:r>
            <a:r>
              <a:rPr lang="ru-RU" sz="2200">
                <a:solidFill>
                  <a:srgbClr val="002060"/>
                </a:solidFill>
                <a:latin typeface="Constantia" pitchFamily="18" charset="0"/>
              </a:rPr>
              <a:t>называется значение случайной величины, имеющее наибольшую вероятность:</a:t>
            </a:r>
          </a:p>
        </p:txBody>
      </p:sp>
      <p:sp>
        <p:nvSpPr>
          <p:cNvPr id="1127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27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127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5610" name="Object 10"/>
          <p:cNvGraphicFramePr>
            <a:graphicFrameLocks noChangeAspect="1"/>
          </p:cNvGraphicFramePr>
          <p:nvPr/>
        </p:nvGraphicFramePr>
        <p:xfrm>
          <a:off x="3048000" y="3352800"/>
          <a:ext cx="2909888" cy="671513"/>
        </p:xfrm>
        <a:graphic>
          <a:graphicData uri="http://schemas.openxmlformats.org/presentationml/2006/ole">
            <p:oleObj spid="_x0000_s11266" name="Формула" r:id="rId4" imgW="990360" imgH="241200" progId="Equation.3">
              <p:embed/>
            </p:oleObj>
          </a:graphicData>
        </a:graphic>
      </p:graphicFrame>
      <p:graphicFrame>
        <p:nvGraphicFramePr>
          <p:cNvPr id="19" name="Таблица 18"/>
          <p:cNvGraphicFramePr>
            <a:graphicFrameLocks noGrp="1"/>
          </p:cNvGraphicFramePr>
          <p:nvPr/>
        </p:nvGraphicFramePr>
        <p:xfrm>
          <a:off x="2819400" y="3276600"/>
          <a:ext cx="3048000" cy="838200"/>
        </p:xfrm>
        <a:graphic>
          <a:graphicData uri="http://schemas.openxmlformats.org/drawingml/2006/table">
            <a:tbl>
              <a:tblPr/>
              <a:tblGrid>
                <a:gridCol w="3048000"/>
              </a:tblGrid>
              <a:tr h="838200">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2" name="Прямоугольник 11"/>
          <p:cNvSpPr>
            <a:spLocks noChangeArrowheads="1"/>
          </p:cNvSpPr>
          <p:nvPr/>
        </p:nvSpPr>
        <p:spPr bwMode="auto">
          <a:xfrm>
            <a:off x="762000" y="4267200"/>
            <a:ext cx="7924800" cy="430213"/>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В нашей задаче:</a:t>
            </a:r>
          </a:p>
        </p:txBody>
      </p:sp>
      <p:graphicFrame>
        <p:nvGraphicFramePr>
          <p:cNvPr id="123907" name="Object 3"/>
          <p:cNvGraphicFramePr>
            <a:graphicFrameLocks noChangeAspect="1"/>
          </p:cNvGraphicFramePr>
          <p:nvPr/>
        </p:nvGraphicFramePr>
        <p:xfrm>
          <a:off x="762000" y="4800600"/>
          <a:ext cx="8001000" cy="533400"/>
        </p:xfrm>
        <a:graphic>
          <a:graphicData uri="http://schemas.openxmlformats.org/presentationml/2006/ole">
            <p:oleObj spid="_x0000_s11267" name="Формула" r:id="rId5" imgW="4483080" imgH="253800" progId="Equation.3">
              <p:embed/>
            </p:oleObj>
          </a:graphicData>
        </a:graphic>
      </p:graphicFrame>
      <p:graphicFrame>
        <p:nvGraphicFramePr>
          <p:cNvPr id="123908" name="Object 4"/>
          <p:cNvGraphicFramePr>
            <a:graphicFrameLocks noChangeAspect="1"/>
          </p:cNvGraphicFramePr>
          <p:nvPr/>
        </p:nvGraphicFramePr>
        <p:xfrm>
          <a:off x="798513" y="5486400"/>
          <a:ext cx="5145087" cy="481013"/>
        </p:xfrm>
        <a:graphic>
          <a:graphicData uri="http://schemas.openxmlformats.org/presentationml/2006/ole">
            <p:oleObj spid="_x0000_s11268" name="Формула" r:id="rId6" imgW="261612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5610"/>
                                        </p:tgtEl>
                                        <p:attrNameLst>
                                          <p:attrName>style.visibility</p:attrName>
                                        </p:attrNameLst>
                                      </p:cBhvr>
                                      <p:to>
                                        <p:strVal val="visible"/>
                                      </p:to>
                                    </p:set>
                                    <p:animEffect transition="in" filter="fade">
                                      <p:cBhvr>
                                        <p:cTn id="13" dur="1000"/>
                                        <p:tgtEl>
                                          <p:spTgt spid="256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23907"/>
                                        </p:tgtEl>
                                        <p:attrNameLst>
                                          <p:attrName>style.visibility</p:attrName>
                                        </p:attrNameLst>
                                      </p:cBhvr>
                                      <p:to>
                                        <p:strVal val="visible"/>
                                      </p:to>
                                    </p:set>
                                    <p:animEffect transition="in" filter="fade">
                                      <p:cBhvr>
                                        <p:cTn id="21" dur="1000"/>
                                        <p:tgtEl>
                                          <p:spTgt spid="123907"/>
                                        </p:tgtEl>
                                      </p:cBhvr>
                                    </p:animEffect>
                                  </p:childTnLst>
                                </p:cTn>
                              </p:par>
                              <p:par>
                                <p:cTn id="22" presetID="10" presetClass="entr" presetSubtype="0" fill="hold" nodeType="withEffect">
                                  <p:stCondLst>
                                    <p:cond delay="0"/>
                                  </p:stCondLst>
                                  <p:childTnLst>
                                    <p:set>
                                      <p:cBhvr>
                                        <p:cTn id="23" dur="1" fill="hold">
                                          <p:stCondLst>
                                            <p:cond delay="0"/>
                                          </p:stCondLst>
                                        </p:cTn>
                                        <p:tgtEl>
                                          <p:spTgt spid="123908"/>
                                        </p:tgtEl>
                                        <p:attrNameLst>
                                          <p:attrName>style.visibility</p:attrName>
                                        </p:attrNameLst>
                                      </p:cBhvr>
                                      <p:to>
                                        <p:strVal val="visible"/>
                                      </p:to>
                                    </p:set>
                                    <p:animEffect transition="in" filter="fade">
                                      <p:cBhvr>
                                        <p:cTn id="24" dur="10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66562" name="Рисунок 13"/>
          <p:cNvPicPr>
            <a:picLocks noChangeAspect="1"/>
          </p:cNvPicPr>
          <p:nvPr/>
        </p:nvPicPr>
        <p:blipFill>
          <a:blip r:embed="rId3"/>
          <a:srcRect l="57620" t="38089" b="58258"/>
          <a:stretch>
            <a:fillRect/>
          </a:stretch>
        </p:blipFill>
        <p:spPr bwMode="auto">
          <a:xfrm>
            <a:off x="2438400" y="6103938"/>
            <a:ext cx="1600200" cy="220662"/>
          </a:xfrm>
          <a:prstGeom prst="rect">
            <a:avLst/>
          </a:prstGeom>
          <a:noFill/>
          <a:ln w="9525">
            <a:noFill/>
            <a:miter lim="800000"/>
            <a:headEnd/>
            <a:tailEnd/>
          </a:ln>
        </p:spPr>
      </p:pic>
      <p:pic>
        <p:nvPicPr>
          <p:cNvPr id="66563" name="Рисунок 14"/>
          <p:cNvPicPr>
            <a:picLocks noChangeAspect="1"/>
          </p:cNvPicPr>
          <p:nvPr/>
        </p:nvPicPr>
        <p:blipFill>
          <a:blip r:embed="rId3"/>
          <a:srcRect l="57620" t="52873"/>
          <a:stretch>
            <a:fillRect/>
          </a:stretch>
        </p:blipFill>
        <p:spPr bwMode="auto">
          <a:xfrm>
            <a:off x="2438400" y="3276600"/>
            <a:ext cx="1581150" cy="2819400"/>
          </a:xfrm>
          <a:prstGeom prst="rect">
            <a:avLst/>
          </a:prstGeom>
          <a:noFill/>
          <a:ln w="9525">
            <a:noFill/>
            <a:miter lim="800000"/>
            <a:headEnd/>
            <a:tailEnd/>
          </a:ln>
        </p:spPr>
      </p:pic>
      <p:sp>
        <p:nvSpPr>
          <p:cNvPr id="66564" name="Прямоугольник 4"/>
          <p:cNvSpPr>
            <a:spLocks noChangeArrowheads="1"/>
          </p:cNvSpPr>
          <p:nvPr/>
        </p:nvSpPr>
        <p:spPr bwMode="auto">
          <a:xfrm>
            <a:off x="5943600" y="1600200"/>
            <a:ext cx="2743200" cy="3786188"/>
          </a:xfrm>
          <a:prstGeom prst="rect">
            <a:avLst/>
          </a:prstGeom>
          <a:noFill/>
          <a:ln w="9525">
            <a:noFill/>
            <a:miter lim="800000"/>
            <a:headEnd/>
            <a:tailEnd/>
          </a:ln>
        </p:spPr>
        <p:txBody>
          <a:bodyPr>
            <a:spAutoFit/>
          </a:bodyPr>
          <a:lstStyle/>
          <a:p>
            <a:r>
              <a:rPr lang="ru-RU" sz="2400">
                <a:solidFill>
                  <a:srgbClr val="002060"/>
                </a:solidFill>
                <a:latin typeface="Constantia" pitchFamily="18" charset="0"/>
              </a:rPr>
              <a:t>Сравните оценки аттестатов с оценками за          </a:t>
            </a:r>
            <a:r>
              <a:rPr lang="ru-RU" sz="2400">
                <a:solidFill>
                  <a:srgbClr val="002060"/>
                </a:solidFill>
                <a:cs typeface="Times New Roman" pitchFamily="18" charset="0"/>
              </a:rPr>
              <a:t>1</a:t>
            </a:r>
            <a:r>
              <a:rPr lang="ru-RU" sz="2400">
                <a:solidFill>
                  <a:srgbClr val="002060"/>
                </a:solidFill>
                <a:latin typeface="Constantia" pitchFamily="18" charset="0"/>
              </a:rPr>
              <a:t> семестр. Как изменились средние оценки?</a:t>
            </a:r>
          </a:p>
          <a:p>
            <a:r>
              <a:rPr lang="ru-RU" sz="2400">
                <a:solidFill>
                  <a:srgbClr val="002060"/>
                </a:solidFill>
                <a:latin typeface="Constantia" pitchFamily="18" charset="0"/>
              </a:rPr>
              <a:t>Какие средние оценки можно ожидать в дипломах?</a:t>
            </a:r>
          </a:p>
        </p:txBody>
      </p:sp>
      <p:pic>
        <p:nvPicPr>
          <p:cNvPr id="66565" name="Рисунок 10"/>
          <p:cNvPicPr>
            <a:picLocks noChangeAspect="1"/>
          </p:cNvPicPr>
          <p:nvPr/>
        </p:nvPicPr>
        <p:blipFill>
          <a:blip r:embed="rId4"/>
          <a:srcRect l="58218" b="5634"/>
          <a:stretch>
            <a:fillRect/>
          </a:stretch>
        </p:blipFill>
        <p:spPr bwMode="auto">
          <a:xfrm>
            <a:off x="587375" y="636588"/>
            <a:ext cx="1698625" cy="5688012"/>
          </a:xfrm>
          <a:prstGeom prst="rect">
            <a:avLst/>
          </a:prstGeom>
          <a:noFill/>
          <a:ln w="9525">
            <a:noFill/>
            <a:miter lim="800000"/>
            <a:headEnd/>
            <a:tailEnd/>
          </a:ln>
        </p:spPr>
      </p:pic>
      <p:pic>
        <p:nvPicPr>
          <p:cNvPr id="66566" name="Рисунок 11"/>
          <p:cNvPicPr>
            <a:picLocks noChangeAspect="1"/>
          </p:cNvPicPr>
          <p:nvPr/>
        </p:nvPicPr>
        <p:blipFill>
          <a:blip r:embed="rId5"/>
          <a:srcRect l="56487" r="1350" b="5060"/>
          <a:stretch>
            <a:fillRect/>
          </a:stretch>
        </p:blipFill>
        <p:spPr bwMode="auto">
          <a:xfrm>
            <a:off x="4132263" y="609600"/>
            <a:ext cx="1758950" cy="5715000"/>
          </a:xfrm>
          <a:prstGeom prst="rect">
            <a:avLst/>
          </a:prstGeom>
          <a:noFill/>
          <a:ln w="9525">
            <a:noFill/>
            <a:miter lim="800000"/>
            <a:headEnd/>
            <a:tailEnd/>
          </a:ln>
        </p:spPr>
      </p:pic>
      <p:pic>
        <p:nvPicPr>
          <p:cNvPr id="66567" name="Рисунок 12"/>
          <p:cNvPicPr>
            <a:picLocks noChangeAspect="1"/>
          </p:cNvPicPr>
          <p:nvPr/>
        </p:nvPicPr>
        <p:blipFill>
          <a:blip r:embed="rId3"/>
          <a:srcRect l="57620" b="54083"/>
          <a:stretch>
            <a:fillRect/>
          </a:stretch>
        </p:blipFill>
        <p:spPr bwMode="auto">
          <a:xfrm>
            <a:off x="2438400" y="609600"/>
            <a:ext cx="1579563" cy="2743200"/>
          </a:xfrm>
          <a:prstGeom prst="rect">
            <a:avLst/>
          </a:prstGeom>
          <a:noFill/>
          <a:ln w="9525">
            <a:noFill/>
            <a:miter lim="800000"/>
            <a:headEnd/>
            <a:tailEnd/>
          </a:ln>
        </p:spPr>
      </p:pic>
      <p:sp>
        <p:nvSpPr>
          <p:cNvPr id="66568" name="Прямоугольник 9"/>
          <p:cNvSpPr>
            <a:spLocks noChangeArrowheads="1"/>
          </p:cNvSpPr>
          <p:nvPr/>
        </p:nvSpPr>
        <p:spPr bwMode="auto">
          <a:xfrm>
            <a:off x="533400" y="381000"/>
            <a:ext cx="8153400" cy="534988"/>
          </a:xfrm>
          <a:prstGeom prst="rect">
            <a:avLst/>
          </a:prstGeom>
          <a:noFill/>
          <a:ln w="9525">
            <a:noFill/>
            <a:miter lim="800000"/>
            <a:headEnd/>
            <a:tailEnd/>
          </a:ln>
        </p:spPr>
        <p:txBody>
          <a:bodyPr>
            <a:spAutoFit/>
          </a:bodyPr>
          <a:lstStyle/>
          <a:p>
            <a:pPr algn="ctr">
              <a:lnSpc>
                <a:spcPct val="80000"/>
              </a:lnSpc>
            </a:pPr>
            <a:r>
              <a:rPr lang="ru-RU" sz="3600" b="1">
                <a:solidFill>
                  <a:srgbClr val="FF0000"/>
                </a:solidFill>
                <a:latin typeface="Constantia" pitchFamily="18" charset="0"/>
              </a:rPr>
              <a:t>Задача о  трех  студентах</a:t>
            </a:r>
            <a:endParaRPr lang="ru-RU" sz="3600">
              <a:solidFill>
                <a:srgbClr val="FF0000"/>
              </a:solidFill>
              <a:latin typeface="Constantia" pitchFamily="18" charset="0"/>
            </a:endParaRPr>
          </a:p>
        </p:txBody>
      </p:sp>
      <p:graphicFrame>
        <p:nvGraphicFramePr>
          <p:cNvPr id="9" name="Таблица 8"/>
          <p:cNvGraphicFramePr>
            <a:graphicFrameLocks noGrp="1"/>
          </p:cNvGraphicFramePr>
          <p:nvPr/>
        </p:nvGraphicFramePr>
        <p:xfrm>
          <a:off x="1828800" y="1295400"/>
          <a:ext cx="457200" cy="4953000"/>
        </p:xfrm>
        <a:graphic>
          <a:graphicData uri="http://schemas.openxmlformats.org/drawingml/2006/table">
            <a:tbl>
              <a:tblPr/>
              <a:tblGrid>
                <a:gridCol w="457200"/>
              </a:tblGrid>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5</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5</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5</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Таблица 9"/>
          <p:cNvGraphicFramePr>
            <a:graphicFrameLocks noGrp="1"/>
          </p:cNvGraphicFramePr>
          <p:nvPr/>
        </p:nvGraphicFramePr>
        <p:xfrm>
          <a:off x="3505200" y="1295400"/>
          <a:ext cx="457200" cy="4953000"/>
        </p:xfrm>
        <a:graphic>
          <a:graphicData uri="http://schemas.openxmlformats.org/drawingml/2006/table">
            <a:tbl>
              <a:tblPr/>
              <a:tblGrid>
                <a:gridCol w="457200"/>
              </a:tblGrid>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5</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5</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5</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Таблица 15"/>
          <p:cNvGraphicFramePr>
            <a:graphicFrameLocks noGrp="1"/>
          </p:cNvGraphicFramePr>
          <p:nvPr/>
        </p:nvGraphicFramePr>
        <p:xfrm>
          <a:off x="5334000" y="1295400"/>
          <a:ext cx="457200" cy="4953000"/>
        </p:xfrm>
        <a:graphic>
          <a:graphicData uri="http://schemas.openxmlformats.org/drawingml/2006/table">
            <a:tbl>
              <a:tblPr/>
              <a:tblGrid>
                <a:gridCol w="457200"/>
              </a:tblGrid>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4</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5</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Bef>
                          <a:spcPts val="50"/>
                        </a:spcBef>
                        <a:spcAft>
                          <a:spcPts val="0"/>
                        </a:spcAft>
                      </a:pPr>
                      <a:r>
                        <a:rPr lang="ru-RU" sz="1800" i="0" dirty="0" smtClean="0">
                          <a:solidFill>
                            <a:srgbClr val="002060"/>
                          </a:solidFill>
                          <a:latin typeface="Times New Roman"/>
                          <a:ea typeface="Times New Roman"/>
                          <a:cs typeface="Times New Roman"/>
                        </a:rPr>
                        <a:t>3</a:t>
                      </a:r>
                      <a:endParaRPr lang="ru-RU" sz="1800" i="0" dirty="0">
                        <a:solidFill>
                          <a:srgbClr val="002060"/>
                        </a:solidFill>
                        <a:latin typeface="Times New Roman"/>
                        <a:ea typeface="Times New Roman"/>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Прямоугольник 9"/>
          <p:cNvSpPr>
            <a:spLocks noChangeArrowheads="1"/>
          </p:cNvSpPr>
          <p:nvPr/>
        </p:nvSpPr>
        <p:spPr bwMode="auto">
          <a:xfrm>
            <a:off x="304800" y="457200"/>
            <a:ext cx="84582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Герои Великой Отечественной войны</a:t>
            </a:r>
          </a:p>
        </p:txBody>
      </p:sp>
      <p:sp>
        <p:nvSpPr>
          <p:cNvPr id="6963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69636" name="Picture 2" descr="C:\Users\1\Desktop\стрелки\35769_html_2a70a106.png"/>
          <p:cNvPicPr>
            <a:picLocks noChangeAspect="1" noChangeArrowheads="1"/>
          </p:cNvPicPr>
          <p:nvPr/>
        </p:nvPicPr>
        <p:blipFill>
          <a:blip r:embed="rId4">
            <a:clrChange>
              <a:clrFrom>
                <a:srgbClr val="FDFDFD"/>
              </a:clrFrom>
              <a:clrTo>
                <a:srgbClr val="FDFDFD">
                  <a:alpha val="0"/>
                </a:srgbClr>
              </a:clrTo>
            </a:clrChange>
          </a:blip>
          <a:srcRect t="3149"/>
          <a:stretch>
            <a:fillRect/>
          </a:stretch>
        </p:blipFill>
        <p:spPr bwMode="auto">
          <a:xfrm>
            <a:off x="4114800" y="1066800"/>
            <a:ext cx="4700588" cy="3429000"/>
          </a:xfrm>
          <a:prstGeom prst="rect">
            <a:avLst/>
          </a:prstGeom>
          <a:noFill/>
          <a:ln w="9525">
            <a:noFill/>
            <a:miter lim="800000"/>
            <a:headEnd/>
            <a:tailEnd/>
          </a:ln>
        </p:spPr>
      </p:pic>
      <p:pic>
        <p:nvPicPr>
          <p:cNvPr id="69637" name="Picture 3" descr="C:\Users\1\Desktop\post-11-1273583956.jpg"/>
          <p:cNvPicPr>
            <a:picLocks noChangeAspect="1" noChangeArrowheads="1"/>
          </p:cNvPicPr>
          <p:nvPr/>
        </p:nvPicPr>
        <p:blipFill>
          <a:blip r:embed="rId5"/>
          <a:srcRect/>
          <a:stretch>
            <a:fillRect/>
          </a:stretch>
        </p:blipFill>
        <p:spPr bwMode="auto">
          <a:xfrm>
            <a:off x="533400" y="990600"/>
            <a:ext cx="3619500" cy="5181600"/>
          </a:xfrm>
          <a:prstGeom prst="rect">
            <a:avLst/>
          </a:prstGeom>
          <a:noFill/>
          <a:ln w="9525">
            <a:noFill/>
            <a:miter lim="800000"/>
            <a:headEnd/>
            <a:tailEnd/>
          </a:ln>
        </p:spPr>
      </p:pic>
      <p:sp>
        <p:nvSpPr>
          <p:cNvPr id="7" name="Прямоугольник 6"/>
          <p:cNvSpPr>
            <a:spLocks noChangeArrowheads="1"/>
          </p:cNvSpPr>
          <p:nvPr/>
        </p:nvSpPr>
        <p:spPr bwMode="auto">
          <a:xfrm>
            <a:off x="4191000" y="4800600"/>
            <a:ext cx="4419600" cy="1416050"/>
          </a:xfrm>
          <a:prstGeom prst="rect">
            <a:avLst/>
          </a:prstGeom>
          <a:noFill/>
          <a:ln w="9525">
            <a:noFill/>
            <a:miter lim="800000"/>
            <a:headEnd/>
            <a:tailEnd/>
          </a:ln>
        </p:spPr>
        <p:txBody>
          <a:bodyPr>
            <a:spAutoFit/>
          </a:bodyPr>
          <a:lstStyle/>
          <a:p>
            <a:r>
              <a:rPr lang="ru-RU" sz="2200">
                <a:solidFill>
                  <a:srgbClr val="002060"/>
                </a:solidFill>
                <a:latin typeface="Constantia" pitchFamily="18" charset="0"/>
              </a:rPr>
              <a:t>Войну нельзя считать законченной, пока не похоронен последний погибший солдат.</a:t>
            </a:r>
          </a:p>
          <a:p>
            <a:pPr algn="r"/>
            <a:r>
              <a:rPr lang="ru-RU" sz="2000">
                <a:solidFill>
                  <a:srgbClr val="002060"/>
                </a:solidFill>
                <a:latin typeface="Constantia" pitchFamily="18" charset="0"/>
              </a:rPr>
              <a:t>А. В. Суворов</a:t>
            </a:r>
          </a:p>
        </p:txBody>
      </p:sp>
      <p:pic>
        <p:nvPicPr>
          <p:cNvPr id="9" name="Марш на стихи Суворова.mp3">
            <a:hlinkClick r:id="" action="ppaction://media"/>
          </p:cNvPr>
          <p:cNvPicPr>
            <a:picLocks noRot="1" noChangeAspect="1"/>
          </p:cNvPicPr>
          <p:nvPr>
            <a:audioFile r:link="rId1"/>
          </p:nvPr>
        </p:nvPicPr>
        <p:blipFill>
          <a:blip r:embed="rId6"/>
          <a:stretch>
            <a:fillRect/>
          </a:stretch>
        </p:blipFill>
        <p:spPr>
          <a:xfrm>
            <a:off x="80010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 presetClass="mediacall" presetSubtype="0" fill="hold" nodeType="afterEffect">
                                  <p:stCondLst>
                                    <p:cond delay="0"/>
                                  </p:stCondLst>
                                  <p:childTnLst>
                                    <p:cmd type="call" cmd="playFrom(0.0)">
                                      <p:cBhvr>
                                        <p:cTn id="10" dur="7306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Баллада о математике</a:t>
            </a:r>
          </a:p>
        </p:txBody>
      </p:sp>
      <p:sp>
        <p:nvSpPr>
          <p:cNvPr id="27651" name="Прямоугольник 17"/>
          <p:cNvSpPr>
            <a:spLocks noChangeArrowheads="1"/>
          </p:cNvSpPr>
          <p:nvPr/>
        </p:nvSpPr>
        <p:spPr bwMode="auto">
          <a:xfrm>
            <a:off x="990600" y="914400"/>
            <a:ext cx="5029200" cy="5586413"/>
          </a:xfrm>
          <a:prstGeom prst="rect">
            <a:avLst/>
          </a:prstGeom>
          <a:noFill/>
          <a:ln w="9525">
            <a:noFill/>
            <a:miter lim="800000"/>
            <a:headEnd/>
            <a:tailEnd/>
          </a:ln>
        </p:spPr>
        <p:txBody>
          <a:bodyPr>
            <a:spAutoFit/>
          </a:bodyPr>
          <a:lstStyle/>
          <a:p>
            <a:pPr>
              <a:buFont typeface="Arial" charset="0"/>
              <a:buNone/>
            </a:pPr>
            <a:r>
              <a:rPr lang="ru-RU" sz="2100">
                <a:solidFill>
                  <a:srgbClr val="002060"/>
                </a:solidFill>
                <a:latin typeface="Constantia" pitchFamily="18" charset="0"/>
              </a:rPr>
              <a:t>Как воздух математика нужна,</a:t>
            </a:r>
          </a:p>
          <a:p>
            <a:pPr>
              <a:buFont typeface="Arial" charset="0"/>
              <a:buNone/>
            </a:pPr>
            <a:r>
              <a:rPr lang="ru-RU" sz="2100">
                <a:solidFill>
                  <a:srgbClr val="002060"/>
                </a:solidFill>
                <a:latin typeface="Constantia" pitchFamily="18" charset="0"/>
              </a:rPr>
              <a:t>Одной отваги мало.</a:t>
            </a:r>
          </a:p>
          <a:p>
            <a:pPr>
              <a:buFont typeface="Arial" charset="0"/>
              <a:buNone/>
            </a:pPr>
            <a:r>
              <a:rPr lang="ru-RU" sz="2100">
                <a:solidFill>
                  <a:srgbClr val="002060"/>
                </a:solidFill>
                <a:latin typeface="Constantia" pitchFamily="18" charset="0"/>
              </a:rPr>
              <a:t>Расчеты! Залп! И цель поражена</a:t>
            </a:r>
          </a:p>
          <a:p>
            <a:pPr>
              <a:buFont typeface="Arial" charset="0"/>
              <a:buNone/>
            </a:pPr>
            <a:r>
              <a:rPr lang="ru-RU" sz="2100">
                <a:solidFill>
                  <a:srgbClr val="002060"/>
                </a:solidFill>
                <a:latin typeface="Constantia" pitchFamily="18" charset="0"/>
              </a:rPr>
              <a:t>Могучими ударами металла.</a:t>
            </a:r>
          </a:p>
          <a:p>
            <a:pPr>
              <a:buFont typeface="Arial" charset="0"/>
              <a:buNone/>
            </a:pPr>
            <a:r>
              <a:rPr lang="ru-RU" sz="2100">
                <a:solidFill>
                  <a:srgbClr val="002060"/>
                </a:solidFill>
                <a:latin typeface="Constantia" pitchFamily="18" charset="0"/>
              </a:rPr>
              <a:t>И воину припомнилось на миг,</a:t>
            </a:r>
          </a:p>
          <a:p>
            <a:pPr>
              <a:buFont typeface="Arial" charset="0"/>
              <a:buNone/>
            </a:pPr>
            <a:r>
              <a:rPr lang="ru-RU" sz="2100">
                <a:solidFill>
                  <a:srgbClr val="002060"/>
                </a:solidFill>
                <a:latin typeface="Constantia" pitchFamily="18" charset="0"/>
              </a:rPr>
              <a:t>Как школьником мечтал в часы ученья</a:t>
            </a:r>
          </a:p>
          <a:p>
            <a:pPr>
              <a:buFont typeface="Arial" charset="0"/>
              <a:buNone/>
            </a:pPr>
            <a:r>
              <a:rPr lang="ru-RU" sz="2100">
                <a:solidFill>
                  <a:srgbClr val="002060"/>
                </a:solidFill>
                <a:latin typeface="Constantia" pitchFamily="18" charset="0"/>
              </a:rPr>
              <a:t>О подвиге, о шквалах огневых,</a:t>
            </a:r>
          </a:p>
          <a:p>
            <a:pPr>
              <a:buFont typeface="Arial" charset="0"/>
              <a:buNone/>
            </a:pPr>
            <a:r>
              <a:rPr lang="ru-RU" sz="2100">
                <a:solidFill>
                  <a:srgbClr val="002060"/>
                </a:solidFill>
                <a:latin typeface="Constantia" pitchFamily="18" charset="0"/>
              </a:rPr>
              <a:t>О яростном порыве наступленья.</a:t>
            </a:r>
          </a:p>
          <a:p>
            <a:pPr>
              <a:buFont typeface="Arial" charset="0"/>
              <a:buNone/>
            </a:pPr>
            <a:r>
              <a:rPr lang="ru-RU" sz="2100">
                <a:solidFill>
                  <a:srgbClr val="002060"/>
                </a:solidFill>
                <a:latin typeface="Constantia" pitchFamily="18" charset="0"/>
              </a:rPr>
              <a:t>Но строг учитель был, и каждый раз</a:t>
            </a:r>
          </a:p>
          <a:p>
            <a:pPr>
              <a:buFont typeface="Arial" charset="0"/>
              <a:buNone/>
            </a:pPr>
            <a:r>
              <a:rPr lang="ru-RU" sz="2100">
                <a:solidFill>
                  <a:srgbClr val="002060"/>
                </a:solidFill>
                <a:latin typeface="Constantia" pitchFamily="18" charset="0"/>
              </a:rPr>
              <a:t>Он обрывал мальчишку резковато:</a:t>
            </a:r>
          </a:p>
          <a:p>
            <a:pPr>
              <a:buFont typeface="Arial" charset="0"/>
              <a:buNone/>
            </a:pPr>
            <a:r>
              <a:rPr lang="ru-RU" sz="2100">
                <a:solidFill>
                  <a:srgbClr val="002060"/>
                </a:solidFill>
                <a:latin typeface="Constantia" pitchFamily="18" charset="0"/>
              </a:rPr>
              <a:t>«Мечтать довольно! Повтори рассказ</a:t>
            </a:r>
          </a:p>
          <a:p>
            <a:pPr>
              <a:buFont typeface="Arial" charset="0"/>
              <a:buNone/>
            </a:pPr>
            <a:r>
              <a:rPr lang="ru-RU" sz="2100">
                <a:solidFill>
                  <a:srgbClr val="002060"/>
                </a:solidFill>
                <a:latin typeface="Constantia" pitchFamily="18" charset="0"/>
              </a:rPr>
              <a:t>О свойствах круга и углах квадрата!»</a:t>
            </a:r>
          </a:p>
          <a:p>
            <a:pPr>
              <a:buFont typeface="Arial" charset="0"/>
              <a:buNone/>
            </a:pPr>
            <a:r>
              <a:rPr lang="ru-RU" sz="2100">
                <a:solidFill>
                  <a:srgbClr val="002060"/>
                </a:solidFill>
                <a:latin typeface="Constantia" pitchFamily="18" charset="0"/>
              </a:rPr>
              <a:t>И воином любовь сбережена</a:t>
            </a:r>
          </a:p>
          <a:p>
            <a:pPr>
              <a:buFont typeface="Arial" charset="0"/>
              <a:buNone/>
            </a:pPr>
            <a:r>
              <a:rPr lang="ru-RU" sz="2100">
                <a:solidFill>
                  <a:srgbClr val="002060"/>
                </a:solidFill>
                <a:latin typeface="Constantia" pitchFamily="18" charset="0"/>
              </a:rPr>
              <a:t>К учителю далекому, седому.</a:t>
            </a:r>
          </a:p>
          <a:p>
            <a:pPr>
              <a:buFont typeface="Arial" charset="0"/>
              <a:buNone/>
            </a:pPr>
            <a:r>
              <a:rPr lang="ru-RU" sz="2100">
                <a:solidFill>
                  <a:srgbClr val="002060"/>
                </a:solidFill>
                <a:latin typeface="Constantia" pitchFamily="18" charset="0"/>
              </a:rPr>
              <a:t>Как воздух математика нужна</a:t>
            </a:r>
          </a:p>
          <a:p>
            <a:pPr>
              <a:buFont typeface="Arial" charset="0"/>
              <a:buNone/>
            </a:pPr>
            <a:r>
              <a:rPr lang="ru-RU" sz="2100">
                <a:solidFill>
                  <a:srgbClr val="002060"/>
                </a:solidFill>
                <a:latin typeface="Constantia" pitchFamily="18" charset="0"/>
              </a:rPr>
              <a:t>Сегодня офицеру молодому!</a:t>
            </a:r>
          </a:p>
          <a:p>
            <a:pPr>
              <a:buFont typeface="Arial" charset="0"/>
              <a:buNone/>
            </a:pPr>
            <a:r>
              <a:rPr lang="ru-RU" i="1">
                <a:solidFill>
                  <a:srgbClr val="002060"/>
                </a:solidFill>
                <a:latin typeface="Constantia" pitchFamily="18" charset="0"/>
              </a:rPr>
              <a:t>М. Борзаковский</a:t>
            </a:r>
          </a:p>
        </p:txBody>
      </p:sp>
      <p:sp>
        <p:nvSpPr>
          <p:cNvPr id="2765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27653" name="Picture 2" descr="C:\Users\1\Desktop\стрелки\3.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667000" y="950913"/>
            <a:ext cx="6553200" cy="598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63491" name="Прямоугольник 6"/>
          <p:cNvSpPr>
            <a:spLocks noChangeArrowheads="1"/>
          </p:cNvSpPr>
          <p:nvPr/>
        </p:nvSpPr>
        <p:spPr bwMode="auto">
          <a:xfrm>
            <a:off x="457200" y="5410200"/>
            <a:ext cx="8305800" cy="554038"/>
          </a:xfrm>
          <a:prstGeom prst="rect">
            <a:avLst/>
          </a:prstGeom>
          <a:noFill/>
          <a:ln w="9525">
            <a:noFill/>
            <a:miter lim="800000"/>
            <a:headEnd/>
            <a:tailEnd/>
          </a:ln>
        </p:spPr>
        <p:txBody>
          <a:bodyPr>
            <a:spAutoFit/>
          </a:bodyPr>
          <a:lstStyle/>
          <a:p>
            <a:r>
              <a:rPr lang="ru-RU" sz="1500" b="1" dirty="0">
                <a:solidFill>
                  <a:srgbClr val="002060"/>
                </a:solidFill>
              </a:rPr>
              <a:t>Дата рождения </a:t>
            </a:r>
            <a:r>
              <a:rPr lang="ru-RU" sz="1500" dirty="0">
                <a:solidFill>
                  <a:srgbClr val="002060"/>
                </a:solidFill>
              </a:rPr>
              <a:t>19 ноября (</a:t>
            </a:r>
            <a:r>
              <a:rPr lang="ru-RU" sz="1500">
                <a:solidFill>
                  <a:srgbClr val="002060"/>
                </a:solidFill>
              </a:rPr>
              <a:t>1 </a:t>
            </a:r>
            <a:r>
              <a:rPr lang="ru-RU" sz="1500" smtClean="0">
                <a:solidFill>
                  <a:srgbClr val="002060"/>
                </a:solidFill>
              </a:rPr>
              <a:t>декабря)1896г. </a:t>
            </a:r>
            <a:r>
              <a:rPr lang="ru-RU" sz="1500" dirty="0">
                <a:solidFill>
                  <a:srgbClr val="002060"/>
                </a:solidFill>
              </a:rPr>
              <a:t>	  </a:t>
            </a:r>
            <a:r>
              <a:rPr lang="ru-RU" sz="1500" b="1" dirty="0">
                <a:solidFill>
                  <a:srgbClr val="002060"/>
                </a:solidFill>
              </a:rPr>
              <a:t>Место рождения </a:t>
            </a:r>
            <a:r>
              <a:rPr lang="ru-RU" sz="1500" dirty="0" err="1">
                <a:solidFill>
                  <a:srgbClr val="002060"/>
                </a:solidFill>
              </a:rPr>
              <a:t>Стрелковка</a:t>
            </a:r>
            <a:r>
              <a:rPr lang="ru-RU" sz="1500" dirty="0">
                <a:solidFill>
                  <a:srgbClr val="002060"/>
                </a:solidFill>
              </a:rPr>
              <a:t>, Калужская губерния</a:t>
            </a:r>
          </a:p>
          <a:p>
            <a:r>
              <a:rPr lang="ru-RU" sz="1500" b="1" dirty="0">
                <a:solidFill>
                  <a:srgbClr val="002060"/>
                </a:solidFill>
              </a:rPr>
              <a:t>Дата смерти </a:t>
            </a:r>
            <a:r>
              <a:rPr lang="ru-RU" sz="1500" dirty="0">
                <a:solidFill>
                  <a:srgbClr val="002060"/>
                </a:solidFill>
              </a:rPr>
              <a:t>18 июня 1974 </a:t>
            </a:r>
            <a:r>
              <a:rPr lang="ru-RU" sz="1500" dirty="0" smtClean="0">
                <a:solidFill>
                  <a:srgbClr val="002060"/>
                </a:solidFill>
              </a:rPr>
              <a:t>г.</a:t>
            </a:r>
            <a:r>
              <a:rPr lang="ru-RU" sz="1500" dirty="0">
                <a:solidFill>
                  <a:srgbClr val="002060"/>
                </a:solidFill>
              </a:rPr>
              <a:t>		  </a:t>
            </a:r>
            <a:r>
              <a:rPr lang="ru-RU" sz="1500" b="1" dirty="0">
                <a:solidFill>
                  <a:srgbClr val="002060"/>
                </a:solidFill>
              </a:rPr>
              <a:t>Место смерти </a:t>
            </a:r>
            <a:r>
              <a:rPr lang="ru-RU" sz="1500" dirty="0">
                <a:solidFill>
                  <a:srgbClr val="002060"/>
                </a:solidFill>
              </a:rPr>
              <a:t>Москва, СССР</a:t>
            </a:r>
          </a:p>
        </p:txBody>
      </p:sp>
      <p:sp>
        <p:nvSpPr>
          <p:cNvPr id="63492" name="Прямоугольник 12"/>
          <p:cNvSpPr>
            <a:spLocks noChangeArrowheads="1"/>
          </p:cNvSpPr>
          <p:nvPr/>
        </p:nvSpPr>
        <p:spPr bwMode="auto">
          <a:xfrm>
            <a:off x="4114800" y="609600"/>
            <a:ext cx="4648200" cy="4524375"/>
          </a:xfrm>
          <a:prstGeom prst="rect">
            <a:avLst/>
          </a:prstGeom>
          <a:noFill/>
          <a:ln w="9525">
            <a:noFill/>
            <a:miter lim="800000"/>
            <a:headEnd/>
            <a:tailEnd/>
          </a:ln>
        </p:spPr>
        <p:txBody>
          <a:bodyPr>
            <a:spAutoFit/>
          </a:bodyPr>
          <a:lstStyle/>
          <a:p>
            <a:r>
              <a:rPr lang="ru-RU" sz="1600" b="1">
                <a:solidFill>
                  <a:srgbClr val="FF0000"/>
                </a:solidFill>
                <a:latin typeface="Constantia" pitchFamily="18" charset="0"/>
              </a:rPr>
              <a:t>Георгий Константинович Жуков </a:t>
            </a:r>
            <a:r>
              <a:rPr lang="ru-RU" sz="1600" b="1">
                <a:solidFill>
                  <a:srgbClr val="002060"/>
                </a:solidFill>
                <a:latin typeface="Constantia" pitchFamily="18" charset="0"/>
              </a:rPr>
              <a:t>- </a:t>
            </a:r>
            <a:r>
              <a:rPr lang="ru-RU" sz="1600">
                <a:solidFill>
                  <a:srgbClr val="002060"/>
                </a:solidFill>
                <a:latin typeface="Constantia" pitchFamily="18" charset="0"/>
              </a:rPr>
              <a:t> советский военачальник. Маршал Советского Союза (</a:t>
            </a:r>
            <a:r>
              <a:rPr lang="ru-RU" sz="1600">
                <a:solidFill>
                  <a:srgbClr val="002060"/>
                </a:solidFill>
                <a:cs typeface="Times New Roman" pitchFamily="18" charset="0"/>
              </a:rPr>
              <a:t>1943</a:t>
            </a:r>
            <a:r>
              <a:rPr lang="ru-RU" sz="1600">
                <a:solidFill>
                  <a:srgbClr val="002060"/>
                </a:solidFill>
                <a:latin typeface="Constantia" pitchFamily="18" charset="0"/>
              </a:rPr>
              <a:t>), четырежды Герой Советского Союза, кавалер двух орденов «Победа. В послевоенные годы получил народное прозвище «Маршал Победы».</a:t>
            </a:r>
            <a:r>
              <a:rPr lang="ru-RU" sz="1600" baseline="30000">
                <a:solidFill>
                  <a:srgbClr val="002060"/>
                </a:solidFill>
                <a:latin typeface="Constantia" pitchFamily="18" charset="0"/>
              </a:rPr>
              <a:t> </a:t>
            </a:r>
            <a:r>
              <a:rPr lang="ru-RU" sz="1600">
                <a:solidFill>
                  <a:srgbClr val="002060"/>
                </a:solidFill>
                <a:latin typeface="Constantia" pitchFamily="18" charset="0"/>
              </a:rPr>
              <a:t>В ходе Великой Отечественной войны последовательно занимал должности начальника Генерального штаба, командующего фронтом, члена Ставки и заместителя Верховного Главнокомандования. В послевоенное время занимал пост Главкома сухопутных войск, командовал Одесским, затем Уральским военными округами. После смерти Сталина стал первым заместителем министра обороны СССР, а затем- министром обороны СССР (</a:t>
            </a:r>
            <a:r>
              <a:rPr lang="ru-RU" sz="1600">
                <a:solidFill>
                  <a:srgbClr val="002060"/>
                </a:solidFill>
                <a:cs typeface="Times New Roman" pitchFamily="18" charset="0"/>
              </a:rPr>
              <a:t>1955-1957</a:t>
            </a:r>
            <a:r>
              <a:rPr lang="ru-RU" sz="1600">
                <a:solidFill>
                  <a:srgbClr val="002060"/>
                </a:solidFill>
                <a:latin typeface="Constantia" pitchFamily="18" charset="0"/>
              </a:rPr>
              <a:t>). В </a:t>
            </a:r>
            <a:r>
              <a:rPr lang="ru-RU" sz="1600">
                <a:solidFill>
                  <a:srgbClr val="002060"/>
                </a:solidFill>
                <a:cs typeface="Times New Roman" pitchFamily="18" charset="0"/>
              </a:rPr>
              <a:t>1957</a:t>
            </a:r>
            <a:r>
              <a:rPr lang="ru-RU" sz="1600">
                <a:solidFill>
                  <a:srgbClr val="002060"/>
                </a:solidFill>
                <a:latin typeface="Constantia" pitchFamily="18" charset="0"/>
              </a:rPr>
              <a:t> году исключен из состава ЦК КПСС, снят со всех постов в армии  и в </a:t>
            </a:r>
            <a:r>
              <a:rPr lang="ru-RU" sz="1600">
                <a:solidFill>
                  <a:srgbClr val="002060"/>
                </a:solidFill>
                <a:cs typeface="Times New Roman" pitchFamily="18" charset="0"/>
              </a:rPr>
              <a:t>1958</a:t>
            </a:r>
            <a:r>
              <a:rPr lang="ru-RU" sz="1600">
                <a:solidFill>
                  <a:srgbClr val="002060"/>
                </a:solidFill>
                <a:latin typeface="Constantia" pitchFamily="18" charset="0"/>
              </a:rPr>
              <a:t> году отправлен в отставку.</a:t>
            </a:r>
          </a:p>
        </p:txBody>
      </p:sp>
      <p:pic>
        <p:nvPicPr>
          <p:cNvPr id="7" name="Picture 2" descr="C:\Users\1\Desktop\635035347419106843.jpg"/>
          <p:cNvPicPr>
            <a:picLocks noChangeAspect="1" noChangeArrowheads="1"/>
          </p:cNvPicPr>
          <p:nvPr/>
        </p:nvPicPr>
        <p:blipFill>
          <a:blip r:embed="rId3"/>
          <a:srcRect/>
          <a:stretch>
            <a:fillRect/>
          </a:stretch>
        </p:blipFill>
        <p:spPr bwMode="auto">
          <a:xfrm>
            <a:off x="609600" y="914400"/>
            <a:ext cx="3339935"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Прямоугольник 6"/>
          <p:cNvSpPr>
            <a:spLocks noChangeArrowheads="1"/>
          </p:cNvSpPr>
          <p:nvPr/>
        </p:nvSpPr>
        <p:spPr bwMode="auto">
          <a:xfrm>
            <a:off x="685800" y="4114800"/>
            <a:ext cx="7772400" cy="2124075"/>
          </a:xfrm>
          <a:prstGeom prst="rect">
            <a:avLst/>
          </a:prstGeom>
          <a:noFill/>
          <a:ln w="9525">
            <a:noFill/>
            <a:miter lim="800000"/>
            <a:headEnd/>
            <a:tailEnd/>
          </a:ln>
        </p:spPr>
        <p:txBody>
          <a:bodyPr>
            <a:spAutoFit/>
          </a:bodyPr>
          <a:lstStyle/>
          <a:p>
            <a:pPr algn="just">
              <a:tabLst>
                <a:tab pos="90488" algn="l"/>
              </a:tabLst>
            </a:pPr>
            <a:r>
              <a:rPr lang="ru-RU" sz="2200" b="1" dirty="0">
                <a:solidFill>
                  <a:srgbClr val="002060"/>
                </a:solidFill>
                <a:latin typeface="Constantia" pitchFamily="18" charset="0"/>
              </a:rPr>
              <a:t>Свыше </a:t>
            </a:r>
            <a:r>
              <a:rPr lang="ru-RU" sz="2200" b="1" dirty="0">
                <a:solidFill>
                  <a:srgbClr val="002060"/>
                </a:solidFill>
                <a:cs typeface="Times New Roman" pitchFamily="18" charset="0"/>
              </a:rPr>
              <a:t>27</a:t>
            </a:r>
            <a:r>
              <a:rPr lang="ru-RU" sz="2200" b="1" dirty="0">
                <a:solidFill>
                  <a:srgbClr val="002060"/>
                </a:solidFill>
                <a:latin typeface="Constantia" pitchFamily="18" charset="0"/>
              </a:rPr>
              <a:t> миллионов людей потеряла наша страна во Второй мировой войне. Язык цифр скуп. Но вы все же вслушайтесь и представьте… Если бы мы посвятили каждой жертве по одной минуте молчания, то нам пришлось бы молчать </a:t>
            </a:r>
            <a:r>
              <a:rPr lang="ru-RU" sz="2200" b="1" dirty="0">
                <a:solidFill>
                  <a:srgbClr val="002060"/>
                </a:solidFill>
                <a:cs typeface="Times New Roman" pitchFamily="18" charset="0"/>
              </a:rPr>
              <a:t>27</a:t>
            </a:r>
            <a:r>
              <a:rPr lang="ru-RU" sz="2200" b="1" dirty="0">
                <a:solidFill>
                  <a:srgbClr val="002060"/>
                </a:solidFill>
                <a:latin typeface="Constantia" pitchFamily="18" charset="0"/>
              </a:rPr>
              <a:t> миллионов минут, а </a:t>
            </a:r>
            <a:r>
              <a:rPr lang="ru-RU" sz="2200" b="1" dirty="0" smtClean="0">
                <a:solidFill>
                  <a:srgbClr val="002060"/>
                </a:solidFill>
                <a:latin typeface="Constantia" pitchFamily="18" charset="0"/>
              </a:rPr>
              <a:t>это </a:t>
            </a:r>
            <a:r>
              <a:rPr lang="ru-RU" sz="2000" i="1" dirty="0" smtClean="0">
                <a:solidFill>
                  <a:srgbClr val="002060"/>
                </a:solidFill>
                <a:latin typeface="Constantia" pitchFamily="18" charset="0"/>
              </a:rPr>
              <a:t>–</a:t>
            </a:r>
            <a:r>
              <a:rPr lang="ru-RU" sz="2200" b="1" dirty="0" smtClean="0">
                <a:solidFill>
                  <a:srgbClr val="002060"/>
                </a:solidFill>
                <a:latin typeface="Constantia" pitchFamily="18" charset="0"/>
              </a:rPr>
              <a:t>           </a:t>
            </a:r>
            <a:r>
              <a:rPr lang="ru-RU" sz="2200" b="1" dirty="0" smtClean="0">
                <a:solidFill>
                  <a:srgbClr val="002060"/>
                </a:solidFill>
                <a:cs typeface="Times New Roman" pitchFamily="18" charset="0"/>
              </a:rPr>
              <a:t>50</a:t>
            </a:r>
            <a:r>
              <a:rPr lang="ru-RU" sz="2200" b="1" dirty="0" smtClean="0">
                <a:solidFill>
                  <a:srgbClr val="002060"/>
                </a:solidFill>
                <a:latin typeface="Constantia" pitchFamily="18" charset="0"/>
              </a:rPr>
              <a:t> с </a:t>
            </a:r>
            <a:r>
              <a:rPr lang="ru-RU" sz="2200" b="1" dirty="0">
                <a:solidFill>
                  <a:srgbClr val="002060"/>
                </a:solidFill>
                <a:latin typeface="Constantia" pitchFamily="18" charset="0"/>
              </a:rPr>
              <a:t>лишним лет поминальных мгновений.</a:t>
            </a:r>
          </a:p>
        </p:txBody>
      </p:sp>
      <p:pic>
        <p:nvPicPr>
          <p:cNvPr id="180230" name="Picture 6" descr="http://schuzu19.mskobr.ru/images/zagruzhennoe.png"/>
          <p:cNvPicPr>
            <a:picLocks noChangeAspect="1" noChangeArrowheads="1"/>
          </p:cNvPicPr>
          <p:nvPr/>
        </p:nvPicPr>
        <p:blipFill>
          <a:blip r:embed="rId2" cstate="print"/>
          <a:srcRect r="10950" b="12398"/>
          <a:stretch>
            <a:fillRect/>
          </a:stretch>
        </p:blipFill>
        <p:spPr bwMode="auto">
          <a:xfrm>
            <a:off x="609600" y="1981200"/>
            <a:ext cx="7972425" cy="2057400"/>
          </a:xfrm>
          <a:prstGeom prst="rect">
            <a:avLst/>
          </a:prstGeom>
          <a:noFill/>
        </p:spPr>
      </p:pic>
      <p:pic>
        <p:nvPicPr>
          <p:cNvPr id="162819" name="Picture 3" descr="G:\Открытый урок Ахтямова\2388_0kexgftyhei.jpg"/>
          <p:cNvPicPr>
            <a:picLocks noChangeAspect="1" noChangeArrowheads="1"/>
          </p:cNvPicPr>
          <p:nvPr/>
        </p:nvPicPr>
        <p:blipFill>
          <a:blip r:embed="rId3" cstate="print">
            <a:clrChange>
              <a:clrFrom>
                <a:srgbClr val="FFFFFF"/>
              </a:clrFrom>
              <a:clrTo>
                <a:srgbClr val="FFFFFF">
                  <a:alpha val="0"/>
                </a:srgbClr>
              </a:clrTo>
            </a:clrChange>
          </a:blip>
          <a:srcRect b="32384"/>
          <a:stretch>
            <a:fillRect/>
          </a:stretch>
        </p:blipFill>
        <p:spPr bwMode="auto">
          <a:xfrm>
            <a:off x="762000" y="228600"/>
            <a:ext cx="3995530" cy="1828800"/>
          </a:xfrm>
          <a:prstGeom prst="rect">
            <a:avLst/>
          </a:prstGeom>
          <a:noFill/>
        </p:spPr>
      </p:pic>
      <p:pic>
        <p:nvPicPr>
          <p:cNvPr id="162820" name="Picture 4" descr="G:\Открытый урок Ахтямова\2388_0kexgftyhei.jpg"/>
          <p:cNvPicPr>
            <a:picLocks noChangeAspect="1" noChangeArrowheads="1"/>
          </p:cNvPicPr>
          <p:nvPr/>
        </p:nvPicPr>
        <p:blipFill>
          <a:blip r:embed="rId4">
            <a:clrChange>
              <a:clrFrom>
                <a:srgbClr val="FDFDFD"/>
              </a:clrFrom>
              <a:clrTo>
                <a:srgbClr val="FDFDFD">
                  <a:alpha val="0"/>
                </a:srgbClr>
              </a:clrTo>
            </a:clrChange>
          </a:blip>
          <a:srcRect l="17833" t="66174" r="21979"/>
          <a:stretch>
            <a:fillRect/>
          </a:stretch>
        </p:blipFill>
        <p:spPr bwMode="auto">
          <a:xfrm>
            <a:off x="3886200" y="457200"/>
            <a:ext cx="4419601" cy="168135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МатематикаКравцова.avi">
            <a:hlinkClick r:id="" action="ppaction://media"/>
          </p:cNvPr>
          <p:cNvPicPr>
            <a:picLocks noRot="1" noChangeAspect="1"/>
          </p:cNvPicPr>
          <p:nvPr>
            <a:videoFile r:link="rId1"/>
          </p:nvPr>
        </p:nvPicPr>
        <p:blipFill>
          <a:blip r:embed="rId3"/>
          <a:stretch>
            <a:fillRect/>
          </a:stretch>
        </p:blipFill>
        <p:spPr>
          <a:xfrm>
            <a:off x="0" y="990600"/>
            <a:ext cx="9144000"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0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Письмо Кравцова.avi">
            <a:hlinkClick r:id="" action="ppaction://media"/>
          </p:cNvPr>
          <p:cNvPicPr>
            <a:picLocks noRot="1" noChangeAspect="1"/>
          </p:cNvPicPr>
          <p:nvPr>
            <a:videoFile r:link="rId1"/>
          </p:nvPr>
        </p:nvPicPr>
        <p:blipFill>
          <a:blip r:embed="rId3"/>
          <a:stretch>
            <a:fillRect/>
          </a:stretch>
        </p:blipFill>
        <p:spPr>
          <a:xfrm>
            <a:off x="0" y="990600"/>
            <a:ext cx="9144000"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a:spLocks noChangeArrowheads="1"/>
          </p:cNvSpPr>
          <p:nvPr/>
        </p:nvSpPr>
        <p:spPr bwMode="auto">
          <a:xfrm>
            <a:off x="685800" y="1143000"/>
            <a:ext cx="28194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1) </a:t>
            </a:r>
            <a:r>
              <a:rPr lang="ru-RU" sz="2200" b="1">
                <a:solidFill>
                  <a:srgbClr val="002060"/>
                </a:solidFill>
                <a:latin typeface="Constantia" pitchFamily="18" charset="0"/>
              </a:rPr>
              <a:t>Ученье - свет,</a:t>
            </a:r>
          </a:p>
        </p:txBody>
      </p:sp>
      <p:sp>
        <p:nvSpPr>
          <p:cNvPr id="72707" name="Прямоугольник 9"/>
          <p:cNvSpPr>
            <a:spLocks noChangeArrowheads="1"/>
          </p:cNvSpPr>
          <p:nvPr/>
        </p:nvSpPr>
        <p:spPr bwMode="auto">
          <a:xfrm>
            <a:off x="457200" y="533400"/>
            <a:ext cx="5791200" cy="520700"/>
          </a:xfrm>
          <a:prstGeom prst="rect">
            <a:avLst/>
          </a:prstGeom>
          <a:noFill/>
          <a:ln w="9525">
            <a:noFill/>
            <a:miter lim="800000"/>
            <a:headEnd/>
            <a:tailEnd/>
          </a:ln>
        </p:spPr>
        <p:txBody>
          <a:bodyPr>
            <a:spAutoFit/>
          </a:bodyPr>
          <a:lstStyle/>
          <a:p>
            <a:pPr algn="ctr">
              <a:lnSpc>
                <a:spcPct val="80000"/>
              </a:lnSpc>
            </a:pPr>
            <a:r>
              <a:rPr lang="ru-RU" sz="3400" b="1">
                <a:solidFill>
                  <a:srgbClr val="FF0000"/>
                </a:solidFill>
                <a:latin typeface="Constantia" pitchFamily="18" charset="0"/>
              </a:rPr>
              <a:t>Воевать нужно не числом, </a:t>
            </a:r>
          </a:p>
        </p:txBody>
      </p:sp>
      <p:sp>
        <p:nvSpPr>
          <p:cNvPr id="10" name="Прямоугольник 9"/>
          <p:cNvSpPr>
            <a:spLocks noChangeArrowheads="1"/>
          </p:cNvSpPr>
          <p:nvPr/>
        </p:nvSpPr>
        <p:spPr bwMode="auto">
          <a:xfrm>
            <a:off x="2971800" y="1143000"/>
            <a:ext cx="29718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а неученье - тьма.</a:t>
            </a:r>
          </a:p>
        </p:txBody>
      </p:sp>
      <p:sp>
        <p:nvSpPr>
          <p:cNvPr id="12" name="Прямоугольник 11"/>
          <p:cNvSpPr>
            <a:spLocks noChangeArrowheads="1"/>
          </p:cNvSpPr>
          <p:nvPr/>
        </p:nvSpPr>
        <p:spPr bwMode="auto">
          <a:xfrm>
            <a:off x="685800" y="1600200"/>
            <a:ext cx="51054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2) </a:t>
            </a:r>
            <a:r>
              <a:rPr lang="ru-RU" sz="2200" b="1">
                <a:solidFill>
                  <a:srgbClr val="002060"/>
                </a:solidFill>
                <a:latin typeface="Constantia" pitchFamily="18" charset="0"/>
              </a:rPr>
              <a:t>Негоден тот солдат, что отвечает:</a:t>
            </a:r>
          </a:p>
        </p:txBody>
      </p:sp>
      <p:sp>
        <p:nvSpPr>
          <p:cNvPr id="13" name="Прямоугольник 12"/>
          <p:cNvSpPr>
            <a:spLocks noChangeArrowheads="1"/>
          </p:cNvSpPr>
          <p:nvPr/>
        </p:nvSpPr>
        <p:spPr bwMode="auto">
          <a:xfrm>
            <a:off x="5715000" y="1600200"/>
            <a:ext cx="25146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«Не могу знать».</a:t>
            </a:r>
          </a:p>
        </p:txBody>
      </p:sp>
      <p:sp>
        <p:nvSpPr>
          <p:cNvPr id="14" name="Прямоугольник 13"/>
          <p:cNvSpPr>
            <a:spLocks noChangeArrowheads="1"/>
          </p:cNvSpPr>
          <p:nvPr/>
        </p:nvSpPr>
        <p:spPr bwMode="auto">
          <a:xfrm>
            <a:off x="685800" y="2057400"/>
            <a:ext cx="66294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3) </a:t>
            </a:r>
            <a:r>
              <a:rPr lang="ru-RU" sz="2200" b="1">
                <a:solidFill>
                  <a:srgbClr val="002060"/>
                </a:solidFill>
                <a:latin typeface="Constantia" pitchFamily="18" charset="0"/>
              </a:rPr>
              <a:t>Служба и дружба - две параллельные линии:</a:t>
            </a:r>
          </a:p>
        </p:txBody>
      </p:sp>
      <p:sp>
        <p:nvSpPr>
          <p:cNvPr id="15" name="Прямоугольник 14"/>
          <p:cNvSpPr>
            <a:spLocks noChangeArrowheads="1"/>
          </p:cNvSpPr>
          <p:nvPr/>
        </p:nvSpPr>
        <p:spPr bwMode="auto">
          <a:xfrm>
            <a:off x="7162800" y="2057400"/>
            <a:ext cx="19812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не сходятся.</a:t>
            </a:r>
          </a:p>
        </p:txBody>
      </p:sp>
      <p:sp>
        <p:nvSpPr>
          <p:cNvPr id="16" name="Прямоугольник 15"/>
          <p:cNvSpPr>
            <a:spLocks noChangeArrowheads="1"/>
          </p:cNvSpPr>
          <p:nvPr/>
        </p:nvSpPr>
        <p:spPr bwMode="auto">
          <a:xfrm>
            <a:off x="685800" y="2590800"/>
            <a:ext cx="22860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4) </a:t>
            </a:r>
            <a:r>
              <a:rPr lang="ru-RU" sz="2200" b="1">
                <a:solidFill>
                  <a:srgbClr val="002060"/>
                </a:solidFill>
                <a:latin typeface="Constantia" pitchFamily="18" charset="0"/>
              </a:rPr>
              <a:t>Пуля - дура,</a:t>
            </a:r>
          </a:p>
        </p:txBody>
      </p:sp>
      <p:sp>
        <p:nvSpPr>
          <p:cNvPr id="17" name="Прямоугольник 16"/>
          <p:cNvSpPr>
            <a:spLocks noChangeArrowheads="1"/>
          </p:cNvSpPr>
          <p:nvPr/>
        </p:nvSpPr>
        <p:spPr bwMode="auto">
          <a:xfrm>
            <a:off x="2667000" y="2590800"/>
            <a:ext cx="25146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штык - молодец.</a:t>
            </a:r>
          </a:p>
        </p:txBody>
      </p:sp>
      <p:sp>
        <p:nvSpPr>
          <p:cNvPr id="18" name="Прямоугольник 17"/>
          <p:cNvSpPr>
            <a:spLocks noChangeArrowheads="1"/>
          </p:cNvSpPr>
          <p:nvPr/>
        </p:nvSpPr>
        <p:spPr bwMode="auto">
          <a:xfrm>
            <a:off x="685800" y="3124200"/>
            <a:ext cx="25146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5) </a:t>
            </a:r>
            <a:r>
              <a:rPr lang="ru-RU" sz="2200" b="1">
                <a:solidFill>
                  <a:srgbClr val="002060"/>
                </a:solidFill>
                <a:latin typeface="Constantia" pitchFamily="18" charset="0"/>
              </a:rPr>
              <a:t>Сам погибай,</a:t>
            </a:r>
          </a:p>
        </p:txBody>
      </p:sp>
      <p:sp>
        <p:nvSpPr>
          <p:cNvPr id="19" name="Прямоугольник 18"/>
          <p:cNvSpPr>
            <a:spLocks noChangeArrowheads="1"/>
          </p:cNvSpPr>
          <p:nvPr/>
        </p:nvSpPr>
        <p:spPr bwMode="auto">
          <a:xfrm>
            <a:off x="2895600" y="3124200"/>
            <a:ext cx="35814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а товарища выручай.</a:t>
            </a:r>
          </a:p>
        </p:txBody>
      </p:sp>
      <p:sp>
        <p:nvSpPr>
          <p:cNvPr id="20" name="Прямоугольник 19"/>
          <p:cNvSpPr>
            <a:spLocks noChangeArrowheads="1"/>
          </p:cNvSpPr>
          <p:nvPr/>
        </p:nvSpPr>
        <p:spPr bwMode="auto">
          <a:xfrm>
            <a:off x="685800" y="3657600"/>
            <a:ext cx="32004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6) </a:t>
            </a:r>
            <a:r>
              <a:rPr lang="ru-RU" sz="2200" b="1">
                <a:solidFill>
                  <a:srgbClr val="002060"/>
                </a:solidFill>
                <a:latin typeface="Constantia" pitchFamily="18" charset="0"/>
              </a:rPr>
              <a:t>Дисциплина - мать</a:t>
            </a:r>
          </a:p>
        </p:txBody>
      </p:sp>
      <p:sp>
        <p:nvSpPr>
          <p:cNvPr id="21" name="Прямоугольник 20"/>
          <p:cNvSpPr>
            <a:spLocks noChangeArrowheads="1"/>
          </p:cNvSpPr>
          <p:nvPr/>
        </p:nvSpPr>
        <p:spPr bwMode="auto">
          <a:xfrm>
            <a:off x="3657600" y="3657600"/>
            <a:ext cx="25146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победы.</a:t>
            </a:r>
          </a:p>
        </p:txBody>
      </p:sp>
      <p:sp>
        <p:nvSpPr>
          <p:cNvPr id="22" name="Прямоугольник 21"/>
          <p:cNvSpPr>
            <a:spLocks noChangeArrowheads="1"/>
          </p:cNvSpPr>
          <p:nvPr/>
        </p:nvSpPr>
        <p:spPr bwMode="auto">
          <a:xfrm>
            <a:off x="685800" y="4191000"/>
            <a:ext cx="44196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7) </a:t>
            </a:r>
            <a:r>
              <a:rPr lang="ru-RU" sz="2200" b="1">
                <a:solidFill>
                  <a:srgbClr val="002060"/>
                </a:solidFill>
                <a:latin typeface="Constantia" pitchFamily="18" charset="0"/>
              </a:rPr>
              <a:t>Лучше век учиться, нежели </a:t>
            </a:r>
          </a:p>
        </p:txBody>
      </p:sp>
      <p:sp>
        <p:nvSpPr>
          <p:cNvPr id="23" name="Прямоугольник 22"/>
          <p:cNvSpPr>
            <a:spLocks noChangeArrowheads="1"/>
          </p:cNvSpPr>
          <p:nvPr/>
        </p:nvSpPr>
        <p:spPr bwMode="auto">
          <a:xfrm>
            <a:off x="4876800" y="4191000"/>
            <a:ext cx="38100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пребыть незнающим.</a:t>
            </a:r>
          </a:p>
        </p:txBody>
      </p:sp>
      <p:sp>
        <p:nvSpPr>
          <p:cNvPr id="24" name="Прямоугольник 23"/>
          <p:cNvSpPr>
            <a:spLocks noChangeArrowheads="1"/>
          </p:cNvSpPr>
          <p:nvPr/>
        </p:nvSpPr>
        <p:spPr bwMode="auto">
          <a:xfrm>
            <a:off x="685800" y="4724400"/>
            <a:ext cx="42672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8) </a:t>
            </a:r>
            <a:r>
              <a:rPr lang="ru-RU" sz="2200" b="1">
                <a:solidFill>
                  <a:srgbClr val="002060"/>
                </a:solidFill>
                <a:latin typeface="Constantia" pitchFamily="18" charset="0"/>
              </a:rPr>
              <a:t>Плох тот солдат, который </a:t>
            </a:r>
          </a:p>
        </p:txBody>
      </p:sp>
      <p:sp>
        <p:nvSpPr>
          <p:cNvPr id="25" name="Прямоугольник 24"/>
          <p:cNvSpPr>
            <a:spLocks noChangeArrowheads="1"/>
          </p:cNvSpPr>
          <p:nvPr/>
        </p:nvSpPr>
        <p:spPr bwMode="auto">
          <a:xfrm>
            <a:off x="4572000" y="4724400"/>
            <a:ext cx="41148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не желает стать генералом.</a:t>
            </a:r>
          </a:p>
        </p:txBody>
      </p:sp>
      <p:sp>
        <p:nvSpPr>
          <p:cNvPr id="26" name="Прямоугольник 25"/>
          <p:cNvSpPr>
            <a:spLocks noChangeArrowheads="1"/>
          </p:cNvSpPr>
          <p:nvPr/>
        </p:nvSpPr>
        <p:spPr bwMode="auto">
          <a:xfrm>
            <a:off x="685800" y="5257800"/>
            <a:ext cx="53340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9) </a:t>
            </a:r>
            <a:r>
              <a:rPr lang="ru-RU" sz="2200" b="1">
                <a:solidFill>
                  <a:srgbClr val="002060"/>
                </a:solidFill>
                <a:latin typeface="Constantia" pitchFamily="18" charset="0"/>
              </a:rPr>
              <a:t>Двум смертям не бывать,</a:t>
            </a:r>
          </a:p>
        </p:txBody>
      </p:sp>
      <p:sp>
        <p:nvSpPr>
          <p:cNvPr id="27" name="Прямоугольник 26"/>
          <p:cNvSpPr>
            <a:spLocks noChangeArrowheads="1"/>
          </p:cNvSpPr>
          <p:nvPr/>
        </p:nvSpPr>
        <p:spPr bwMode="auto">
          <a:xfrm>
            <a:off x="4495800" y="5257800"/>
            <a:ext cx="31242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а одной не миновать.</a:t>
            </a:r>
          </a:p>
        </p:txBody>
      </p:sp>
      <p:sp>
        <p:nvSpPr>
          <p:cNvPr id="28" name="Прямоугольник 27"/>
          <p:cNvSpPr>
            <a:spLocks noChangeArrowheads="1"/>
          </p:cNvSpPr>
          <p:nvPr/>
        </p:nvSpPr>
        <p:spPr bwMode="auto">
          <a:xfrm>
            <a:off x="685800" y="5791200"/>
            <a:ext cx="3276600" cy="430213"/>
          </a:xfrm>
          <a:prstGeom prst="rect">
            <a:avLst/>
          </a:prstGeom>
          <a:noFill/>
          <a:ln w="9525">
            <a:noFill/>
            <a:miter lim="800000"/>
            <a:headEnd/>
            <a:tailEnd/>
          </a:ln>
        </p:spPr>
        <p:txBody>
          <a:bodyPr>
            <a:spAutoFit/>
          </a:bodyPr>
          <a:lstStyle/>
          <a:p>
            <a:r>
              <a:rPr lang="ru-RU" sz="2200" b="1">
                <a:solidFill>
                  <a:srgbClr val="002060"/>
                </a:solidFill>
                <a:cs typeface="Times New Roman" pitchFamily="18" charset="0"/>
              </a:rPr>
              <a:t>10) </a:t>
            </a:r>
            <a:r>
              <a:rPr lang="ru-RU" sz="2200" b="1">
                <a:solidFill>
                  <a:srgbClr val="002060"/>
                </a:solidFill>
                <a:latin typeface="Constantia" pitchFamily="18" charset="0"/>
              </a:rPr>
              <a:t>Тяжело в учении -</a:t>
            </a:r>
          </a:p>
        </p:txBody>
      </p:sp>
      <p:sp>
        <p:nvSpPr>
          <p:cNvPr id="29" name="Прямоугольник 28"/>
          <p:cNvSpPr>
            <a:spLocks noChangeArrowheads="1"/>
          </p:cNvSpPr>
          <p:nvPr/>
        </p:nvSpPr>
        <p:spPr bwMode="auto">
          <a:xfrm>
            <a:off x="3733800" y="5791200"/>
            <a:ext cx="2514600" cy="430213"/>
          </a:xfrm>
          <a:prstGeom prst="rect">
            <a:avLst/>
          </a:prstGeom>
          <a:noFill/>
          <a:ln w="9525">
            <a:noFill/>
            <a:miter lim="800000"/>
            <a:headEnd/>
            <a:tailEnd/>
          </a:ln>
        </p:spPr>
        <p:txBody>
          <a:bodyPr>
            <a:spAutoFit/>
          </a:bodyPr>
          <a:lstStyle/>
          <a:p>
            <a:r>
              <a:rPr lang="ru-RU" sz="2200" b="1">
                <a:solidFill>
                  <a:srgbClr val="FF0000"/>
                </a:solidFill>
                <a:latin typeface="Constantia" pitchFamily="18" charset="0"/>
              </a:rPr>
              <a:t>легко в походе.</a:t>
            </a:r>
          </a:p>
        </p:txBody>
      </p:sp>
      <p:sp>
        <p:nvSpPr>
          <p:cNvPr id="31" name="Прямоугольник 9"/>
          <p:cNvSpPr>
            <a:spLocks noChangeArrowheads="1"/>
          </p:cNvSpPr>
          <p:nvPr/>
        </p:nvSpPr>
        <p:spPr bwMode="auto">
          <a:xfrm>
            <a:off x="6096000" y="533400"/>
            <a:ext cx="2362200" cy="520700"/>
          </a:xfrm>
          <a:prstGeom prst="rect">
            <a:avLst/>
          </a:prstGeom>
          <a:noFill/>
          <a:ln w="9525">
            <a:noFill/>
            <a:miter lim="800000"/>
            <a:headEnd/>
            <a:tailEnd/>
          </a:ln>
        </p:spPr>
        <p:txBody>
          <a:bodyPr>
            <a:spAutoFit/>
          </a:bodyPr>
          <a:lstStyle/>
          <a:p>
            <a:pPr algn="ctr">
              <a:lnSpc>
                <a:spcPct val="80000"/>
              </a:lnSpc>
            </a:pPr>
            <a:r>
              <a:rPr lang="ru-RU" sz="3400" b="1">
                <a:solidFill>
                  <a:srgbClr val="FF0000"/>
                </a:solidFill>
                <a:latin typeface="Constantia" pitchFamily="18" charset="0"/>
              </a:rPr>
              <a:t>а уменьем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73730" name="Picture 2" descr="C:\Users\1\Desktop\стрелки\strela_cel_letit_derevya_trava_1680x1050.jpg"/>
          <p:cNvPicPr>
            <a:picLocks noChangeAspect="1" noChangeArrowheads="1"/>
          </p:cNvPicPr>
          <p:nvPr/>
        </p:nvPicPr>
        <p:blipFill>
          <a:blip r:embed="rId4"/>
          <a:srcRect/>
          <a:stretch>
            <a:fillRect/>
          </a:stretch>
        </p:blipFill>
        <p:spPr bwMode="auto">
          <a:xfrm>
            <a:off x="0" y="1143000"/>
            <a:ext cx="9144000" cy="5715000"/>
          </a:xfrm>
          <a:prstGeom prst="rect">
            <a:avLst/>
          </a:prstGeom>
          <a:noFill/>
          <a:ln w="9525">
            <a:noFill/>
            <a:miter lim="800000"/>
            <a:headEnd/>
            <a:tailEnd/>
          </a:ln>
        </p:spPr>
      </p:pic>
      <p:sp>
        <p:nvSpPr>
          <p:cNvPr id="73731" name="Прямоугольник 9"/>
          <p:cNvSpPr>
            <a:spLocks noChangeArrowheads="1"/>
          </p:cNvSpPr>
          <p:nvPr/>
        </p:nvSpPr>
        <p:spPr bwMode="auto">
          <a:xfrm>
            <a:off x="533400" y="228600"/>
            <a:ext cx="4953000" cy="698500"/>
          </a:xfrm>
          <a:prstGeom prst="rect">
            <a:avLst/>
          </a:prstGeom>
          <a:noFill/>
          <a:ln w="9525">
            <a:noFill/>
            <a:miter lim="800000"/>
            <a:headEnd/>
            <a:tailEnd/>
          </a:ln>
        </p:spPr>
        <p:txBody>
          <a:bodyPr>
            <a:spAutoFit/>
          </a:bodyPr>
          <a:lstStyle/>
          <a:p>
            <a:pPr algn="ctr">
              <a:lnSpc>
                <a:spcPct val="80000"/>
              </a:lnSpc>
            </a:pPr>
            <a:r>
              <a:rPr lang="ru-RU" sz="4800" b="1">
                <a:solidFill>
                  <a:srgbClr val="FF0000"/>
                </a:solidFill>
                <a:latin typeface="Constantia" pitchFamily="18" charset="0"/>
              </a:rPr>
              <a:t>Стреляй редко, </a:t>
            </a:r>
          </a:p>
        </p:txBody>
      </p:sp>
      <p:sp>
        <p:nvSpPr>
          <p:cNvPr id="6" name="Прямоугольник 9"/>
          <p:cNvSpPr>
            <a:spLocks noChangeArrowheads="1"/>
          </p:cNvSpPr>
          <p:nvPr/>
        </p:nvSpPr>
        <p:spPr bwMode="auto">
          <a:xfrm>
            <a:off x="4876800" y="228600"/>
            <a:ext cx="3657600" cy="682625"/>
          </a:xfrm>
          <a:prstGeom prst="rect">
            <a:avLst/>
          </a:prstGeom>
          <a:noFill/>
          <a:ln w="9525">
            <a:noFill/>
            <a:miter lim="800000"/>
            <a:headEnd/>
            <a:tailEnd/>
          </a:ln>
        </p:spPr>
        <p:txBody>
          <a:bodyPr>
            <a:spAutoFit/>
          </a:bodyPr>
          <a:lstStyle/>
          <a:p>
            <a:pPr algn="ctr">
              <a:lnSpc>
                <a:spcPct val="80000"/>
              </a:lnSpc>
            </a:pPr>
            <a:r>
              <a:rPr lang="ru-RU" sz="4800" b="1" dirty="0">
                <a:solidFill>
                  <a:srgbClr val="FF0000"/>
                </a:solidFill>
                <a:latin typeface="Constantia" pitchFamily="18" charset="0"/>
              </a:rPr>
              <a:t>да метко</a:t>
            </a:r>
          </a:p>
        </p:txBody>
      </p:sp>
      <p:sp>
        <p:nvSpPr>
          <p:cNvPr id="7" name="TextBox 6"/>
          <p:cNvSpPr txBox="1"/>
          <p:nvPr/>
        </p:nvSpPr>
        <p:spPr>
          <a:xfrm>
            <a:off x="1360902" y="3700046"/>
            <a:ext cx="571888" cy="338554"/>
          </a:xfrm>
          <a:prstGeom prst="rect">
            <a:avLst/>
          </a:prstGeom>
          <a:noFill/>
        </p:spPr>
        <p:txBody>
          <a:bodyPr wrap="none" rtlCol="0">
            <a:spAutoFit/>
          </a:bodyPr>
          <a:lstStyle/>
          <a:p>
            <a:r>
              <a:rPr lang="ru-RU" sz="1600" b="1" dirty="0" smtClean="0">
                <a:ln>
                  <a:solidFill>
                    <a:schemeClr val="bg1"/>
                  </a:solidFill>
                </a:ln>
                <a:noFill/>
                <a:hlinkClick r:id="rId5" action="ppaction://hlinkfile"/>
              </a:rPr>
              <a:t>тест</a:t>
            </a:r>
            <a:endParaRPr lang="ru-RU" sz="1600" b="1" dirty="0">
              <a:ln>
                <a:solidFill>
                  <a:schemeClr val="bg1"/>
                </a:solidFill>
              </a:ln>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Прямоугольник 9"/>
          <p:cNvSpPr>
            <a:spLocks noChangeArrowheads="1"/>
          </p:cNvSpPr>
          <p:nvPr/>
        </p:nvSpPr>
        <p:spPr bwMode="auto">
          <a:xfrm>
            <a:off x="1600200" y="596900"/>
            <a:ext cx="5867400" cy="546100"/>
          </a:xfrm>
          <a:prstGeom prst="rect">
            <a:avLst/>
          </a:prstGeom>
          <a:noFill/>
          <a:ln w="9525">
            <a:noFill/>
            <a:miter lim="800000"/>
            <a:headEnd/>
            <a:tailEnd/>
          </a:ln>
        </p:spPr>
        <p:txBody>
          <a:bodyPr>
            <a:spAutoFit/>
          </a:bodyPr>
          <a:lstStyle/>
          <a:p>
            <a:pPr algn="ctr">
              <a:lnSpc>
                <a:spcPct val="80000"/>
              </a:lnSpc>
            </a:pPr>
            <a:r>
              <a:rPr lang="ru-RU" sz="3600" b="1">
                <a:solidFill>
                  <a:srgbClr val="FF0000"/>
                </a:solidFill>
                <a:latin typeface="Constantia" pitchFamily="18" charset="0"/>
              </a:rPr>
              <a:t>Домашнее задание </a:t>
            </a:r>
          </a:p>
        </p:txBody>
      </p:sp>
      <p:graphicFrame>
        <p:nvGraphicFramePr>
          <p:cNvPr id="3" name="Таблица 2"/>
          <p:cNvGraphicFramePr>
            <a:graphicFrameLocks noGrp="1"/>
          </p:cNvGraphicFramePr>
          <p:nvPr/>
        </p:nvGraphicFramePr>
        <p:xfrm>
          <a:off x="914400" y="2133600"/>
          <a:ext cx="3429000" cy="762000"/>
        </p:xfrm>
        <a:graphic>
          <a:graphicData uri="http://schemas.openxmlformats.org/drawingml/2006/table">
            <a:tbl>
              <a:tblPr/>
              <a:tblGrid>
                <a:gridCol w="663575"/>
                <a:gridCol w="692150"/>
                <a:gridCol w="690563"/>
                <a:gridCol w="692150"/>
                <a:gridCol w="690562"/>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1" u="none" strike="noStrike" cap="none" normalizeH="0" baseline="0" smtClean="0">
                          <a:ln>
                            <a:noFill/>
                          </a:ln>
                          <a:solidFill>
                            <a:srgbClr val="002060"/>
                          </a:solidFill>
                          <a:effectLst/>
                          <a:latin typeface="Times New Roman" pitchFamily="18" charset="0"/>
                          <a:cs typeface="Times New Roman" pitchFamily="18" charset="0"/>
                        </a:rPr>
                        <a:t>Х</a:t>
                      </a:r>
                      <a:endParaRPr kumimoji="0" lang="ru-RU" sz="2200" b="0"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1" u="none" strike="noStrike" cap="none" normalizeH="0" baseline="0" smtClean="0">
                          <a:ln>
                            <a:noFill/>
                          </a:ln>
                          <a:solidFill>
                            <a:srgbClr val="002060"/>
                          </a:solidFill>
                          <a:effectLst/>
                          <a:latin typeface="Times New Roman" pitchFamily="18" charset="0"/>
                          <a:cs typeface="Times New Roman" pitchFamily="18" charset="0"/>
                        </a:rPr>
                        <a:t>р</a:t>
                      </a:r>
                      <a:endParaRPr kumimoji="0" lang="ru-RU" sz="2200" b="0"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Таблица 3"/>
          <p:cNvGraphicFramePr>
            <a:graphicFrameLocks noGrp="1"/>
          </p:cNvGraphicFramePr>
          <p:nvPr/>
        </p:nvGraphicFramePr>
        <p:xfrm>
          <a:off x="4800600" y="2133600"/>
          <a:ext cx="3581400" cy="762000"/>
        </p:xfrm>
        <a:graphic>
          <a:graphicData uri="http://schemas.openxmlformats.org/drawingml/2006/table">
            <a:tbl>
              <a:tblPr/>
              <a:tblGrid>
                <a:gridCol w="609600"/>
                <a:gridCol w="733425"/>
                <a:gridCol w="671513"/>
                <a:gridCol w="746125"/>
                <a:gridCol w="820737"/>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en-US" sz="2200" b="0" i="1" u="none" strike="noStrike" cap="none" normalizeH="0" baseline="0" smtClean="0">
                          <a:ln>
                            <a:noFill/>
                          </a:ln>
                          <a:solidFill>
                            <a:srgbClr val="002060"/>
                          </a:solidFill>
                          <a:effectLst/>
                          <a:latin typeface="Times New Roman" pitchFamily="18" charset="0"/>
                          <a:cs typeface="Times New Roman" pitchFamily="18" charset="0"/>
                        </a:rPr>
                        <a:t>Y</a:t>
                      </a:r>
                      <a:endParaRPr kumimoji="0" lang="ru-RU" sz="2200" b="0"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1" u="none" strike="noStrike" cap="none" normalizeH="0" baseline="0" smtClean="0">
                          <a:ln>
                            <a:noFill/>
                          </a:ln>
                          <a:solidFill>
                            <a:srgbClr val="002060"/>
                          </a:solidFill>
                          <a:effectLst/>
                          <a:latin typeface="Times New Roman" pitchFamily="18" charset="0"/>
                          <a:cs typeface="Times New Roman" pitchFamily="18" charset="0"/>
                        </a:rPr>
                        <a:t>р</a:t>
                      </a:r>
                      <a:endParaRPr kumimoji="0" lang="ru-RU" sz="2200" b="0" i="0" u="none" strike="noStrike" cap="none" normalizeH="0" baseline="0" smtClean="0">
                        <a:ln>
                          <a:noFill/>
                        </a:ln>
                        <a:solidFill>
                          <a:srgbClr val="00206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661150" algn="l"/>
                        </a:tabLst>
                      </a:pPr>
                      <a:r>
                        <a:rPr kumimoji="0" lang="ru-RU" sz="2200" b="0" i="0" u="none" strike="noStrike" cap="none" normalizeH="0" baseline="0" smtClean="0">
                          <a:ln>
                            <a:noFill/>
                          </a:ln>
                          <a:solidFill>
                            <a:srgbClr val="002060"/>
                          </a:solidFill>
                          <a:effectLst/>
                          <a:latin typeface="Times New Roman" pitchFamily="18" charset="0"/>
                          <a:cs typeface="Times New Roman" pitchFamily="18" charset="0"/>
                        </a:rPr>
                        <a:t>0,92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419" name="Rectangle 3"/>
          <p:cNvSpPr>
            <a:spLocks noChangeArrowheads="1"/>
          </p:cNvSpPr>
          <p:nvPr/>
        </p:nvSpPr>
        <p:spPr bwMode="auto">
          <a:xfrm>
            <a:off x="609600" y="1058863"/>
            <a:ext cx="8077200" cy="5494337"/>
          </a:xfrm>
          <a:prstGeom prst="rect">
            <a:avLst/>
          </a:prstGeom>
          <a:noFill/>
          <a:ln w="9525">
            <a:noFill/>
            <a:miter lim="800000"/>
            <a:headEnd/>
            <a:tailEnd/>
          </a:ln>
        </p:spPr>
        <p:txBody>
          <a:bodyPr anchor="ctr">
            <a:spAutoFit/>
          </a:bodyPr>
          <a:lstStyle/>
          <a:p>
            <a:pPr indent="6350" algn="just" eaLnBrk="0" hangingPunct="0">
              <a:tabLst>
                <a:tab pos="6661150" algn="l"/>
              </a:tabLst>
            </a:pPr>
            <a:r>
              <a:rPr lang="ru-RU" sz="1900" b="1">
                <a:solidFill>
                  <a:srgbClr val="002060"/>
                </a:solidFill>
                <a:cs typeface="Times New Roman" pitchFamily="18" charset="0"/>
              </a:rPr>
              <a:t>1. </a:t>
            </a:r>
            <a:r>
              <a:rPr lang="ru-RU" sz="1900">
                <a:solidFill>
                  <a:srgbClr val="002060"/>
                </a:solidFill>
                <a:latin typeface="Constantia" pitchFamily="18" charset="0"/>
                <a:cs typeface="Times New Roman" pitchFamily="18" charset="0"/>
              </a:rPr>
              <a:t>Число объектов, которые могут быть обнаружены двумя радиолокационными станциями за </a:t>
            </a:r>
            <a:r>
              <a:rPr lang="ru-RU" sz="1900">
                <a:solidFill>
                  <a:srgbClr val="002060"/>
                </a:solidFill>
                <a:cs typeface="Times New Roman" pitchFamily="18" charset="0"/>
              </a:rPr>
              <a:t>1</a:t>
            </a:r>
            <a:r>
              <a:rPr lang="ru-RU" sz="1900">
                <a:solidFill>
                  <a:srgbClr val="002060"/>
                </a:solidFill>
                <a:latin typeface="Constantia" pitchFamily="18" charset="0"/>
                <a:cs typeface="Times New Roman" pitchFamily="18" charset="0"/>
              </a:rPr>
              <a:t> цикл осмотра, имеет соответственно закон распределения:</a:t>
            </a:r>
          </a:p>
          <a:p>
            <a:pPr indent="6350" algn="just" eaLnBrk="0" hangingPunct="0">
              <a:buFontTx/>
              <a:buAutoNum type="arabicPeriod"/>
              <a:tabLst>
                <a:tab pos="6661150" algn="l"/>
              </a:tabLst>
            </a:pPr>
            <a:endParaRPr lang="ru-RU">
              <a:solidFill>
                <a:srgbClr val="000000"/>
              </a:solidFill>
              <a:latin typeface="Constantia" pitchFamily="18" charset="0"/>
            </a:endParaRPr>
          </a:p>
          <a:p>
            <a:pPr indent="6350" algn="just" eaLnBrk="0" hangingPunct="0">
              <a:buFontTx/>
              <a:buAutoNum type="arabicPeriod"/>
              <a:tabLst>
                <a:tab pos="6661150" algn="l"/>
              </a:tabLst>
            </a:pPr>
            <a:endParaRPr lang="ru-RU">
              <a:solidFill>
                <a:srgbClr val="000000"/>
              </a:solidFill>
              <a:latin typeface="Constantia" pitchFamily="18" charset="0"/>
            </a:endParaRPr>
          </a:p>
          <a:p>
            <a:pPr indent="6350" algn="just" eaLnBrk="0" hangingPunct="0">
              <a:buFontTx/>
              <a:buAutoNum type="arabicPeriod"/>
              <a:tabLst>
                <a:tab pos="6661150" algn="l"/>
              </a:tabLst>
            </a:pPr>
            <a:endParaRPr lang="ru-RU">
              <a:solidFill>
                <a:srgbClr val="000000"/>
              </a:solidFill>
              <a:latin typeface="Constantia" pitchFamily="18" charset="0"/>
            </a:endParaRPr>
          </a:p>
          <a:p>
            <a:pPr indent="6350" algn="just" eaLnBrk="0" hangingPunct="0">
              <a:buFontTx/>
              <a:buAutoNum type="arabicPeriod"/>
              <a:tabLst>
                <a:tab pos="6661150" algn="l"/>
              </a:tabLst>
            </a:pPr>
            <a:endParaRPr lang="ru-RU">
              <a:latin typeface="Constantia" pitchFamily="18" charset="0"/>
            </a:endParaRPr>
          </a:p>
          <a:p>
            <a:pPr indent="6350" algn="just" eaLnBrk="0" hangingPunct="0">
              <a:tabLst>
                <a:tab pos="6661150" algn="l"/>
              </a:tabLst>
            </a:pPr>
            <a:r>
              <a:rPr lang="ru-RU" sz="1900">
                <a:solidFill>
                  <a:srgbClr val="002060"/>
                </a:solidFill>
                <a:latin typeface="Constantia" pitchFamily="18" charset="0"/>
                <a:cs typeface="Times New Roman" pitchFamily="18" charset="0"/>
              </a:rPr>
              <a:t>а) Какая из станций работает надежнее?</a:t>
            </a:r>
            <a:endParaRPr lang="ru-RU" sz="1900">
              <a:solidFill>
                <a:srgbClr val="002060"/>
              </a:solidFill>
              <a:latin typeface="Constantia" pitchFamily="18" charset="0"/>
            </a:endParaRPr>
          </a:p>
          <a:p>
            <a:pPr indent="6350" algn="just" eaLnBrk="0" hangingPunct="0">
              <a:tabLst>
                <a:tab pos="6661150" algn="l"/>
              </a:tabLst>
            </a:pPr>
            <a:r>
              <a:rPr lang="ru-RU" sz="1900">
                <a:solidFill>
                  <a:srgbClr val="002060"/>
                </a:solidFill>
                <a:latin typeface="Constantia" pitchFamily="18" charset="0"/>
                <a:cs typeface="Times New Roman" pitchFamily="18" charset="0"/>
              </a:rPr>
              <a:t>б) Найти среднее число объектов, обнаруженных первой станцией за       </a:t>
            </a:r>
            <a:r>
              <a:rPr lang="ru-RU" sz="1900">
                <a:solidFill>
                  <a:srgbClr val="002060"/>
                </a:solidFill>
                <a:cs typeface="Times New Roman" pitchFamily="18" charset="0"/>
              </a:rPr>
              <a:t>5</a:t>
            </a:r>
            <a:r>
              <a:rPr lang="ru-RU" sz="1900">
                <a:solidFill>
                  <a:srgbClr val="002060"/>
                </a:solidFill>
                <a:latin typeface="Constantia" pitchFamily="18" charset="0"/>
                <a:cs typeface="Times New Roman" pitchFamily="18" charset="0"/>
              </a:rPr>
              <a:t> циклов осмотра.</a:t>
            </a:r>
            <a:endParaRPr lang="ru-RU" sz="1900">
              <a:solidFill>
                <a:srgbClr val="002060"/>
              </a:solidFill>
              <a:latin typeface="Constantia" pitchFamily="18" charset="0"/>
            </a:endParaRPr>
          </a:p>
          <a:p>
            <a:pPr indent="6350" algn="just" eaLnBrk="0" hangingPunct="0">
              <a:tabLst>
                <a:tab pos="6661150" algn="l"/>
              </a:tabLst>
            </a:pPr>
            <a:r>
              <a:rPr lang="ru-RU" sz="1900">
                <a:solidFill>
                  <a:srgbClr val="002060"/>
                </a:solidFill>
                <a:latin typeface="Constantia" pitchFamily="18" charset="0"/>
                <a:cs typeface="Times New Roman" pitchFamily="18" charset="0"/>
              </a:rPr>
              <a:t>в) Найти среднее значение разности между числом объектов, обнаруженных первой и второй станциями за </a:t>
            </a:r>
            <a:r>
              <a:rPr lang="ru-RU" sz="1900">
                <a:solidFill>
                  <a:srgbClr val="002060"/>
                </a:solidFill>
                <a:cs typeface="Times New Roman" pitchFamily="18" charset="0"/>
              </a:rPr>
              <a:t>1</a:t>
            </a:r>
            <a:r>
              <a:rPr lang="ru-RU" sz="1900">
                <a:solidFill>
                  <a:srgbClr val="002060"/>
                </a:solidFill>
                <a:latin typeface="Constantia" pitchFamily="18" charset="0"/>
                <a:cs typeface="Times New Roman" pitchFamily="18" charset="0"/>
              </a:rPr>
              <a:t> цикл осмотра.</a:t>
            </a:r>
          </a:p>
          <a:p>
            <a:pPr indent="6350" algn="just" eaLnBrk="0" hangingPunct="0">
              <a:tabLst>
                <a:tab pos="6661150" algn="l"/>
              </a:tabLst>
            </a:pPr>
            <a:endParaRPr lang="ru-RU" sz="1200">
              <a:solidFill>
                <a:srgbClr val="002060"/>
              </a:solidFill>
              <a:latin typeface="Constantia" pitchFamily="18" charset="0"/>
              <a:cs typeface="Times New Roman" pitchFamily="18" charset="0"/>
            </a:endParaRPr>
          </a:p>
          <a:p>
            <a:pPr indent="6350" algn="just" eaLnBrk="0" hangingPunct="0">
              <a:tabLst>
                <a:tab pos="6661150" algn="l"/>
              </a:tabLst>
            </a:pPr>
            <a:r>
              <a:rPr lang="ru-RU" sz="1900" b="1">
                <a:solidFill>
                  <a:srgbClr val="002060"/>
                </a:solidFill>
                <a:cs typeface="Times New Roman" pitchFamily="18" charset="0"/>
              </a:rPr>
              <a:t>2. </a:t>
            </a:r>
            <a:r>
              <a:rPr lang="ru-RU" sz="1900">
                <a:solidFill>
                  <a:srgbClr val="002060"/>
                </a:solidFill>
                <a:latin typeface="Constantia" pitchFamily="18" charset="0"/>
              </a:rPr>
              <a:t>Юноша, желающий стать военным летчиком, должен пройти                 </a:t>
            </a:r>
            <a:r>
              <a:rPr lang="ru-RU" sz="1900">
                <a:solidFill>
                  <a:srgbClr val="002060"/>
                </a:solidFill>
                <a:cs typeface="Times New Roman" pitchFamily="18" charset="0"/>
              </a:rPr>
              <a:t>3 </a:t>
            </a:r>
            <a:r>
              <a:rPr lang="ru-RU" sz="1900">
                <a:solidFill>
                  <a:srgbClr val="002060"/>
                </a:solidFill>
                <a:latin typeface="Constantia" pitchFamily="18" charset="0"/>
              </a:rPr>
              <a:t>испытания. Вероятность успешного выполнения задания при испытании – </a:t>
            </a:r>
            <a:r>
              <a:rPr lang="ru-RU" sz="1900">
                <a:solidFill>
                  <a:srgbClr val="002060"/>
                </a:solidFill>
                <a:cs typeface="Times New Roman" pitchFamily="18" charset="0"/>
              </a:rPr>
              <a:t>0,8</a:t>
            </a:r>
            <a:r>
              <a:rPr lang="ru-RU" sz="1900">
                <a:solidFill>
                  <a:srgbClr val="002060"/>
                </a:solidFill>
                <a:latin typeface="Constantia" pitchFamily="18" charset="0"/>
              </a:rPr>
              <a:t>. Найти закон распределения, математическое ожидание </a:t>
            </a:r>
            <a:r>
              <a:rPr lang="ru-RU" sz="1900" i="1">
                <a:solidFill>
                  <a:srgbClr val="002060"/>
                </a:solidFill>
                <a:latin typeface="Constantia" pitchFamily="18" charset="0"/>
              </a:rPr>
              <a:t>М(Х)</a:t>
            </a:r>
            <a:r>
              <a:rPr lang="ru-RU" sz="1900">
                <a:solidFill>
                  <a:srgbClr val="002060"/>
                </a:solidFill>
                <a:latin typeface="Constantia" pitchFamily="18" charset="0"/>
              </a:rPr>
              <a:t> и дисперсию</a:t>
            </a:r>
            <a:r>
              <a:rPr lang="ru-RU" sz="1900" i="1">
                <a:solidFill>
                  <a:srgbClr val="002060"/>
                </a:solidFill>
                <a:latin typeface="Constantia" pitchFamily="18" charset="0"/>
              </a:rPr>
              <a:t> </a:t>
            </a:r>
            <a:r>
              <a:rPr lang="en-US" sz="1900" i="1">
                <a:solidFill>
                  <a:srgbClr val="002060"/>
                </a:solidFill>
                <a:latin typeface="Constantia" pitchFamily="18" charset="0"/>
              </a:rPr>
              <a:t>D</a:t>
            </a:r>
            <a:r>
              <a:rPr lang="ru-RU" sz="1900" i="1">
                <a:solidFill>
                  <a:srgbClr val="002060"/>
                </a:solidFill>
                <a:latin typeface="Constantia" pitchFamily="18" charset="0"/>
              </a:rPr>
              <a:t>(Х) </a:t>
            </a:r>
            <a:r>
              <a:rPr lang="ru-RU" sz="1900">
                <a:solidFill>
                  <a:srgbClr val="002060"/>
                </a:solidFill>
                <a:latin typeface="Constantia" pitchFamily="18" charset="0"/>
              </a:rPr>
              <a:t>случайной величины </a:t>
            </a:r>
            <a:r>
              <a:rPr lang="ru-RU" sz="1900" i="1">
                <a:solidFill>
                  <a:srgbClr val="002060"/>
                </a:solidFill>
                <a:latin typeface="Constantia" pitchFamily="18" charset="0"/>
              </a:rPr>
              <a:t>Х</a:t>
            </a:r>
            <a:r>
              <a:rPr lang="ru-RU" sz="1900">
                <a:solidFill>
                  <a:srgbClr val="002060"/>
                </a:solidFill>
                <a:latin typeface="Constantia" pitchFamily="18" charset="0"/>
              </a:rPr>
              <a:t> – числа испытаний, пройденных юношей при поступлении в военное училище.</a:t>
            </a:r>
          </a:p>
          <a:p>
            <a:pPr indent="6350" algn="just" eaLnBrk="0" hangingPunct="0">
              <a:tabLst>
                <a:tab pos="6661150" algn="l"/>
              </a:tabLst>
            </a:pPr>
            <a:endParaRPr lang="ru-RU" sz="2000">
              <a:solidFill>
                <a:srgbClr val="002060"/>
              </a:solidFill>
              <a:cs typeface="Times New Roman" pitchFamily="18" charset="0"/>
            </a:endParaRPr>
          </a:p>
        </p:txBody>
      </p:sp>
      <p:sp>
        <p:nvSpPr>
          <p:cNvPr id="74796" name="Прямоугольник 5"/>
          <p:cNvSpPr>
            <a:spLocks noChangeArrowheads="1"/>
          </p:cNvSpPr>
          <p:nvPr/>
        </p:nvSpPr>
        <p:spPr bwMode="auto">
          <a:xfrm>
            <a:off x="533400" y="0"/>
            <a:ext cx="4953000" cy="523875"/>
          </a:xfrm>
          <a:prstGeom prst="rect">
            <a:avLst/>
          </a:prstGeom>
          <a:noFill/>
          <a:ln w="9525">
            <a:noFill/>
            <a:miter lim="800000"/>
            <a:headEnd/>
            <a:tailEnd/>
          </a:ln>
        </p:spPr>
        <p:txBody>
          <a:bodyPr>
            <a:spAutoFit/>
          </a:bodyPr>
          <a:lstStyle/>
          <a:p>
            <a:r>
              <a:rPr lang="ru-RU" sz="2800" b="1">
                <a:solidFill>
                  <a:srgbClr val="002060"/>
                </a:solidFill>
                <a:latin typeface="Constantia" pitchFamily="18" charset="0"/>
              </a:rPr>
              <a:t> </a:t>
            </a:r>
          </a:p>
        </p:txBody>
      </p:sp>
      <p:sp>
        <p:nvSpPr>
          <p:cNvPr id="7" name="Прямоугольник 6"/>
          <p:cNvSpPr>
            <a:spLocks noChangeArrowheads="1"/>
          </p:cNvSpPr>
          <p:nvPr/>
        </p:nvSpPr>
        <p:spPr bwMode="auto">
          <a:xfrm>
            <a:off x="5105400" y="-76200"/>
            <a:ext cx="2209800" cy="646113"/>
          </a:xfrm>
          <a:prstGeom prst="rect">
            <a:avLst/>
          </a:prstGeom>
          <a:noFill/>
          <a:ln w="9525">
            <a:noFill/>
            <a:miter lim="800000"/>
            <a:headEnd/>
            <a:tailEnd/>
          </a:ln>
        </p:spPr>
        <p:txBody>
          <a:bodyPr>
            <a:spAutoFit/>
          </a:bodyPr>
          <a:lstStyle/>
          <a:p>
            <a:r>
              <a:rPr lang="ru-RU" sz="3600" b="1">
                <a:solidFill>
                  <a:srgbClr val="FF0000"/>
                </a:solidFill>
                <a:latin typeface="Constantia" pitchFamily="18" charset="0"/>
              </a:rPr>
              <a:t>боится</a:t>
            </a:r>
          </a:p>
        </p:txBody>
      </p:sp>
      <p:sp>
        <p:nvSpPr>
          <p:cNvPr id="74798" name="Прямоугольник 7"/>
          <p:cNvSpPr>
            <a:spLocks noChangeArrowheads="1"/>
          </p:cNvSpPr>
          <p:nvPr/>
        </p:nvSpPr>
        <p:spPr bwMode="auto">
          <a:xfrm>
            <a:off x="1968500" y="-76200"/>
            <a:ext cx="3213100" cy="646113"/>
          </a:xfrm>
          <a:prstGeom prst="rect">
            <a:avLst/>
          </a:prstGeom>
          <a:noFill/>
          <a:ln w="9525">
            <a:noFill/>
            <a:miter lim="800000"/>
            <a:headEnd/>
            <a:tailEnd/>
          </a:ln>
        </p:spPr>
        <p:txBody>
          <a:bodyPr wrap="none">
            <a:spAutoFit/>
          </a:bodyPr>
          <a:lstStyle/>
          <a:p>
            <a:r>
              <a:rPr lang="ru-RU" sz="3600" b="1">
                <a:solidFill>
                  <a:srgbClr val="002060"/>
                </a:solidFill>
                <a:latin typeface="Constantia" pitchFamily="18" charset="0"/>
              </a:rPr>
              <a:t>Дело мастера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8"/>
                                        </p:tgtEl>
                                        <p:attrNameLst>
                                          <p:attrName>style.visibility</p:attrName>
                                        </p:attrNameLst>
                                      </p:cBhvr>
                                      <p:to>
                                        <p:strVal val="visible"/>
                                      </p:to>
                                    </p:set>
                                    <p:animEffect transition="in" filter="fade">
                                      <p:cBhvr>
                                        <p:cTn id="12" dur="1000"/>
                                        <p:tgtEl>
                                          <p:spTgt spid="604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0419"/>
                                        </p:tgtEl>
                                        <p:attrNameLst>
                                          <p:attrName>style.visibility</p:attrName>
                                        </p:attrNameLst>
                                      </p:cBhvr>
                                      <p:to>
                                        <p:strVal val="visible"/>
                                      </p:to>
                                    </p:set>
                                    <p:animEffect transition="in" filter="fade">
                                      <p:cBhvr>
                                        <p:cTn id="15" dur="1000"/>
                                        <p:tgtEl>
                                          <p:spTgt spid="6041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533400" y="914400"/>
            <a:ext cx="8153400" cy="5554662"/>
          </a:xfrm>
          <a:prstGeom prst="rect">
            <a:avLst/>
          </a:prstGeom>
        </p:spPr>
        <p:txBody>
          <a:bodyPr>
            <a:spAutoFit/>
          </a:bodyPr>
          <a:lstStyle/>
          <a:p>
            <a:pPr>
              <a:defRPr/>
            </a:pPr>
            <a:r>
              <a:rPr lang="ru-RU" sz="2200" dirty="0" smtClean="0">
                <a:solidFill>
                  <a:srgbClr val="002060"/>
                </a:solidFill>
                <a:cs typeface="Times New Roman" pitchFamily="18" charset="0"/>
              </a:rPr>
              <a:t>3</a:t>
            </a:r>
            <a:r>
              <a:rPr lang="ru-RU" sz="2200" dirty="0" smtClean="0">
                <a:solidFill>
                  <a:srgbClr val="002060"/>
                </a:solidFill>
                <a:latin typeface="Constantia" pitchFamily="18" charset="0"/>
              </a:rPr>
              <a:t>. </a:t>
            </a:r>
            <a:r>
              <a:rPr lang="ru-RU" sz="2200" dirty="0">
                <a:solidFill>
                  <a:srgbClr val="002060"/>
                </a:solidFill>
                <a:latin typeface="Constantia" pitchFamily="18" charset="0"/>
              </a:rPr>
              <a:t>По составленным законам распределения числа  </a:t>
            </a:r>
            <a:r>
              <a:rPr lang="ru-RU" sz="2200" i="1" dirty="0">
                <a:solidFill>
                  <a:srgbClr val="002060"/>
                </a:solidFill>
                <a:latin typeface="Constantia" pitchFamily="18" charset="0"/>
              </a:rPr>
              <a:t>Х</a:t>
            </a:r>
            <a:r>
              <a:rPr lang="en-US" sz="2200" dirty="0">
                <a:solidFill>
                  <a:srgbClr val="002060"/>
                </a:solidFill>
                <a:latin typeface="Constantia" pitchFamily="18" charset="0"/>
              </a:rPr>
              <a:t> </a:t>
            </a:r>
            <a:r>
              <a:rPr lang="ru-RU" sz="2200" dirty="0">
                <a:solidFill>
                  <a:srgbClr val="002060"/>
                </a:solidFill>
                <a:latin typeface="Constantia" pitchFamily="18" charset="0"/>
              </a:rPr>
              <a:t>и </a:t>
            </a:r>
            <a:r>
              <a:rPr lang="en-US" sz="2200" i="1" dirty="0">
                <a:solidFill>
                  <a:srgbClr val="002060"/>
                </a:solidFill>
                <a:latin typeface="Constantia" pitchFamily="18" charset="0"/>
              </a:rPr>
              <a:t>Y</a:t>
            </a:r>
            <a:r>
              <a:rPr lang="en-US" sz="2200" dirty="0">
                <a:solidFill>
                  <a:srgbClr val="002060"/>
                </a:solidFill>
                <a:latin typeface="Constantia" pitchFamily="18" charset="0"/>
              </a:rPr>
              <a:t> </a:t>
            </a:r>
            <a:r>
              <a:rPr lang="ru-RU" sz="2200" dirty="0">
                <a:solidFill>
                  <a:srgbClr val="002060"/>
                </a:solidFill>
                <a:latin typeface="Constantia" pitchFamily="18" charset="0"/>
              </a:rPr>
              <a:t>аварий, происходящих на перекрестке в течение</a:t>
            </a:r>
            <a:r>
              <a:rPr lang="ru-RU" sz="2200" i="1" dirty="0">
                <a:solidFill>
                  <a:srgbClr val="002060"/>
                </a:solidFill>
                <a:cs typeface="Times New Roman" pitchFamily="18" charset="0"/>
              </a:rPr>
              <a:t> </a:t>
            </a:r>
            <a:r>
              <a:rPr lang="en-US" sz="2200" i="1" dirty="0">
                <a:solidFill>
                  <a:srgbClr val="002060"/>
                </a:solidFill>
                <a:cs typeface="Times New Roman" pitchFamily="18" charset="0"/>
              </a:rPr>
              <a:t>1 </a:t>
            </a:r>
            <a:r>
              <a:rPr lang="ru-RU" sz="2200" dirty="0">
                <a:solidFill>
                  <a:srgbClr val="002060"/>
                </a:solidFill>
                <a:cs typeface="Times New Roman" pitchFamily="18" charset="0"/>
              </a:rPr>
              <a:t>и</a:t>
            </a:r>
            <a:r>
              <a:rPr lang="ru-RU" sz="2200" i="1" dirty="0">
                <a:solidFill>
                  <a:srgbClr val="002060"/>
                </a:solidFill>
                <a:cs typeface="Times New Roman" pitchFamily="18" charset="0"/>
              </a:rPr>
              <a:t> 2 </a:t>
            </a:r>
            <a:r>
              <a:rPr lang="ru-RU" sz="2200" dirty="0">
                <a:solidFill>
                  <a:srgbClr val="002060"/>
                </a:solidFill>
                <a:latin typeface="Constantia" pitchFamily="18" charset="0"/>
              </a:rPr>
              <a:t>суток</a:t>
            </a:r>
          </a:p>
          <a:p>
            <a:pPr>
              <a:defRPr/>
            </a:pPr>
            <a:endParaRPr lang="ru-RU" sz="2200" dirty="0">
              <a:solidFill>
                <a:srgbClr val="002060"/>
              </a:solidFill>
              <a:latin typeface="Constantia" pitchFamily="18" charset="0"/>
            </a:endParaRPr>
          </a:p>
          <a:p>
            <a:pPr>
              <a:defRPr/>
            </a:pPr>
            <a:endParaRPr lang="ru-RU" sz="2200" dirty="0">
              <a:solidFill>
                <a:srgbClr val="002060"/>
              </a:solidFill>
              <a:latin typeface="Constantia" pitchFamily="18" charset="0"/>
            </a:endParaRPr>
          </a:p>
          <a:p>
            <a:pPr>
              <a:defRPr/>
            </a:pPr>
            <a:r>
              <a:rPr lang="ru-RU" sz="2200" dirty="0">
                <a:solidFill>
                  <a:srgbClr val="002060"/>
                </a:solidFill>
                <a:latin typeface="Constantia" pitchFamily="18" charset="0"/>
              </a:rPr>
              <a:t>                                                                                                 </a:t>
            </a:r>
          </a:p>
          <a:p>
            <a:pPr>
              <a:defRPr/>
            </a:pPr>
            <a:r>
              <a:rPr lang="ru-RU" sz="2200" dirty="0">
                <a:solidFill>
                  <a:srgbClr val="002060"/>
                </a:solidFill>
                <a:latin typeface="Constantia" pitchFamily="18" charset="0"/>
              </a:rPr>
              <a:t>найти:</a:t>
            </a:r>
          </a:p>
          <a:p>
            <a:pPr marL="457200" indent="-457200">
              <a:spcBef>
                <a:spcPts val="1200"/>
              </a:spcBef>
              <a:defRPr/>
            </a:pPr>
            <a:r>
              <a:rPr lang="ru-RU" sz="2200" dirty="0">
                <a:solidFill>
                  <a:srgbClr val="002060"/>
                </a:solidFill>
                <a:cs typeface="Times New Roman" pitchFamily="18" charset="0"/>
              </a:rPr>
              <a:t>1)</a:t>
            </a:r>
            <a:r>
              <a:rPr lang="ru-RU" sz="2200" i="1" dirty="0">
                <a:solidFill>
                  <a:srgbClr val="002060"/>
                </a:solidFill>
                <a:cs typeface="Times New Roman" pitchFamily="18" charset="0"/>
              </a:rPr>
              <a:t> </a:t>
            </a:r>
            <a:r>
              <a:rPr lang="ru-RU" sz="2200" i="1" dirty="0">
                <a:solidFill>
                  <a:srgbClr val="002060"/>
                </a:solidFill>
                <a:latin typeface="Constantia" pitchFamily="18" charset="0"/>
              </a:rPr>
              <a:t>среднее </a:t>
            </a:r>
            <a:r>
              <a:rPr lang="ru-RU" sz="2200" dirty="0">
                <a:solidFill>
                  <a:srgbClr val="002060"/>
                </a:solidFill>
                <a:latin typeface="Constantia" pitchFamily="18" charset="0"/>
              </a:rPr>
              <a:t>число аварий, происходящих на перекрестке в</a:t>
            </a:r>
          </a:p>
          <a:p>
            <a:pPr marL="457200" indent="-457200">
              <a:spcBef>
                <a:spcPts val="0"/>
              </a:spcBef>
              <a:defRPr/>
            </a:pPr>
            <a:r>
              <a:rPr lang="ru-RU" sz="2200" dirty="0">
                <a:solidFill>
                  <a:srgbClr val="002060"/>
                </a:solidFill>
                <a:latin typeface="Constantia" pitchFamily="18" charset="0"/>
              </a:rPr>
              <a:t> течение </a:t>
            </a:r>
            <a:r>
              <a:rPr lang="ru-RU" sz="2200" i="1" dirty="0">
                <a:solidFill>
                  <a:srgbClr val="002060"/>
                </a:solidFill>
                <a:latin typeface="Constantia" pitchFamily="18" charset="0"/>
              </a:rPr>
              <a:t>суто</a:t>
            </a:r>
            <a:r>
              <a:rPr lang="ru-RU" sz="2200" dirty="0">
                <a:solidFill>
                  <a:srgbClr val="002060"/>
                </a:solidFill>
                <a:latin typeface="Constantia" pitchFamily="18" charset="0"/>
              </a:rPr>
              <a:t>к </a:t>
            </a:r>
            <a:r>
              <a:rPr lang="ru-RU" sz="2200" i="1" dirty="0">
                <a:solidFill>
                  <a:srgbClr val="002060"/>
                </a:solidFill>
                <a:latin typeface="Constantia" pitchFamily="18" charset="0"/>
              </a:rPr>
              <a:t>(</a:t>
            </a:r>
            <a:r>
              <a:rPr lang="ru-RU" sz="2200" i="1" dirty="0">
                <a:solidFill>
                  <a:srgbClr val="002060"/>
                </a:solidFill>
                <a:cs typeface="Times New Roman" pitchFamily="18" charset="0"/>
              </a:rPr>
              <a:t>2</a:t>
            </a:r>
            <a:r>
              <a:rPr lang="ru-RU" sz="2200" i="1" dirty="0">
                <a:solidFill>
                  <a:srgbClr val="002060"/>
                </a:solidFill>
                <a:latin typeface="Constantia" pitchFamily="18" charset="0"/>
              </a:rPr>
              <a:t> суток)</a:t>
            </a:r>
            <a:r>
              <a:rPr lang="ru-RU" sz="2200" dirty="0">
                <a:solidFill>
                  <a:srgbClr val="002060"/>
                </a:solidFill>
                <a:latin typeface="Constantia" pitchFamily="18" charset="0"/>
              </a:rPr>
              <a:t>;</a:t>
            </a:r>
          </a:p>
          <a:p>
            <a:pPr marL="457200" indent="-457200">
              <a:spcBef>
                <a:spcPts val="600"/>
              </a:spcBef>
              <a:defRPr/>
            </a:pPr>
            <a:r>
              <a:rPr lang="ru-RU" sz="2200" dirty="0">
                <a:solidFill>
                  <a:srgbClr val="002060"/>
                </a:solidFill>
                <a:cs typeface="Times New Roman" pitchFamily="18" charset="0"/>
              </a:rPr>
              <a:t>2) </a:t>
            </a:r>
            <a:r>
              <a:rPr lang="ru-RU" sz="2200" dirty="0">
                <a:solidFill>
                  <a:srgbClr val="002060"/>
                </a:solidFill>
                <a:latin typeface="Constantia" pitchFamily="18" charset="0"/>
              </a:rPr>
              <a:t>сколько аварий </a:t>
            </a:r>
            <a:r>
              <a:rPr lang="ru-RU" sz="2200" i="1" dirty="0">
                <a:solidFill>
                  <a:srgbClr val="002060"/>
                </a:solidFill>
                <a:latin typeface="Constantia" pitchFamily="18" charset="0"/>
              </a:rPr>
              <a:t>скорее всего </a:t>
            </a:r>
            <a:r>
              <a:rPr lang="ru-RU" sz="2200" dirty="0">
                <a:solidFill>
                  <a:srgbClr val="002060"/>
                </a:solidFill>
                <a:latin typeface="Constantia" pitchFamily="18" charset="0"/>
              </a:rPr>
              <a:t>произойдет на перекрестке в</a:t>
            </a:r>
          </a:p>
          <a:p>
            <a:pPr marL="457200" indent="-457200">
              <a:defRPr/>
            </a:pPr>
            <a:r>
              <a:rPr lang="ru-RU" sz="2200" dirty="0">
                <a:solidFill>
                  <a:srgbClr val="002060"/>
                </a:solidFill>
                <a:latin typeface="Constantia" pitchFamily="18" charset="0"/>
              </a:rPr>
              <a:t>течение </a:t>
            </a:r>
            <a:r>
              <a:rPr lang="ru-RU" sz="2200" i="1" dirty="0">
                <a:solidFill>
                  <a:srgbClr val="002060"/>
                </a:solidFill>
                <a:latin typeface="Constantia" pitchFamily="18" charset="0"/>
              </a:rPr>
              <a:t>суток (</a:t>
            </a:r>
            <a:r>
              <a:rPr lang="ru-RU" sz="2200" i="1" dirty="0">
                <a:solidFill>
                  <a:srgbClr val="002060"/>
                </a:solidFill>
                <a:cs typeface="Times New Roman" pitchFamily="18" charset="0"/>
              </a:rPr>
              <a:t>2</a:t>
            </a:r>
            <a:r>
              <a:rPr lang="ru-RU" sz="2200" i="1" dirty="0">
                <a:solidFill>
                  <a:srgbClr val="002060"/>
                </a:solidFill>
                <a:latin typeface="Constantia" pitchFamily="18" charset="0"/>
              </a:rPr>
              <a:t> суток)</a:t>
            </a:r>
            <a:r>
              <a:rPr lang="ru-RU" sz="2200" dirty="0">
                <a:solidFill>
                  <a:srgbClr val="002060"/>
                </a:solidFill>
                <a:latin typeface="Constantia" pitchFamily="18" charset="0"/>
              </a:rPr>
              <a:t>, т.е. </a:t>
            </a:r>
            <a:r>
              <a:rPr lang="ru-RU" sz="2200" i="1" dirty="0">
                <a:solidFill>
                  <a:srgbClr val="002060"/>
                </a:solidFill>
                <a:latin typeface="Constantia" pitchFamily="18" charset="0"/>
              </a:rPr>
              <a:t>наивероятнейшее</a:t>
            </a:r>
            <a:r>
              <a:rPr lang="ru-RU" sz="2200" dirty="0">
                <a:solidFill>
                  <a:srgbClr val="002060"/>
                </a:solidFill>
                <a:latin typeface="Constantia" pitchFamily="18" charset="0"/>
              </a:rPr>
              <a:t> число аварий;</a:t>
            </a:r>
          </a:p>
          <a:p>
            <a:pPr marL="457200" indent="-457200">
              <a:spcBef>
                <a:spcPts val="600"/>
              </a:spcBef>
              <a:defRPr/>
            </a:pPr>
            <a:r>
              <a:rPr lang="ru-RU" sz="2200" dirty="0">
                <a:solidFill>
                  <a:srgbClr val="002060"/>
                </a:solidFill>
                <a:cs typeface="Times New Roman" pitchFamily="18" charset="0"/>
              </a:rPr>
              <a:t>3) </a:t>
            </a:r>
            <a:r>
              <a:rPr lang="ru-RU" sz="2200" i="1" dirty="0">
                <a:solidFill>
                  <a:srgbClr val="002060"/>
                </a:solidFill>
                <a:latin typeface="Constantia" pitchFamily="18" charset="0"/>
              </a:rPr>
              <a:t>среднее </a:t>
            </a:r>
            <a:r>
              <a:rPr lang="ru-RU" sz="2200" dirty="0">
                <a:solidFill>
                  <a:srgbClr val="002060"/>
                </a:solidFill>
                <a:latin typeface="Constantia" pitchFamily="18" charset="0"/>
              </a:rPr>
              <a:t>число аварий, происходящих на перекрестке в</a:t>
            </a:r>
          </a:p>
          <a:p>
            <a:pPr marL="457200" indent="-457200">
              <a:defRPr/>
            </a:pPr>
            <a:r>
              <a:rPr lang="ru-RU" sz="2200" dirty="0">
                <a:solidFill>
                  <a:srgbClr val="002060"/>
                </a:solidFill>
                <a:latin typeface="Constantia" pitchFamily="18" charset="0"/>
              </a:rPr>
              <a:t>течение </a:t>
            </a:r>
            <a:r>
              <a:rPr lang="ru-RU" sz="2200" i="1" dirty="0">
                <a:solidFill>
                  <a:srgbClr val="002060"/>
                </a:solidFill>
                <a:cs typeface="Times New Roman" pitchFamily="18" charset="0"/>
              </a:rPr>
              <a:t>3</a:t>
            </a:r>
            <a:r>
              <a:rPr lang="ru-RU" sz="2200" i="1" dirty="0">
                <a:solidFill>
                  <a:srgbClr val="002060"/>
                </a:solidFill>
                <a:latin typeface="Constantia" pitchFamily="18" charset="0"/>
              </a:rPr>
              <a:t> суток;</a:t>
            </a:r>
            <a:endParaRPr lang="ru-RU" sz="2200" dirty="0">
              <a:solidFill>
                <a:srgbClr val="002060"/>
              </a:solidFill>
              <a:cs typeface="Times New Roman" pitchFamily="18" charset="0"/>
            </a:endParaRPr>
          </a:p>
          <a:p>
            <a:pPr marL="457200" indent="-457200">
              <a:spcBef>
                <a:spcPts val="600"/>
              </a:spcBef>
              <a:defRPr/>
            </a:pPr>
            <a:r>
              <a:rPr lang="ru-RU" sz="2200" dirty="0">
                <a:solidFill>
                  <a:srgbClr val="002060"/>
                </a:solidFill>
                <a:cs typeface="Times New Roman" pitchFamily="18" charset="0"/>
              </a:rPr>
              <a:t>4) </a:t>
            </a:r>
            <a:r>
              <a:rPr lang="ru-RU" sz="2200" i="1" dirty="0">
                <a:solidFill>
                  <a:srgbClr val="002060"/>
                </a:solidFill>
                <a:latin typeface="Constantia" pitchFamily="18" charset="0"/>
              </a:rPr>
              <a:t>среднее </a:t>
            </a:r>
            <a:r>
              <a:rPr lang="ru-RU" sz="2200" dirty="0">
                <a:solidFill>
                  <a:srgbClr val="002060"/>
                </a:solidFill>
                <a:latin typeface="Constantia" pitchFamily="18" charset="0"/>
              </a:rPr>
              <a:t>число аварий, происходящих на данном </a:t>
            </a:r>
          </a:p>
          <a:p>
            <a:pPr marL="457200" indent="-457200">
              <a:defRPr/>
            </a:pPr>
            <a:r>
              <a:rPr lang="ru-RU" sz="2200" dirty="0">
                <a:solidFill>
                  <a:srgbClr val="002060"/>
                </a:solidFill>
                <a:latin typeface="Constantia" pitchFamily="18" charset="0"/>
              </a:rPr>
              <a:t>перекрестке  за </a:t>
            </a:r>
            <a:r>
              <a:rPr lang="ru-RU" sz="2200" i="1" dirty="0">
                <a:solidFill>
                  <a:srgbClr val="002060"/>
                </a:solidFill>
                <a:latin typeface="Constantia" pitchFamily="18" charset="0"/>
              </a:rPr>
              <a:t>неделю (месяц)</a:t>
            </a:r>
            <a:r>
              <a:rPr lang="ru-RU" sz="2200" dirty="0">
                <a:solidFill>
                  <a:srgbClr val="002060"/>
                </a:solidFill>
                <a:latin typeface="Constantia" pitchFamily="18" charset="0"/>
              </a:rPr>
              <a:t>.</a:t>
            </a:r>
          </a:p>
          <a:p>
            <a:pPr marL="457200" indent="-457200">
              <a:buFontTx/>
              <a:buAutoNum type="arabicParenR"/>
              <a:defRPr/>
            </a:pPr>
            <a:endParaRPr lang="ru-RU" sz="2200" dirty="0">
              <a:solidFill>
                <a:srgbClr val="002060"/>
              </a:solidFill>
              <a:latin typeface="Constantia" pitchFamily="18" charset="0"/>
            </a:endParaRPr>
          </a:p>
        </p:txBody>
      </p:sp>
      <p:sp>
        <p:nvSpPr>
          <p:cNvPr id="7680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 name="Таблица 6"/>
          <p:cNvGraphicFramePr>
            <a:graphicFrameLocks noGrp="1"/>
          </p:cNvGraphicFramePr>
          <p:nvPr/>
        </p:nvGraphicFramePr>
        <p:xfrm>
          <a:off x="685800" y="1828800"/>
          <a:ext cx="2209800" cy="762000"/>
        </p:xfrm>
        <a:graphic>
          <a:graphicData uri="http://schemas.openxmlformats.org/drawingml/2006/table">
            <a:tbl>
              <a:tblPr/>
              <a:tblGrid>
                <a:gridCol w="365125"/>
                <a:gridCol w="614363"/>
                <a:gridCol w="614362"/>
                <a:gridCol w="615950"/>
              </a:tblGrid>
              <a:tr h="349250">
                <a:tc>
                  <a:txBody>
                    <a:bodyPr/>
                    <a:lstStyle/>
                    <a:p>
                      <a:pPr marL="0" marR="0" lvl="0" indent="-68263" algn="ctr" defTabSz="914400" rtl="0" eaLnBrk="1" fontAlgn="base" latinLnBrk="0" hangingPunct="1">
                        <a:lnSpc>
                          <a:spcPct val="100000"/>
                        </a:lnSpc>
                        <a:spcBef>
                          <a:spcPts val="1200"/>
                        </a:spcBef>
                        <a:spcAft>
                          <a:spcPct val="0"/>
                        </a:spcAft>
                        <a:buClrTx/>
                        <a:buSzTx/>
                        <a:buFontTx/>
                        <a:buNone/>
                        <a:tabLst/>
                      </a:pPr>
                      <a:r>
                        <a:rPr kumimoji="0" lang="ru-RU" sz="2000" b="0" i="1" u="none" strike="noStrike" cap="none" normalizeH="0" baseline="0" dirty="0" smtClean="0">
                          <a:ln>
                            <a:noFill/>
                          </a:ln>
                          <a:solidFill>
                            <a:srgbClr val="002060"/>
                          </a:solidFill>
                          <a:effectLst/>
                          <a:latin typeface="Times New Roman" pitchFamily="18" charset="0"/>
                          <a:cs typeface="Times New Roman" pitchFamily="18" charset="0"/>
                        </a:rPr>
                        <a:t>Х</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0</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1</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smtClean="0">
                          <a:ln>
                            <a:noFill/>
                          </a:ln>
                          <a:solidFill>
                            <a:srgbClr val="002060"/>
                          </a:solidFill>
                          <a:effectLst/>
                          <a:latin typeface="Times New Roman" pitchFamily="18" charset="0"/>
                          <a:cs typeface="Times New Roman" pitchFamily="18" charset="0"/>
                        </a:rPr>
                        <a:t>2</a:t>
                      </a:r>
                      <a:endParaRPr kumimoji="0" lang="ru-RU" sz="2000" b="0" i="0" u="none" strike="noStrike" cap="none" normalizeH="0" baseline="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1" u="none" strike="noStrike" cap="none" normalizeH="0" baseline="0" dirty="0" smtClean="0">
                          <a:ln>
                            <a:noFill/>
                          </a:ln>
                          <a:solidFill>
                            <a:srgbClr val="002060"/>
                          </a:solidFill>
                          <a:effectLst/>
                          <a:latin typeface="Times New Roman" pitchFamily="18" charset="0"/>
                          <a:cs typeface="Times New Roman" pitchFamily="18" charset="0"/>
                        </a:rPr>
                        <a:t>p</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ru-RU" sz="2000" b="0" i="0" u="none" strike="noStrike" cap="none" normalizeH="0" baseline="0" smtClean="0">
                          <a:ln>
                            <a:noFill/>
                          </a:ln>
                          <a:solidFill>
                            <a:srgbClr val="002060"/>
                          </a:solidFill>
                          <a:effectLst/>
                          <a:latin typeface="Times New Roman" pitchFamily="18" charset="0"/>
                          <a:cs typeface="Times New Roman" pitchFamily="18" charset="0"/>
                        </a:rPr>
                        <a:t>0</a:t>
                      </a:r>
                      <a:r>
                        <a:rPr kumimoji="0" lang="en-US" sz="2000" b="0" i="0" u="none" strike="noStrike" cap="none" normalizeH="0" baseline="0" smtClean="0">
                          <a:ln>
                            <a:noFill/>
                          </a:ln>
                          <a:solidFill>
                            <a:srgbClr val="002060"/>
                          </a:solidFill>
                          <a:effectLst/>
                          <a:latin typeface="Times New Roman" pitchFamily="18" charset="0"/>
                          <a:cs typeface="Times New Roman" pitchFamily="18" charset="0"/>
                        </a:rPr>
                        <a:t>,</a:t>
                      </a:r>
                      <a:r>
                        <a:rPr kumimoji="0" lang="ru-RU" sz="2000" b="0" i="0" u="none" strike="noStrike" cap="none" normalizeH="0" baseline="0" smtClean="0">
                          <a:ln>
                            <a:noFill/>
                          </a:ln>
                          <a:solidFill>
                            <a:srgbClr val="002060"/>
                          </a:solidFill>
                          <a:effectLst/>
                          <a:latin typeface="Times New Roman" pitchFamily="18" charset="0"/>
                          <a:cs typeface="Times New Roman" pitchFamily="18" charset="0"/>
                        </a:rPr>
                        <a:t>9</a:t>
                      </a:r>
                      <a:r>
                        <a:rPr kumimoji="0" lang="en-US" sz="2000" b="0" i="0" u="none" strike="noStrike" cap="none" normalizeH="0" baseline="0" smtClean="0">
                          <a:ln>
                            <a:noFill/>
                          </a:ln>
                          <a:solidFill>
                            <a:srgbClr val="002060"/>
                          </a:solidFill>
                          <a:effectLst/>
                          <a:latin typeface="Times New Roman" pitchFamily="18" charset="0"/>
                          <a:cs typeface="Times New Roman" pitchFamily="18" charset="0"/>
                        </a:rPr>
                        <a:t>4</a:t>
                      </a:r>
                      <a:endParaRPr kumimoji="0" lang="ru-RU" sz="2000" b="0" i="0" u="none" strike="noStrike" cap="none" normalizeH="0" baseline="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0,04</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24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0,02</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Таблица 8"/>
          <p:cNvGraphicFramePr>
            <a:graphicFrameLocks noGrp="1"/>
          </p:cNvGraphicFramePr>
          <p:nvPr/>
        </p:nvGraphicFramePr>
        <p:xfrm>
          <a:off x="3352800" y="1828800"/>
          <a:ext cx="5181600" cy="762000"/>
        </p:xfrm>
        <a:graphic>
          <a:graphicData uri="http://schemas.openxmlformats.org/drawingml/2006/table">
            <a:tbl>
              <a:tblPr/>
              <a:tblGrid>
                <a:gridCol w="453684"/>
                <a:gridCol w="881214"/>
                <a:gridCol w="961275"/>
                <a:gridCol w="961809"/>
                <a:gridCol w="961809"/>
                <a:gridCol w="961809"/>
              </a:tblGrid>
              <a:tr h="381000">
                <a:tc>
                  <a:txBody>
                    <a:bodyPr/>
                    <a:lstStyle/>
                    <a:p>
                      <a:pPr indent="-68580" algn="ctr">
                        <a:spcBef>
                          <a:spcPts val="600"/>
                        </a:spcBef>
                        <a:spcAft>
                          <a:spcPts val="0"/>
                        </a:spcAft>
                      </a:pPr>
                      <a:r>
                        <a:rPr lang="en-US" sz="2000" b="0" i="1" dirty="0" smtClean="0">
                          <a:solidFill>
                            <a:srgbClr val="002060"/>
                          </a:solidFill>
                          <a:latin typeface="Constantia" pitchFamily="18" charset="0"/>
                          <a:ea typeface="Times New Roman"/>
                        </a:rPr>
                        <a:t>Y</a:t>
                      </a:r>
                      <a:endParaRPr lang="ru-RU" sz="2000" b="0" i="1" dirty="0">
                        <a:solidFill>
                          <a:srgbClr val="002060"/>
                        </a:solidFill>
                        <a:latin typeface="Constantia" pitchFamily="18" charset="0"/>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dirty="0">
                          <a:solidFill>
                            <a:srgbClr val="002060"/>
                          </a:solidFill>
                          <a:latin typeface="Times New Roman"/>
                          <a:ea typeface="Times New Roman"/>
                        </a:rPr>
                        <a:t>0</a:t>
                      </a:r>
                      <a:endParaRPr lang="ru-RU" sz="2000" b="0" i="0" dirty="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dirty="0">
                          <a:solidFill>
                            <a:srgbClr val="002060"/>
                          </a:solidFill>
                          <a:latin typeface="Times New Roman"/>
                          <a:ea typeface="Times New Roman"/>
                        </a:rPr>
                        <a:t>1</a:t>
                      </a:r>
                      <a:endParaRPr lang="ru-RU" sz="2000" b="0" i="0" dirty="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dirty="0">
                          <a:solidFill>
                            <a:srgbClr val="002060"/>
                          </a:solidFill>
                          <a:latin typeface="Times New Roman"/>
                          <a:ea typeface="Times New Roman"/>
                        </a:rPr>
                        <a:t>2</a:t>
                      </a:r>
                      <a:endParaRPr lang="ru-RU" sz="2000" b="0" i="0" dirty="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a:solidFill>
                            <a:srgbClr val="002060"/>
                          </a:solidFill>
                          <a:latin typeface="Times New Roman"/>
                          <a:ea typeface="Times New Roman"/>
                        </a:rPr>
                        <a:t>3</a:t>
                      </a:r>
                      <a:endParaRPr lang="ru-RU" sz="2000" b="0" i="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en-US" sz="2000" b="0" i="0">
                          <a:solidFill>
                            <a:srgbClr val="002060"/>
                          </a:solidFill>
                          <a:latin typeface="Times New Roman"/>
                          <a:ea typeface="Times New Roman"/>
                        </a:rPr>
                        <a:t>4</a:t>
                      </a:r>
                      <a:endParaRPr lang="ru-RU" sz="2000" b="0" i="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indent="-68580" algn="ctr">
                        <a:spcBef>
                          <a:spcPts val="600"/>
                        </a:spcBef>
                        <a:spcAft>
                          <a:spcPts val="0"/>
                        </a:spcAft>
                      </a:pPr>
                      <a:r>
                        <a:rPr lang="en-US" sz="2000" b="0" i="1" dirty="0" smtClean="0">
                          <a:solidFill>
                            <a:srgbClr val="002060"/>
                          </a:solidFill>
                          <a:latin typeface="Times New Roman"/>
                          <a:ea typeface="Times New Roman"/>
                        </a:rPr>
                        <a:t>p</a:t>
                      </a:r>
                      <a:endParaRPr lang="ru-RU" sz="2000" b="0" dirty="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a:solidFill>
                            <a:srgbClr val="002060"/>
                          </a:solidFill>
                          <a:latin typeface="Times New Roman"/>
                          <a:ea typeface="Times New Roman"/>
                        </a:rPr>
                        <a:t>0</a:t>
                      </a:r>
                      <a:r>
                        <a:rPr lang="en-US" sz="2000" b="0" i="0">
                          <a:solidFill>
                            <a:srgbClr val="002060"/>
                          </a:solidFill>
                          <a:latin typeface="Times New Roman"/>
                          <a:ea typeface="Times New Roman"/>
                        </a:rPr>
                        <a:t>,</a:t>
                      </a:r>
                      <a:r>
                        <a:rPr lang="ru-RU" sz="2000" b="0" i="0">
                          <a:solidFill>
                            <a:srgbClr val="002060"/>
                          </a:solidFill>
                          <a:latin typeface="Times New Roman"/>
                          <a:ea typeface="Times New Roman"/>
                        </a:rPr>
                        <a:t>8</a:t>
                      </a:r>
                      <a:r>
                        <a:rPr lang="en-US" sz="2000" b="0" i="0">
                          <a:solidFill>
                            <a:srgbClr val="002060"/>
                          </a:solidFill>
                          <a:latin typeface="Times New Roman"/>
                          <a:ea typeface="Times New Roman"/>
                        </a:rPr>
                        <a:t>836</a:t>
                      </a:r>
                      <a:endParaRPr lang="ru-RU" sz="2000" b="0" i="0">
                        <a:solidFill>
                          <a:srgbClr val="002060"/>
                        </a:solidFill>
                        <a:latin typeface="Times New Roman"/>
                        <a:ea typeface="Times New Roman"/>
                      </a:endParaRP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dirty="0">
                          <a:solidFill>
                            <a:srgbClr val="002060"/>
                          </a:solidFill>
                          <a:latin typeface="Times New Roman"/>
                          <a:ea typeface="Times New Roman"/>
                        </a:rPr>
                        <a:t>0,0752</a:t>
                      </a: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dirty="0">
                          <a:solidFill>
                            <a:srgbClr val="002060"/>
                          </a:solidFill>
                          <a:latin typeface="Times New Roman"/>
                          <a:ea typeface="Times New Roman"/>
                        </a:rPr>
                        <a:t>0,0392</a:t>
                      </a: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dirty="0">
                          <a:solidFill>
                            <a:srgbClr val="002060"/>
                          </a:solidFill>
                          <a:latin typeface="Times New Roman"/>
                          <a:ea typeface="Times New Roman"/>
                        </a:rPr>
                        <a:t>0,0016</a:t>
                      </a: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spcBef>
                          <a:spcPts val="600"/>
                        </a:spcBef>
                        <a:spcAft>
                          <a:spcPts val="0"/>
                        </a:spcAft>
                      </a:pPr>
                      <a:r>
                        <a:rPr lang="ru-RU" sz="2000" b="0" i="0" dirty="0">
                          <a:solidFill>
                            <a:srgbClr val="002060"/>
                          </a:solidFill>
                          <a:latin typeface="Times New Roman"/>
                          <a:ea typeface="Times New Roman"/>
                        </a:rPr>
                        <a:t>0,0004</a:t>
                      </a:r>
                    </a:p>
                  </a:txBody>
                  <a:tcPr marL="67817" marR="678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Прямоугольник 17"/>
          <p:cNvSpPr>
            <a:spLocks noChangeArrowheads="1"/>
          </p:cNvSpPr>
          <p:nvPr/>
        </p:nvSpPr>
        <p:spPr bwMode="auto">
          <a:xfrm>
            <a:off x="685800" y="533400"/>
            <a:ext cx="8077200" cy="5632311"/>
          </a:xfrm>
          <a:prstGeom prst="rect">
            <a:avLst/>
          </a:prstGeom>
          <a:noFill/>
          <a:ln w="9525">
            <a:noFill/>
            <a:miter lim="800000"/>
            <a:headEnd/>
            <a:tailEnd/>
          </a:ln>
        </p:spPr>
        <p:txBody>
          <a:bodyPr>
            <a:spAutoFit/>
          </a:bodyPr>
          <a:lstStyle/>
          <a:p>
            <a:r>
              <a:rPr lang="ru-RU" sz="2200" dirty="0">
                <a:solidFill>
                  <a:srgbClr val="002060"/>
                </a:solidFill>
                <a:cs typeface="Times New Roman" pitchFamily="18" charset="0"/>
              </a:rPr>
              <a:t>4</a:t>
            </a:r>
            <a:r>
              <a:rPr lang="ru-RU" sz="2200" dirty="0" smtClean="0">
                <a:solidFill>
                  <a:srgbClr val="002060"/>
                </a:solidFill>
                <a:cs typeface="Times New Roman" pitchFamily="18" charset="0"/>
              </a:rPr>
              <a:t>. </a:t>
            </a:r>
            <a:r>
              <a:rPr lang="ru-RU" sz="2200" dirty="0">
                <a:solidFill>
                  <a:srgbClr val="002060"/>
                </a:solidFill>
                <a:latin typeface="Constantia" pitchFamily="18" charset="0"/>
              </a:rPr>
              <a:t>Ежедневные расходы на обслуживание и рекламу автомобилей в автосалоне составляет в среднем </a:t>
            </a:r>
            <a:r>
              <a:rPr lang="ru-RU" sz="2200" dirty="0">
                <a:solidFill>
                  <a:srgbClr val="002060"/>
                </a:solidFill>
                <a:cs typeface="Times New Roman" pitchFamily="18" charset="0"/>
              </a:rPr>
              <a:t>120</a:t>
            </a:r>
            <a:r>
              <a:rPr lang="ru-RU" sz="2200" dirty="0">
                <a:solidFill>
                  <a:srgbClr val="002060"/>
                </a:solidFill>
                <a:latin typeface="Constantia" pitchFamily="18" charset="0"/>
              </a:rPr>
              <a:t> тыс. денежных единиц. Число продаж  </a:t>
            </a:r>
            <a:r>
              <a:rPr lang="ru-RU" sz="2200" i="1" dirty="0">
                <a:solidFill>
                  <a:srgbClr val="002060"/>
                </a:solidFill>
                <a:latin typeface="Constantia" pitchFamily="18" charset="0"/>
              </a:rPr>
              <a:t>Х  </a:t>
            </a:r>
            <a:r>
              <a:rPr lang="ru-RU" sz="2200" dirty="0">
                <a:solidFill>
                  <a:srgbClr val="002060"/>
                </a:solidFill>
                <a:latin typeface="Constantia" pitchFamily="18" charset="0"/>
              </a:rPr>
              <a:t>автомобилей  в течение дня подчиняется закону распределени</a:t>
            </a:r>
            <a:r>
              <a:rPr lang="ru-RU" sz="2400" dirty="0">
                <a:solidFill>
                  <a:srgbClr val="002060"/>
                </a:solidFill>
                <a:latin typeface="Constantia" pitchFamily="18" charset="0"/>
              </a:rPr>
              <a:t>я</a:t>
            </a:r>
          </a:p>
          <a:p>
            <a:endParaRPr lang="ru-RU" sz="2200" dirty="0">
              <a:solidFill>
                <a:srgbClr val="002060"/>
              </a:solidFill>
              <a:latin typeface="Constantia" pitchFamily="18" charset="0"/>
            </a:endParaRPr>
          </a:p>
          <a:p>
            <a:endParaRPr lang="ru-RU" sz="2200" dirty="0">
              <a:solidFill>
                <a:srgbClr val="002060"/>
              </a:solidFill>
              <a:latin typeface="Constantia" pitchFamily="18" charset="0"/>
            </a:endParaRPr>
          </a:p>
          <a:p>
            <a:r>
              <a:rPr lang="ru-RU" sz="2200" dirty="0">
                <a:solidFill>
                  <a:srgbClr val="002060"/>
                </a:solidFill>
                <a:latin typeface="Constantia" pitchFamily="18" charset="0"/>
              </a:rPr>
              <a:t>                                                                                                 </a:t>
            </a:r>
          </a:p>
          <a:p>
            <a:endParaRPr lang="ru-RU" sz="1200" dirty="0">
              <a:solidFill>
                <a:srgbClr val="002060"/>
              </a:solidFill>
              <a:latin typeface="Constantia" pitchFamily="18" charset="0"/>
            </a:endParaRPr>
          </a:p>
          <a:p>
            <a:r>
              <a:rPr lang="ru-RU" sz="2200" dirty="0">
                <a:solidFill>
                  <a:srgbClr val="002060"/>
                </a:solidFill>
                <a:latin typeface="Constantia" pitchFamily="18" charset="0"/>
              </a:rPr>
              <a:t>Найти</a:t>
            </a:r>
            <a:r>
              <a:rPr lang="ru-RU" sz="2200" i="1" dirty="0">
                <a:solidFill>
                  <a:srgbClr val="002060"/>
                </a:solidFill>
                <a:cs typeface="Times New Roman" pitchFamily="18" charset="0"/>
              </a:rPr>
              <a:t> </a:t>
            </a:r>
            <a:r>
              <a:rPr lang="ru-RU" sz="2200" dirty="0">
                <a:solidFill>
                  <a:srgbClr val="002060"/>
                </a:solidFill>
                <a:latin typeface="Constantia" pitchFamily="18" charset="0"/>
              </a:rPr>
              <a:t>среднее</a:t>
            </a:r>
            <a:r>
              <a:rPr lang="ru-RU" sz="2200" i="1" dirty="0">
                <a:solidFill>
                  <a:srgbClr val="002060"/>
                </a:solidFill>
                <a:latin typeface="Constantia" pitchFamily="18" charset="0"/>
              </a:rPr>
              <a:t> </a:t>
            </a:r>
            <a:r>
              <a:rPr lang="ru-RU" sz="2200" dirty="0">
                <a:solidFill>
                  <a:srgbClr val="002060"/>
                </a:solidFill>
                <a:latin typeface="Constantia" pitchFamily="18" charset="0"/>
              </a:rPr>
              <a:t>число проданных </a:t>
            </a:r>
          </a:p>
          <a:p>
            <a:r>
              <a:rPr lang="ru-RU" sz="2200" dirty="0">
                <a:solidFill>
                  <a:srgbClr val="002060"/>
                </a:solidFill>
                <a:latin typeface="Constantia" pitchFamily="18" charset="0"/>
              </a:rPr>
              <a:t>автомобилей за день, за неделю. </a:t>
            </a:r>
          </a:p>
          <a:p>
            <a:r>
              <a:rPr lang="ru-RU" sz="2200" dirty="0">
                <a:solidFill>
                  <a:srgbClr val="002060"/>
                </a:solidFill>
                <a:latin typeface="Constantia" pitchFamily="18" charset="0"/>
              </a:rPr>
              <a:t>Какова средняя ежедневная прибыль </a:t>
            </a:r>
          </a:p>
          <a:p>
            <a:r>
              <a:rPr lang="ru-RU" sz="2200" dirty="0">
                <a:solidFill>
                  <a:srgbClr val="002060"/>
                </a:solidFill>
                <a:latin typeface="Constantia" pitchFamily="18" charset="0"/>
              </a:rPr>
              <a:t>при цене автомобиля в </a:t>
            </a:r>
            <a:r>
              <a:rPr lang="ru-RU" sz="2200" dirty="0">
                <a:solidFill>
                  <a:srgbClr val="002060"/>
                </a:solidFill>
                <a:cs typeface="Times New Roman" pitchFamily="18" charset="0"/>
              </a:rPr>
              <a:t>150</a:t>
            </a:r>
            <a:r>
              <a:rPr lang="ru-RU" sz="2200" dirty="0">
                <a:solidFill>
                  <a:srgbClr val="002060"/>
                </a:solidFill>
                <a:latin typeface="Constantia" pitchFamily="18" charset="0"/>
              </a:rPr>
              <a:t> тыс. </a:t>
            </a:r>
          </a:p>
          <a:p>
            <a:r>
              <a:rPr lang="ru-RU" sz="2200" dirty="0">
                <a:solidFill>
                  <a:srgbClr val="002060"/>
                </a:solidFill>
                <a:latin typeface="Constantia" pitchFamily="18" charset="0"/>
              </a:rPr>
              <a:t>денежных единиц?</a:t>
            </a:r>
            <a:r>
              <a:rPr lang="ru-RU" sz="2200" dirty="0">
                <a:solidFill>
                  <a:srgbClr val="002060"/>
                </a:solidFill>
                <a:cs typeface="Times New Roman" pitchFamily="18" charset="0"/>
              </a:rPr>
              <a:t> </a:t>
            </a:r>
          </a:p>
          <a:p>
            <a:endParaRPr lang="ru-RU" sz="1600" dirty="0">
              <a:solidFill>
                <a:srgbClr val="002060"/>
              </a:solidFill>
              <a:cs typeface="Times New Roman" pitchFamily="18" charset="0"/>
            </a:endParaRPr>
          </a:p>
          <a:p>
            <a:r>
              <a:rPr lang="ru-RU" sz="2200" b="1" dirty="0">
                <a:solidFill>
                  <a:srgbClr val="002060"/>
                </a:solidFill>
                <a:latin typeface="Constantia" pitchFamily="18" charset="0"/>
                <a:cs typeface="Times New Roman" pitchFamily="18" charset="0"/>
              </a:rPr>
              <a:t>§ </a:t>
            </a:r>
            <a:r>
              <a:rPr lang="ru-RU" sz="2200" b="1" dirty="0">
                <a:solidFill>
                  <a:srgbClr val="002060"/>
                </a:solidFill>
                <a:cs typeface="Times New Roman" pitchFamily="18" charset="0"/>
              </a:rPr>
              <a:t>75 </a:t>
            </a:r>
            <a:r>
              <a:rPr lang="ru-RU" sz="2200" b="1" dirty="0">
                <a:solidFill>
                  <a:srgbClr val="002060"/>
                </a:solidFill>
                <a:latin typeface="Constantia" pitchFamily="18" charset="0"/>
                <a:cs typeface="Times New Roman" pitchFamily="18" charset="0"/>
              </a:rPr>
              <a:t>(учебник </a:t>
            </a:r>
            <a:r>
              <a:rPr lang="ru-RU" sz="2200" b="1" dirty="0" err="1">
                <a:solidFill>
                  <a:srgbClr val="002060"/>
                </a:solidFill>
                <a:latin typeface="Constantia" pitchFamily="18" charset="0"/>
                <a:cs typeface="Times New Roman" pitchFamily="18" charset="0"/>
              </a:rPr>
              <a:t>Валуцэ</a:t>
            </a:r>
            <a:r>
              <a:rPr lang="ru-RU" sz="2200" b="1" dirty="0">
                <a:solidFill>
                  <a:srgbClr val="002060"/>
                </a:solidFill>
                <a:latin typeface="Constantia" pitchFamily="18" charset="0"/>
                <a:cs typeface="Times New Roman" pitchFamily="18" charset="0"/>
              </a:rPr>
              <a:t>, </a:t>
            </a:r>
            <a:r>
              <a:rPr lang="ru-RU" sz="2200" b="1" dirty="0" err="1">
                <a:solidFill>
                  <a:srgbClr val="002060"/>
                </a:solidFill>
                <a:latin typeface="Constantia" pitchFamily="18" charset="0"/>
                <a:cs typeface="Times New Roman" pitchFamily="18" charset="0"/>
              </a:rPr>
              <a:t>Дилигул</a:t>
            </a:r>
            <a:r>
              <a:rPr lang="ru-RU" sz="2200" b="1" dirty="0">
                <a:solidFill>
                  <a:srgbClr val="002060"/>
                </a:solidFill>
                <a:latin typeface="Constantia" pitchFamily="18" charset="0"/>
                <a:cs typeface="Times New Roman" pitchFamily="18" charset="0"/>
              </a:rPr>
              <a:t>);</a:t>
            </a:r>
          </a:p>
          <a:p>
            <a:r>
              <a:rPr lang="ru-RU" sz="2200" b="1" dirty="0">
                <a:solidFill>
                  <a:srgbClr val="002060"/>
                </a:solidFill>
                <a:latin typeface="Constantia" pitchFamily="18" charset="0"/>
                <a:cs typeface="Times New Roman" pitchFamily="18" charset="0"/>
              </a:rPr>
              <a:t>§ </a:t>
            </a:r>
            <a:r>
              <a:rPr lang="ru-RU" sz="2200" b="1" dirty="0">
                <a:solidFill>
                  <a:srgbClr val="002060"/>
                </a:solidFill>
                <a:cs typeface="Times New Roman" pitchFamily="18" charset="0"/>
              </a:rPr>
              <a:t>4.2.2</a:t>
            </a:r>
            <a:r>
              <a:rPr lang="ru-RU" sz="2200" b="1" dirty="0">
                <a:solidFill>
                  <a:srgbClr val="002060"/>
                </a:solidFill>
                <a:latin typeface="Constantia" pitchFamily="18" charset="0"/>
                <a:cs typeface="Times New Roman" pitchFamily="18" charset="0"/>
              </a:rPr>
              <a:t> (учебник Омельченко, Курбатова);</a:t>
            </a:r>
          </a:p>
          <a:p>
            <a:r>
              <a:rPr lang="ru-RU" sz="2200" b="1" dirty="0">
                <a:solidFill>
                  <a:srgbClr val="002060"/>
                </a:solidFill>
                <a:latin typeface="Constantia" pitchFamily="18" charset="0"/>
                <a:cs typeface="Times New Roman" pitchFamily="18" charset="0"/>
              </a:rPr>
              <a:t>проработать конспект по </a:t>
            </a:r>
            <a:r>
              <a:rPr lang="ru-RU" sz="2200" b="1" dirty="0" smtClean="0">
                <a:solidFill>
                  <a:srgbClr val="002060"/>
                </a:solidFill>
                <a:latin typeface="Constantia" pitchFamily="18" charset="0"/>
                <a:cs typeface="Times New Roman" pitchFamily="18" charset="0"/>
              </a:rPr>
              <a:t>тетради.</a:t>
            </a:r>
            <a:endParaRPr lang="ru-RU" sz="2200" dirty="0">
              <a:solidFill>
                <a:srgbClr val="002060"/>
              </a:solidFill>
              <a:latin typeface="Constantia" pitchFamily="18" charset="0"/>
            </a:endParaRPr>
          </a:p>
        </p:txBody>
      </p:sp>
      <p:sp>
        <p:nvSpPr>
          <p:cNvPr id="7577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9" name="Таблица 8"/>
          <p:cNvGraphicFramePr>
            <a:graphicFrameLocks noGrp="1"/>
          </p:cNvGraphicFramePr>
          <p:nvPr/>
        </p:nvGraphicFramePr>
        <p:xfrm>
          <a:off x="838200" y="2209800"/>
          <a:ext cx="7391400" cy="762000"/>
        </p:xfrm>
        <a:graphic>
          <a:graphicData uri="http://schemas.openxmlformats.org/drawingml/2006/table">
            <a:tbl>
              <a:tblPr/>
              <a:tblGrid>
                <a:gridCol w="334963"/>
                <a:gridCol w="652462"/>
                <a:gridCol w="711200"/>
                <a:gridCol w="711200"/>
                <a:gridCol w="712788"/>
                <a:gridCol w="711200"/>
                <a:gridCol w="711200"/>
                <a:gridCol w="711200"/>
                <a:gridCol w="712787"/>
                <a:gridCol w="711200"/>
                <a:gridCol w="711200"/>
              </a:tblGrid>
              <a:tr h="381000">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1" u="none" strike="noStrike" cap="none" normalizeH="0" baseline="0" dirty="0" smtClean="0">
                          <a:ln>
                            <a:noFill/>
                          </a:ln>
                          <a:solidFill>
                            <a:srgbClr val="002060"/>
                          </a:solidFill>
                          <a:effectLst/>
                          <a:latin typeface="Constantia" pitchFamily="18" charset="0"/>
                          <a:cs typeface="Times New Roman" pitchFamily="18" charset="0"/>
                        </a:rPr>
                        <a:t>Х</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0</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1</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2</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3</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4</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5</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6</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7</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8</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smtClean="0">
                          <a:ln>
                            <a:noFill/>
                          </a:ln>
                          <a:solidFill>
                            <a:srgbClr val="002060"/>
                          </a:solidFill>
                          <a:effectLst/>
                          <a:latin typeface="Times New Roman" pitchFamily="18" charset="0"/>
                          <a:cs typeface="Times New Roman" pitchFamily="18" charset="0"/>
                        </a:rPr>
                        <a:t>9</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en-US" sz="2000" b="0" i="1" u="none" strike="noStrike" cap="none" normalizeH="0" baseline="0" smtClean="0">
                          <a:ln>
                            <a:noFill/>
                          </a:ln>
                          <a:solidFill>
                            <a:srgbClr val="002060"/>
                          </a:solidFill>
                          <a:effectLst/>
                          <a:latin typeface="Times New Roman" pitchFamily="18" charset="0"/>
                          <a:cs typeface="Times New Roman" pitchFamily="18" charset="0"/>
                        </a:rPr>
                        <a:t>p</a:t>
                      </a:r>
                      <a:endParaRPr kumimoji="0" lang="ru-RU" sz="2000" b="0" i="0" u="none" strike="noStrike" cap="none" normalizeH="0" baseline="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0</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25</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smtClean="0">
                          <a:ln>
                            <a:noFill/>
                          </a:ln>
                          <a:solidFill>
                            <a:srgbClr val="002060"/>
                          </a:solidFill>
                          <a:effectLst/>
                          <a:latin typeface="Times New Roman" pitchFamily="18" charset="0"/>
                          <a:cs typeface="Times New Roman" pitchFamily="18" charset="0"/>
                        </a:rPr>
                        <a:t>0, 2</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0,1</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0,1</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0,1</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0,1</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0,05</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0,05</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8263" algn="ctr" defTabSz="914400" rtl="0" eaLnBrk="1" fontAlgn="base" latinLnBrk="0" hangingPunct="1">
                        <a:lnSpc>
                          <a:spcPct val="100000"/>
                        </a:lnSpc>
                        <a:spcBef>
                          <a:spcPts val="60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cs typeface="Times New Roman" pitchFamily="18" charset="0"/>
                        </a:rPr>
                        <a:t>0,025</a:t>
                      </a:r>
                    </a:p>
                  </a:txBody>
                  <a:tcPr marL="67817" marR="67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5818" name="Picture 35" descr="MC900053426[1]"/>
          <p:cNvPicPr>
            <a:picLocks noChangeAspect="1" noChangeArrowheads="1"/>
          </p:cNvPicPr>
          <p:nvPr/>
        </p:nvPicPr>
        <p:blipFill>
          <a:blip r:embed="rId3"/>
          <a:srcRect/>
          <a:stretch>
            <a:fillRect/>
          </a:stretch>
        </p:blipFill>
        <p:spPr bwMode="auto">
          <a:xfrm>
            <a:off x="5867400" y="3276600"/>
            <a:ext cx="232410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533400" y="533400"/>
            <a:ext cx="8153400" cy="5893921"/>
          </a:xfrm>
          <a:prstGeom prst="rect">
            <a:avLst/>
          </a:prstGeom>
          <a:noFill/>
          <a:ln w="9525">
            <a:noFill/>
            <a:miter lim="800000"/>
            <a:headEnd/>
            <a:tailEnd/>
          </a:ln>
        </p:spPr>
        <p:txBody>
          <a:bodyPr wrap="square" anchor="ctr">
            <a:spAutoFit/>
          </a:bodyPr>
          <a:lstStyle/>
          <a:p>
            <a:pPr indent="228600" eaLnBrk="0" hangingPunct="0">
              <a:tabLst>
                <a:tab pos="5676900" algn="l"/>
              </a:tabLst>
            </a:pPr>
            <a:r>
              <a:rPr lang="ru-RU" sz="1900" dirty="0">
                <a:solidFill>
                  <a:srgbClr val="002060"/>
                </a:solidFill>
                <a:cs typeface="Times New Roman" pitchFamily="18" charset="0"/>
              </a:rPr>
              <a:t>5. </a:t>
            </a:r>
            <a:r>
              <a:rPr lang="ru-RU" sz="1900" b="1" dirty="0" err="1">
                <a:solidFill>
                  <a:srgbClr val="002060"/>
                </a:solidFill>
                <a:latin typeface="Constantia" pitchFamily="18" charset="0"/>
                <a:cs typeface="Times New Roman" pitchFamily="18" charset="0"/>
              </a:rPr>
              <a:t>Синквейн</a:t>
            </a:r>
            <a:endParaRPr lang="ru-RU" sz="1900" b="1" dirty="0">
              <a:solidFill>
                <a:srgbClr val="002060"/>
              </a:solidFill>
              <a:latin typeface="Constantia" pitchFamily="18" charset="0"/>
            </a:endParaRPr>
          </a:p>
          <a:p>
            <a:pPr indent="228600" eaLnBrk="0" hangingPunct="0">
              <a:tabLst>
                <a:tab pos="5676900" algn="l"/>
              </a:tabLst>
            </a:pPr>
            <a:r>
              <a:rPr lang="ru-RU" sz="1900" dirty="0">
                <a:solidFill>
                  <a:srgbClr val="002060"/>
                </a:solidFill>
                <a:latin typeface="Constantia" pitchFamily="18" charset="0"/>
                <a:cs typeface="Times New Roman" pitchFamily="18" charset="0"/>
              </a:rPr>
              <a:t>С французского языка </a:t>
            </a:r>
            <a:r>
              <a:rPr lang="en-US" sz="1900" i="1" dirty="0" err="1">
                <a:solidFill>
                  <a:srgbClr val="002060"/>
                </a:solidFill>
                <a:latin typeface="Constantia" pitchFamily="18" charset="0"/>
                <a:cs typeface="Times New Roman" pitchFamily="18" charset="0"/>
              </a:rPr>
              <a:t>cinq</a:t>
            </a:r>
            <a:r>
              <a:rPr lang="ru-RU" sz="1900" dirty="0">
                <a:solidFill>
                  <a:srgbClr val="002060"/>
                </a:solidFill>
                <a:latin typeface="Constantia" pitchFamily="18" charset="0"/>
                <a:cs typeface="Times New Roman" pitchFamily="18" charset="0"/>
              </a:rPr>
              <a:t> – пять,</a:t>
            </a:r>
            <a:r>
              <a:rPr lang="ru-RU" sz="1900" i="1" dirty="0">
                <a:solidFill>
                  <a:srgbClr val="002060"/>
                </a:solidFill>
                <a:latin typeface="Constantia" pitchFamily="18" charset="0"/>
                <a:cs typeface="Times New Roman" pitchFamily="18" charset="0"/>
              </a:rPr>
              <a:t> </a:t>
            </a:r>
            <a:r>
              <a:rPr lang="en-US" sz="1900" i="1" dirty="0" err="1">
                <a:solidFill>
                  <a:srgbClr val="002060"/>
                </a:solidFill>
                <a:latin typeface="Constantia" pitchFamily="18" charset="0"/>
                <a:cs typeface="Times New Roman" pitchFamily="18" charset="0"/>
              </a:rPr>
              <a:t>veine</a:t>
            </a:r>
            <a:r>
              <a:rPr lang="ru-RU" sz="1900" dirty="0">
                <a:solidFill>
                  <a:srgbClr val="002060"/>
                </a:solidFill>
                <a:latin typeface="Constantia" pitchFamily="18" charset="0"/>
                <a:cs typeface="Times New Roman" pitchFamily="18" charset="0"/>
              </a:rPr>
              <a:t> – стихотворение, поэтическое настроение. Здесь нет рифмы. Это пятистишие, </a:t>
            </a:r>
            <a:r>
              <a:rPr lang="ru-RU" sz="1900" dirty="0" err="1">
                <a:solidFill>
                  <a:srgbClr val="002060"/>
                </a:solidFill>
                <a:latin typeface="Constantia" pitchFamily="18" charset="0"/>
                <a:cs typeface="Times New Roman" pitchFamily="18" charset="0"/>
              </a:rPr>
              <a:t>пятистрочник</a:t>
            </a:r>
            <a:r>
              <a:rPr lang="ru-RU" sz="1900" dirty="0">
                <a:solidFill>
                  <a:srgbClr val="002060"/>
                </a:solidFill>
                <a:latin typeface="Constantia" pitchFamily="18" charset="0"/>
                <a:cs typeface="Times New Roman" pitchFamily="18" charset="0"/>
              </a:rPr>
              <a:t> на определенную тему создается по схеме-алгоритму:</a:t>
            </a:r>
            <a:endParaRPr lang="ru-RU" sz="1900" dirty="0">
              <a:solidFill>
                <a:srgbClr val="002060"/>
              </a:solidFill>
              <a:latin typeface="Constantia" pitchFamily="18" charset="0"/>
            </a:endParaRPr>
          </a:p>
          <a:p>
            <a:pPr indent="228600" eaLnBrk="0" hangingPunct="0">
              <a:tabLst>
                <a:tab pos="5676900" algn="l"/>
              </a:tabLst>
            </a:pPr>
            <a:endParaRPr lang="ru-RU" sz="800" i="1" dirty="0">
              <a:solidFill>
                <a:srgbClr val="002060"/>
              </a:solidFill>
              <a:latin typeface="Constantia" pitchFamily="18" charset="0"/>
              <a:cs typeface="Times New Roman" pitchFamily="18" charset="0"/>
            </a:endParaRPr>
          </a:p>
          <a:p>
            <a:pPr indent="228600" eaLnBrk="0" hangingPunct="0">
              <a:tabLst>
                <a:tab pos="5676900" algn="l"/>
              </a:tabLst>
            </a:pPr>
            <a:r>
              <a:rPr lang="ru-RU" sz="1900" b="1" i="1" dirty="0">
                <a:solidFill>
                  <a:srgbClr val="002060"/>
                </a:solidFill>
                <a:cs typeface="Times New Roman" pitchFamily="18" charset="0"/>
              </a:rPr>
              <a:t>1</a:t>
            </a:r>
            <a:r>
              <a:rPr lang="ru-RU" sz="1900" b="1" i="1" dirty="0">
                <a:solidFill>
                  <a:srgbClr val="002060"/>
                </a:solidFill>
                <a:latin typeface="Constantia" pitchFamily="18" charset="0"/>
                <a:cs typeface="Times New Roman" pitchFamily="18" charset="0"/>
              </a:rPr>
              <a:t> строчка</a:t>
            </a:r>
            <a:r>
              <a:rPr lang="ru-RU" sz="1900" b="1" dirty="0">
                <a:solidFill>
                  <a:srgbClr val="002060"/>
                </a:solidFill>
                <a:latin typeface="Constantia" pitchFamily="18" charset="0"/>
                <a:cs typeface="Times New Roman" pitchFamily="18" charset="0"/>
              </a:rPr>
              <a:t> </a:t>
            </a:r>
            <a:r>
              <a:rPr lang="ru-RU" sz="1900" dirty="0">
                <a:solidFill>
                  <a:srgbClr val="002060"/>
                </a:solidFill>
                <a:latin typeface="Constantia" pitchFamily="18" charset="0"/>
                <a:cs typeface="Times New Roman" pitchFamily="18" charset="0"/>
              </a:rPr>
              <a:t>– одно слово (существительное) – название стихотворения;</a:t>
            </a:r>
            <a:endParaRPr lang="ru-RU" sz="1900" dirty="0">
              <a:solidFill>
                <a:srgbClr val="002060"/>
              </a:solidFill>
              <a:latin typeface="Constantia" pitchFamily="18" charset="0"/>
            </a:endParaRPr>
          </a:p>
          <a:p>
            <a:pPr indent="228600" eaLnBrk="0" hangingPunct="0">
              <a:tabLst>
                <a:tab pos="5676900" algn="l"/>
              </a:tabLst>
            </a:pPr>
            <a:r>
              <a:rPr lang="ru-RU" sz="1900" b="1" i="1" dirty="0">
                <a:solidFill>
                  <a:srgbClr val="002060"/>
                </a:solidFill>
                <a:cs typeface="Times New Roman" pitchFamily="18" charset="0"/>
              </a:rPr>
              <a:t>2 </a:t>
            </a:r>
            <a:r>
              <a:rPr lang="ru-RU" sz="1900" b="1" i="1" dirty="0">
                <a:solidFill>
                  <a:srgbClr val="002060"/>
                </a:solidFill>
                <a:latin typeface="Constantia" pitchFamily="18" charset="0"/>
                <a:cs typeface="Times New Roman" pitchFamily="18" charset="0"/>
              </a:rPr>
              <a:t>строчка</a:t>
            </a:r>
            <a:r>
              <a:rPr lang="ru-RU" sz="1900" b="1" dirty="0">
                <a:solidFill>
                  <a:srgbClr val="002060"/>
                </a:solidFill>
                <a:latin typeface="Constantia" pitchFamily="18" charset="0"/>
                <a:cs typeface="Times New Roman" pitchFamily="18" charset="0"/>
              </a:rPr>
              <a:t> </a:t>
            </a:r>
            <a:r>
              <a:rPr lang="ru-RU" sz="1900" dirty="0">
                <a:solidFill>
                  <a:srgbClr val="002060"/>
                </a:solidFill>
                <a:latin typeface="Constantia" pitchFamily="18" charset="0"/>
                <a:cs typeface="Times New Roman" pitchFamily="18" charset="0"/>
              </a:rPr>
              <a:t>– два слова (прилагательные, причастия) – описание темы;</a:t>
            </a:r>
            <a:endParaRPr lang="ru-RU" sz="1900" dirty="0">
              <a:solidFill>
                <a:srgbClr val="002060"/>
              </a:solidFill>
              <a:latin typeface="Constantia" pitchFamily="18" charset="0"/>
            </a:endParaRPr>
          </a:p>
          <a:p>
            <a:pPr indent="228600" eaLnBrk="0" hangingPunct="0">
              <a:tabLst>
                <a:tab pos="5676900" algn="l"/>
              </a:tabLst>
            </a:pPr>
            <a:r>
              <a:rPr lang="ru-RU" sz="1900" b="1" i="1" dirty="0">
                <a:solidFill>
                  <a:srgbClr val="002060"/>
                </a:solidFill>
                <a:cs typeface="Times New Roman" pitchFamily="18" charset="0"/>
              </a:rPr>
              <a:t>3</a:t>
            </a:r>
            <a:r>
              <a:rPr lang="ru-RU" sz="1900" b="1" i="1" dirty="0">
                <a:solidFill>
                  <a:srgbClr val="002060"/>
                </a:solidFill>
                <a:latin typeface="Constantia" pitchFamily="18" charset="0"/>
                <a:cs typeface="Times New Roman" pitchFamily="18" charset="0"/>
              </a:rPr>
              <a:t> строчка</a:t>
            </a:r>
            <a:r>
              <a:rPr lang="ru-RU" sz="1900" b="1" dirty="0">
                <a:solidFill>
                  <a:srgbClr val="002060"/>
                </a:solidFill>
                <a:latin typeface="Constantia" pitchFamily="18" charset="0"/>
                <a:cs typeface="Times New Roman" pitchFamily="18" charset="0"/>
              </a:rPr>
              <a:t> </a:t>
            </a:r>
            <a:r>
              <a:rPr lang="ru-RU" sz="1900" dirty="0">
                <a:solidFill>
                  <a:srgbClr val="002060"/>
                </a:solidFill>
                <a:latin typeface="Constantia" pitchFamily="18" charset="0"/>
                <a:cs typeface="Times New Roman" pitchFamily="18" charset="0"/>
              </a:rPr>
              <a:t>– три слова (глаголы) – действия, относящиеся к теме;</a:t>
            </a:r>
            <a:endParaRPr lang="ru-RU" sz="1900" dirty="0">
              <a:solidFill>
                <a:srgbClr val="002060"/>
              </a:solidFill>
              <a:latin typeface="Constantia" pitchFamily="18" charset="0"/>
            </a:endParaRPr>
          </a:p>
          <a:p>
            <a:pPr indent="228600" eaLnBrk="0" hangingPunct="0">
              <a:tabLst>
                <a:tab pos="5676900" algn="l"/>
              </a:tabLst>
            </a:pPr>
            <a:r>
              <a:rPr lang="ru-RU" sz="1900" b="1" i="1" dirty="0">
                <a:solidFill>
                  <a:srgbClr val="002060"/>
                </a:solidFill>
                <a:cs typeface="Times New Roman" pitchFamily="18" charset="0"/>
              </a:rPr>
              <a:t>4</a:t>
            </a:r>
            <a:r>
              <a:rPr lang="ru-RU" sz="1900" b="1" i="1" dirty="0">
                <a:solidFill>
                  <a:srgbClr val="002060"/>
                </a:solidFill>
                <a:latin typeface="Constantia" pitchFamily="18" charset="0"/>
                <a:cs typeface="Times New Roman" pitchFamily="18" charset="0"/>
              </a:rPr>
              <a:t> строчка</a:t>
            </a:r>
            <a:r>
              <a:rPr lang="ru-RU" sz="1900" b="1" dirty="0">
                <a:solidFill>
                  <a:srgbClr val="002060"/>
                </a:solidFill>
                <a:latin typeface="Constantia" pitchFamily="18" charset="0"/>
                <a:cs typeface="Times New Roman" pitchFamily="18" charset="0"/>
              </a:rPr>
              <a:t> </a:t>
            </a:r>
            <a:r>
              <a:rPr lang="ru-RU" sz="1900" dirty="0">
                <a:solidFill>
                  <a:srgbClr val="002060"/>
                </a:solidFill>
                <a:latin typeface="Constantia" pitchFamily="18" charset="0"/>
                <a:cs typeface="Times New Roman" pitchFamily="18" charset="0"/>
              </a:rPr>
              <a:t>– четыре слова – фраза, имеющая отношение к первому слову;</a:t>
            </a:r>
            <a:endParaRPr lang="ru-RU" sz="1900" dirty="0">
              <a:solidFill>
                <a:srgbClr val="002060"/>
              </a:solidFill>
              <a:latin typeface="Constantia" pitchFamily="18" charset="0"/>
            </a:endParaRPr>
          </a:p>
          <a:p>
            <a:pPr indent="228600" eaLnBrk="0" hangingPunct="0">
              <a:tabLst>
                <a:tab pos="5676900" algn="l"/>
              </a:tabLst>
            </a:pPr>
            <a:r>
              <a:rPr lang="ru-RU" sz="1900" b="1" i="1" dirty="0">
                <a:solidFill>
                  <a:srgbClr val="002060"/>
                </a:solidFill>
                <a:cs typeface="Times New Roman" pitchFamily="18" charset="0"/>
              </a:rPr>
              <a:t>5</a:t>
            </a:r>
            <a:r>
              <a:rPr lang="ru-RU" sz="1900" b="1" i="1" dirty="0">
                <a:solidFill>
                  <a:srgbClr val="002060"/>
                </a:solidFill>
                <a:latin typeface="Constantia" pitchFamily="18" charset="0"/>
                <a:cs typeface="Times New Roman" pitchFamily="18" charset="0"/>
              </a:rPr>
              <a:t> строчка</a:t>
            </a:r>
            <a:r>
              <a:rPr lang="ru-RU" sz="1900" b="1" dirty="0">
                <a:solidFill>
                  <a:srgbClr val="002060"/>
                </a:solidFill>
                <a:latin typeface="Constantia" pitchFamily="18" charset="0"/>
                <a:cs typeface="Times New Roman" pitchFamily="18" charset="0"/>
              </a:rPr>
              <a:t> </a:t>
            </a:r>
            <a:r>
              <a:rPr lang="ru-RU" sz="1900" dirty="0">
                <a:solidFill>
                  <a:srgbClr val="002060"/>
                </a:solidFill>
                <a:latin typeface="Constantia" pitchFamily="18" charset="0"/>
                <a:cs typeface="Times New Roman" pitchFamily="18" charset="0"/>
              </a:rPr>
              <a:t>– одно слово – выражает эмоцию, мнение автора к теме.</a:t>
            </a:r>
            <a:endParaRPr lang="ru-RU" sz="1900" dirty="0">
              <a:solidFill>
                <a:srgbClr val="002060"/>
              </a:solidFill>
              <a:latin typeface="Constantia" pitchFamily="18" charset="0"/>
            </a:endParaRPr>
          </a:p>
          <a:p>
            <a:pPr indent="228600" eaLnBrk="0" hangingPunct="0">
              <a:tabLst>
                <a:tab pos="5676900" algn="l"/>
              </a:tabLst>
            </a:pPr>
            <a:endParaRPr lang="ru-RU" sz="800" dirty="0">
              <a:solidFill>
                <a:srgbClr val="002060"/>
              </a:solidFill>
              <a:latin typeface="Constantia" pitchFamily="18" charset="0"/>
              <a:cs typeface="Times New Roman" pitchFamily="18" charset="0"/>
            </a:endParaRPr>
          </a:p>
          <a:p>
            <a:pPr indent="228600" eaLnBrk="0" hangingPunct="0">
              <a:tabLst>
                <a:tab pos="5676900" algn="l"/>
              </a:tabLst>
            </a:pPr>
            <a:r>
              <a:rPr lang="ru-RU" sz="1900" dirty="0">
                <a:solidFill>
                  <a:srgbClr val="002060"/>
                </a:solidFill>
                <a:latin typeface="Constantia" pitchFamily="18" charset="0"/>
                <a:cs typeface="Times New Roman" pitchFamily="18" charset="0"/>
              </a:rPr>
              <a:t>Например, </a:t>
            </a:r>
            <a:r>
              <a:rPr lang="ru-RU" sz="1900" b="1" dirty="0" err="1">
                <a:solidFill>
                  <a:srgbClr val="002060"/>
                </a:solidFill>
                <a:latin typeface="Constantia" pitchFamily="18" charset="0"/>
                <a:cs typeface="Times New Roman" pitchFamily="18" charset="0"/>
              </a:rPr>
              <a:t>синквейн</a:t>
            </a:r>
            <a:r>
              <a:rPr lang="ru-RU" sz="1900" b="1" dirty="0">
                <a:solidFill>
                  <a:srgbClr val="002060"/>
                </a:solidFill>
                <a:latin typeface="Constantia" pitchFamily="18" charset="0"/>
                <a:cs typeface="Times New Roman" pitchFamily="18" charset="0"/>
              </a:rPr>
              <a:t> «Башкортостан»</a:t>
            </a:r>
            <a:r>
              <a:rPr lang="ru-RU" sz="1900" dirty="0">
                <a:solidFill>
                  <a:srgbClr val="002060"/>
                </a:solidFill>
                <a:latin typeface="Constantia" pitchFamily="18" charset="0"/>
                <a:cs typeface="Times New Roman" pitchFamily="18" charset="0"/>
              </a:rPr>
              <a:t>.</a:t>
            </a:r>
            <a:endParaRPr lang="ru-RU" sz="1900" dirty="0">
              <a:solidFill>
                <a:srgbClr val="002060"/>
              </a:solidFill>
              <a:latin typeface="Constantia" pitchFamily="18" charset="0"/>
            </a:endParaRPr>
          </a:p>
          <a:p>
            <a:pPr indent="228600" eaLnBrk="0" hangingPunct="0">
              <a:tabLst>
                <a:tab pos="5676900" algn="l"/>
              </a:tabLst>
            </a:pPr>
            <a:r>
              <a:rPr lang="ru-RU" sz="1900" i="1" dirty="0">
                <a:solidFill>
                  <a:srgbClr val="002060"/>
                </a:solidFill>
                <a:latin typeface="Constantia" pitchFamily="18" charset="0"/>
                <a:cs typeface="Times New Roman" pitchFamily="18" charset="0"/>
              </a:rPr>
              <a:t>Башкортостан.</a:t>
            </a:r>
            <a:endParaRPr lang="ru-RU" sz="1900" dirty="0">
              <a:solidFill>
                <a:srgbClr val="002060"/>
              </a:solidFill>
              <a:latin typeface="Constantia" pitchFamily="18" charset="0"/>
            </a:endParaRPr>
          </a:p>
          <a:p>
            <a:pPr indent="228600" eaLnBrk="0" hangingPunct="0">
              <a:tabLst>
                <a:tab pos="5676900" algn="l"/>
              </a:tabLst>
            </a:pPr>
            <a:r>
              <a:rPr lang="ru-RU" sz="1900" i="1" dirty="0">
                <a:solidFill>
                  <a:srgbClr val="002060"/>
                </a:solidFill>
                <a:latin typeface="Constantia" pitchFamily="18" charset="0"/>
                <a:cs typeface="Times New Roman" pitchFamily="18" charset="0"/>
              </a:rPr>
              <a:t>Любимый. Красивый.</a:t>
            </a:r>
            <a:endParaRPr lang="ru-RU" sz="1900" dirty="0">
              <a:solidFill>
                <a:srgbClr val="002060"/>
              </a:solidFill>
              <a:latin typeface="Constantia" pitchFamily="18" charset="0"/>
            </a:endParaRPr>
          </a:p>
          <a:p>
            <a:pPr indent="228600" eaLnBrk="0" hangingPunct="0">
              <a:tabLst>
                <a:tab pos="5676900" algn="l"/>
              </a:tabLst>
            </a:pPr>
            <a:r>
              <a:rPr lang="ru-RU" sz="1900" i="1" dirty="0">
                <a:solidFill>
                  <a:srgbClr val="002060"/>
                </a:solidFill>
                <a:latin typeface="Constantia" pitchFamily="18" charset="0"/>
                <a:cs typeface="Times New Roman" pitchFamily="18" charset="0"/>
              </a:rPr>
              <a:t>Преуспевает. Развивается. Растет.</a:t>
            </a:r>
            <a:endParaRPr lang="ru-RU" sz="1900" dirty="0">
              <a:solidFill>
                <a:srgbClr val="002060"/>
              </a:solidFill>
              <a:latin typeface="Constantia" pitchFamily="18" charset="0"/>
            </a:endParaRPr>
          </a:p>
          <a:p>
            <a:pPr indent="228600" eaLnBrk="0" hangingPunct="0">
              <a:tabLst>
                <a:tab pos="5676900" algn="l"/>
              </a:tabLst>
            </a:pPr>
            <a:r>
              <a:rPr lang="ru-RU" sz="1900" i="1" dirty="0">
                <a:solidFill>
                  <a:srgbClr val="002060"/>
                </a:solidFill>
                <a:latin typeface="Constantia" pitchFamily="18" charset="0"/>
                <a:cs typeface="Times New Roman" pitchFamily="18" charset="0"/>
              </a:rPr>
              <a:t>Я горжусь своей Родиной.</a:t>
            </a:r>
            <a:endParaRPr lang="ru-RU" sz="1900" dirty="0">
              <a:solidFill>
                <a:srgbClr val="002060"/>
              </a:solidFill>
              <a:latin typeface="Constantia" pitchFamily="18" charset="0"/>
            </a:endParaRPr>
          </a:p>
          <a:p>
            <a:pPr indent="228600" eaLnBrk="0" hangingPunct="0">
              <a:tabLst>
                <a:tab pos="5676900" algn="l"/>
              </a:tabLst>
            </a:pPr>
            <a:r>
              <a:rPr lang="ru-RU" sz="1900" i="1" dirty="0">
                <a:solidFill>
                  <a:srgbClr val="002060"/>
                </a:solidFill>
                <a:latin typeface="Constantia" pitchFamily="18" charset="0"/>
                <a:cs typeface="Times New Roman" pitchFamily="18" charset="0"/>
              </a:rPr>
              <a:t>Богатый!</a:t>
            </a:r>
            <a:endParaRPr lang="ru-RU" sz="1900" dirty="0">
              <a:solidFill>
                <a:srgbClr val="002060"/>
              </a:solidFill>
              <a:latin typeface="Constantia" pitchFamily="18" charset="0"/>
              <a:cs typeface="Times New Roman" pitchFamily="18" charset="0"/>
            </a:endParaRPr>
          </a:p>
          <a:p>
            <a:pPr indent="228600" eaLnBrk="0" hangingPunct="0">
              <a:tabLst>
                <a:tab pos="5676900" algn="l"/>
              </a:tabLst>
            </a:pPr>
            <a:r>
              <a:rPr lang="ru-RU" sz="1900" dirty="0">
                <a:solidFill>
                  <a:srgbClr val="002060"/>
                </a:solidFill>
                <a:latin typeface="Constantia" pitchFamily="18" charset="0"/>
                <a:cs typeface="Times New Roman" pitchFamily="18" charset="0"/>
              </a:rPr>
              <a:t>Составить </a:t>
            </a:r>
            <a:r>
              <a:rPr lang="ru-RU" sz="1900" dirty="0" err="1">
                <a:solidFill>
                  <a:srgbClr val="002060"/>
                </a:solidFill>
                <a:latin typeface="Constantia" pitchFamily="18" charset="0"/>
                <a:cs typeface="Times New Roman" pitchFamily="18" charset="0"/>
              </a:rPr>
              <a:t>синквейны</a:t>
            </a:r>
            <a:r>
              <a:rPr lang="ru-RU" sz="1900" dirty="0">
                <a:solidFill>
                  <a:srgbClr val="002060"/>
                </a:solidFill>
                <a:latin typeface="Constantia" pitchFamily="18" charset="0"/>
                <a:cs typeface="Times New Roman" pitchFamily="18" charset="0"/>
              </a:rPr>
              <a:t> на темы: «</a:t>
            </a:r>
            <a:r>
              <a:rPr lang="ru-RU" sz="1900" b="1" dirty="0">
                <a:solidFill>
                  <a:srgbClr val="002060"/>
                </a:solidFill>
                <a:latin typeface="Constantia" pitchFamily="18" charset="0"/>
                <a:cs typeface="Times New Roman" pitchFamily="18" charset="0"/>
              </a:rPr>
              <a:t>Отечество», «Россия», «Победа», «Герои», «Слава»</a:t>
            </a:r>
            <a:r>
              <a:rPr lang="ru-RU" sz="1900" dirty="0">
                <a:solidFill>
                  <a:srgbClr val="002060"/>
                </a:solidFill>
                <a:latin typeface="Constantia" pitchFamily="18" charset="0"/>
                <a:cs typeface="Times New Roman" pitchFamily="18" charset="0"/>
              </a:rPr>
              <a:t>.</a:t>
            </a:r>
            <a:r>
              <a:rPr lang="ru-RU" sz="1900" dirty="0">
                <a:solidFill>
                  <a:srgbClr val="002060"/>
                </a:solidFill>
                <a:latin typeface="Constantia"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9"/>
          <p:cNvSpPr>
            <a:spLocks noChangeArrowheads="1"/>
          </p:cNvSpPr>
          <p:nvPr/>
        </p:nvSpPr>
        <p:spPr bwMode="auto">
          <a:xfrm>
            <a:off x="457200" y="5334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Задача </a:t>
            </a:r>
            <a:r>
              <a:rPr lang="ru-RU" sz="3200" b="1">
                <a:solidFill>
                  <a:srgbClr val="FF0000"/>
                </a:solidFill>
                <a:cs typeface="Times New Roman" pitchFamily="18" charset="0"/>
              </a:rPr>
              <a:t>1</a:t>
            </a:r>
          </a:p>
        </p:txBody>
      </p:sp>
      <p:sp>
        <p:nvSpPr>
          <p:cNvPr id="25603" name="Прямоугольник 17"/>
          <p:cNvSpPr>
            <a:spLocks noChangeArrowheads="1"/>
          </p:cNvSpPr>
          <p:nvPr/>
        </p:nvSpPr>
        <p:spPr bwMode="auto">
          <a:xfrm>
            <a:off x="533400" y="990600"/>
            <a:ext cx="8305800" cy="1938338"/>
          </a:xfrm>
          <a:prstGeom prst="rect">
            <a:avLst/>
          </a:prstGeom>
          <a:noFill/>
          <a:ln w="9525">
            <a:noFill/>
            <a:miter lim="800000"/>
            <a:headEnd/>
            <a:tailEnd/>
          </a:ln>
        </p:spPr>
        <p:txBody>
          <a:bodyPr>
            <a:spAutoFit/>
          </a:bodyPr>
          <a:lstStyle/>
          <a:p>
            <a:r>
              <a:rPr lang="ru-RU" sz="2400">
                <a:solidFill>
                  <a:srgbClr val="002060"/>
                </a:solidFill>
                <a:latin typeface="Constantia" pitchFamily="18" charset="0"/>
              </a:rPr>
              <a:t>Три стрелка независимо друг от друга стреляют по цели. Вероятность попадания в цель для первого стрелка равна </a:t>
            </a:r>
            <a:r>
              <a:rPr lang="ru-RU" sz="2400">
                <a:solidFill>
                  <a:srgbClr val="002060"/>
                </a:solidFill>
                <a:cs typeface="Times New Roman" pitchFamily="18" charset="0"/>
              </a:rPr>
              <a:t>0,75</a:t>
            </a:r>
            <a:r>
              <a:rPr lang="ru-RU" sz="2400">
                <a:solidFill>
                  <a:srgbClr val="002060"/>
                </a:solidFill>
                <a:latin typeface="Constantia" pitchFamily="18" charset="0"/>
              </a:rPr>
              <a:t>, для второго - </a:t>
            </a:r>
            <a:r>
              <a:rPr lang="ru-RU" sz="2400">
                <a:solidFill>
                  <a:srgbClr val="002060"/>
                </a:solidFill>
                <a:cs typeface="Times New Roman" pitchFamily="18" charset="0"/>
              </a:rPr>
              <a:t>0,8</a:t>
            </a:r>
            <a:r>
              <a:rPr lang="ru-RU" sz="2400">
                <a:solidFill>
                  <a:srgbClr val="002060"/>
                </a:solidFill>
                <a:latin typeface="Constantia" pitchFamily="18" charset="0"/>
              </a:rPr>
              <a:t>, для третьего - </a:t>
            </a:r>
            <a:r>
              <a:rPr lang="ru-RU" sz="2400">
                <a:solidFill>
                  <a:srgbClr val="002060"/>
                </a:solidFill>
                <a:cs typeface="Times New Roman" pitchFamily="18" charset="0"/>
              </a:rPr>
              <a:t>0,9</a:t>
            </a:r>
            <a:r>
              <a:rPr lang="ru-RU" sz="2400">
                <a:solidFill>
                  <a:srgbClr val="002060"/>
                </a:solidFill>
                <a:latin typeface="Constantia" pitchFamily="18" charset="0"/>
              </a:rPr>
              <a:t>. Определить вероятность того, что все три стрелка одновременно попадут в цель. </a:t>
            </a:r>
          </a:p>
        </p:txBody>
      </p:sp>
      <p:sp>
        <p:nvSpPr>
          <p:cNvPr id="2867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174" name="Прямоугольник 9"/>
          <p:cNvSpPr>
            <a:spLocks noChangeArrowheads="1"/>
          </p:cNvSpPr>
          <p:nvPr/>
        </p:nvSpPr>
        <p:spPr bwMode="auto">
          <a:xfrm>
            <a:off x="685800" y="3124200"/>
            <a:ext cx="7924800" cy="3059113"/>
          </a:xfrm>
          <a:prstGeom prst="rect">
            <a:avLst/>
          </a:prstGeom>
          <a:noFill/>
          <a:ln w="9525">
            <a:noFill/>
            <a:miter lim="800000"/>
            <a:headEnd/>
            <a:tailEnd/>
          </a:ln>
        </p:spPr>
        <p:txBody>
          <a:bodyPr>
            <a:spAutoFit/>
          </a:bodyPr>
          <a:lstStyle/>
          <a:p>
            <a:pPr algn="ctr">
              <a:lnSpc>
                <a:spcPct val="80000"/>
              </a:lnSpc>
            </a:pPr>
            <a:r>
              <a:rPr lang="ru-RU" sz="2400" b="1">
                <a:solidFill>
                  <a:srgbClr val="FF0000"/>
                </a:solidFill>
                <a:latin typeface="Constantia" pitchFamily="18" charset="0"/>
              </a:rPr>
              <a:t>Решение:</a:t>
            </a:r>
          </a:p>
          <a:p>
            <a:pPr algn="ctr">
              <a:lnSpc>
                <a:spcPct val="80000"/>
              </a:lnSpc>
            </a:pPr>
            <a:endParaRPr lang="ru-RU" sz="1200" b="1">
              <a:solidFill>
                <a:srgbClr val="FF0000"/>
              </a:solidFill>
              <a:latin typeface="Constantia" pitchFamily="18" charset="0"/>
            </a:endParaRPr>
          </a:p>
          <a:p>
            <a:r>
              <a:rPr lang="ru-RU" sz="2200">
                <a:solidFill>
                  <a:srgbClr val="002060"/>
                </a:solidFill>
                <a:latin typeface="Constantia" pitchFamily="18" charset="0"/>
              </a:rPr>
              <a:t>Пусть событие  </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latin typeface="Constantia" pitchFamily="18" charset="0"/>
              </a:rPr>
              <a:t> - «попадет первый стрелок»,  </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latin typeface="Constantia" pitchFamily="18" charset="0"/>
              </a:rPr>
              <a:t>)=</a:t>
            </a:r>
            <a:r>
              <a:rPr lang="ru-RU" sz="2200">
                <a:solidFill>
                  <a:srgbClr val="002060"/>
                </a:solidFill>
                <a:cs typeface="Times New Roman" pitchFamily="18" charset="0"/>
              </a:rPr>
              <a:t>0,75;</a:t>
            </a:r>
            <a:r>
              <a:rPr lang="ru-RU" sz="2200">
                <a:solidFill>
                  <a:srgbClr val="002060"/>
                </a:solidFill>
                <a:latin typeface="Constantia" pitchFamily="18" charset="0"/>
              </a:rPr>
              <a:t> </a:t>
            </a:r>
          </a:p>
          <a:p>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latin typeface="Constantia" pitchFamily="18" charset="0"/>
              </a:rPr>
              <a:t> - «попадет второй стрелок»,  </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latin typeface="Constantia" pitchFamily="18" charset="0"/>
              </a:rPr>
              <a:t>)=</a:t>
            </a:r>
            <a:r>
              <a:rPr lang="ru-RU" sz="2200">
                <a:solidFill>
                  <a:srgbClr val="002060"/>
                </a:solidFill>
                <a:cs typeface="Times New Roman" pitchFamily="18" charset="0"/>
              </a:rPr>
              <a:t>0,8;</a:t>
            </a:r>
            <a:r>
              <a:rPr lang="ru-RU" sz="2200">
                <a:solidFill>
                  <a:srgbClr val="002060"/>
                </a:solidFill>
                <a:latin typeface="Constantia" pitchFamily="18" charset="0"/>
              </a:rPr>
              <a:t> </a:t>
            </a:r>
          </a:p>
          <a:p>
            <a:r>
              <a:rPr lang="ru-RU" sz="2200" i="1">
                <a:solidFill>
                  <a:srgbClr val="002060"/>
                </a:solidFill>
                <a:latin typeface="Constantia" pitchFamily="18" charset="0"/>
              </a:rPr>
              <a:t>А</a:t>
            </a:r>
            <a:r>
              <a:rPr lang="ru-RU" sz="2200" baseline="-25000">
                <a:solidFill>
                  <a:srgbClr val="002060"/>
                </a:solidFill>
                <a:cs typeface="Times New Roman" pitchFamily="18" charset="0"/>
              </a:rPr>
              <a:t>3</a:t>
            </a:r>
            <a:r>
              <a:rPr lang="ru-RU" sz="2200">
                <a:solidFill>
                  <a:srgbClr val="002060"/>
                </a:solidFill>
                <a:cs typeface="Times New Roman" pitchFamily="18" charset="0"/>
              </a:rPr>
              <a:t> </a:t>
            </a:r>
            <a:r>
              <a:rPr lang="ru-RU" sz="2200">
                <a:solidFill>
                  <a:srgbClr val="002060"/>
                </a:solidFill>
                <a:latin typeface="Constantia" pitchFamily="18" charset="0"/>
              </a:rPr>
              <a:t>- «попадет третий стрелок», </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3</a:t>
            </a:r>
            <a:r>
              <a:rPr lang="ru-RU" sz="2200">
                <a:solidFill>
                  <a:srgbClr val="002060"/>
                </a:solidFill>
                <a:latin typeface="Constantia" pitchFamily="18" charset="0"/>
              </a:rPr>
              <a:t>)=</a:t>
            </a:r>
            <a:r>
              <a:rPr lang="ru-RU" sz="2200">
                <a:solidFill>
                  <a:srgbClr val="002060"/>
                </a:solidFill>
                <a:cs typeface="Times New Roman" pitchFamily="18" charset="0"/>
              </a:rPr>
              <a:t>0,9</a:t>
            </a:r>
            <a:r>
              <a:rPr lang="ru-RU" sz="2200">
                <a:solidFill>
                  <a:srgbClr val="002060"/>
                </a:solidFill>
                <a:latin typeface="Constantia" pitchFamily="18" charset="0"/>
              </a:rPr>
              <a:t> .  </a:t>
            </a:r>
          </a:p>
          <a:p>
            <a:pPr>
              <a:spcBef>
                <a:spcPts val="600"/>
              </a:spcBef>
            </a:pPr>
            <a:r>
              <a:rPr lang="ru-RU" sz="2200">
                <a:solidFill>
                  <a:srgbClr val="002060"/>
                </a:solidFill>
                <a:latin typeface="Constantia" pitchFamily="18" charset="0"/>
              </a:rPr>
              <a:t>Событие  </a:t>
            </a:r>
            <a:r>
              <a:rPr lang="ru-RU" sz="2200" i="1">
                <a:solidFill>
                  <a:srgbClr val="002060"/>
                </a:solidFill>
                <a:latin typeface="Constantia" pitchFamily="18" charset="0"/>
              </a:rPr>
              <a:t>А</a:t>
            </a:r>
            <a:r>
              <a:rPr lang="ru-RU" sz="2200">
                <a:solidFill>
                  <a:srgbClr val="002060"/>
                </a:solidFill>
                <a:latin typeface="Constantia" pitchFamily="18" charset="0"/>
              </a:rPr>
              <a:t> - «все стрелки попадут в цель» </a:t>
            </a:r>
          </a:p>
          <a:p>
            <a:r>
              <a:rPr lang="ru-RU" sz="2200">
                <a:solidFill>
                  <a:srgbClr val="002060"/>
                </a:solidFill>
                <a:latin typeface="Constantia" pitchFamily="18" charset="0"/>
              </a:rPr>
              <a:t>можно представить  как  </a:t>
            </a:r>
            <a:r>
              <a:rPr lang="ru-RU" sz="2200" i="1">
                <a:solidFill>
                  <a:srgbClr val="002060"/>
                </a:solidFill>
                <a:latin typeface="Constantia" pitchFamily="18" charset="0"/>
              </a:rPr>
              <a:t>А</a:t>
            </a:r>
            <a:r>
              <a:rPr lang="ru-RU" sz="2200">
                <a:solidFill>
                  <a:srgbClr val="002060"/>
                </a:solidFill>
                <a:latin typeface="Constantia" pitchFamily="18" charset="0"/>
              </a:rPr>
              <a:t>= </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cs typeface="Times New Roman"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cs typeface="Times New Roman"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3</a:t>
            </a:r>
            <a:r>
              <a:rPr lang="ru-RU" sz="2200" baseline="-25000">
                <a:solidFill>
                  <a:srgbClr val="002060"/>
                </a:solidFill>
                <a:latin typeface="Constantia" pitchFamily="18" charset="0"/>
              </a:rPr>
              <a:t> </a:t>
            </a:r>
            <a:r>
              <a:rPr lang="ru-RU" sz="2200">
                <a:solidFill>
                  <a:srgbClr val="002060"/>
                </a:solidFill>
                <a:latin typeface="Constantia" pitchFamily="18" charset="0"/>
              </a:rPr>
              <a:t>.</a:t>
            </a:r>
          </a:p>
          <a:p>
            <a:pPr>
              <a:spcBef>
                <a:spcPts val="600"/>
              </a:spcBef>
            </a:pPr>
            <a:r>
              <a:rPr lang="ru-RU" sz="2200">
                <a:solidFill>
                  <a:srgbClr val="002060"/>
                </a:solidFill>
                <a:latin typeface="Constantia" pitchFamily="18" charset="0"/>
              </a:rPr>
              <a:t>Поэтому вероятность</a:t>
            </a:r>
          </a:p>
          <a:p>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a:solidFill>
                  <a:srgbClr val="002060"/>
                </a:solidFill>
                <a:latin typeface="Constantia" pitchFamily="18" charset="0"/>
              </a:rPr>
              <a:t>)=</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cs typeface="Times New Roman"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cs typeface="Times New Roman"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3</a:t>
            </a:r>
            <a:r>
              <a:rPr lang="ru-RU" sz="2200">
                <a:solidFill>
                  <a:srgbClr val="002060"/>
                </a:solidFill>
                <a:latin typeface="Constantia" pitchFamily="18" charset="0"/>
              </a:rPr>
              <a:t>)=</a:t>
            </a:r>
            <a:r>
              <a:rPr lang="ru-RU" sz="2200" baseline="-25000">
                <a:solidFill>
                  <a:srgbClr val="002060"/>
                </a:solidFill>
                <a:latin typeface="Constantia" pitchFamily="18" charset="0"/>
              </a:rPr>
              <a:t> </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latin typeface="Constantia" pitchFamily="18" charset="0"/>
              </a:rPr>
              <a:t>)</a:t>
            </a:r>
            <a:r>
              <a:rPr lang="ru-RU" sz="2200">
                <a:solidFill>
                  <a:srgbClr val="002060"/>
                </a:solidFill>
                <a:cs typeface="Times New Roman" pitchFamily="18" charset="0"/>
              </a:rPr>
              <a:t>∙</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latin typeface="Constantia" pitchFamily="18" charset="0"/>
              </a:rPr>
              <a:t>)</a:t>
            </a:r>
            <a:r>
              <a:rPr lang="ru-RU" sz="2200">
                <a:solidFill>
                  <a:srgbClr val="002060"/>
                </a:solidFill>
                <a:cs typeface="Times New Roman" pitchFamily="18" charset="0"/>
              </a:rPr>
              <a:t>∙</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3</a:t>
            </a:r>
            <a:r>
              <a:rPr lang="ru-RU" sz="2200">
                <a:solidFill>
                  <a:srgbClr val="002060"/>
                </a:solidFill>
                <a:latin typeface="Constantia" pitchFamily="18" charset="0"/>
              </a:rPr>
              <a:t>)=</a:t>
            </a:r>
            <a:r>
              <a:rPr lang="ru-RU" sz="2200">
                <a:solidFill>
                  <a:srgbClr val="002060"/>
                </a:solidFill>
                <a:cs typeface="Times New Roman" pitchFamily="18" charset="0"/>
              </a:rPr>
              <a:t>0,75∙0,8∙0,9=0,54.</a:t>
            </a:r>
            <a:endParaRPr lang="ru-RU" sz="2200">
              <a:solidFill>
                <a:srgbClr val="002060"/>
              </a:solidFill>
              <a:latin typeface="Constantia" pitchFamily="18" charset="0"/>
            </a:endParaRPr>
          </a:p>
        </p:txBody>
      </p:sp>
      <p:pic>
        <p:nvPicPr>
          <p:cNvPr id="72706" name="Picture 2" descr="C:\Users\1\Desktop\стрелки\75493-3D_Design_Vol_3_No_17.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72200" y="4038600"/>
            <a:ext cx="2895600" cy="1809750"/>
          </a:xfrm>
          <a:prstGeom prst="rect">
            <a:avLst/>
          </a:prstGeom>
          <a:noFill/>
          <a:ln w="9525">
            <a:noFill/>
            <a:miter lim="800000"/>
            <a:headEnd/>
            <a:tailEnd/>
          </a:ln>
        </p:spPr>
      </p:pic>
      <p:pic>
        <p:nvPicPr>
          <p:cNvPr id="12296" name="Picture 8" descr="C:\Users\1\Desktop\стрелки\16.gif"/>
          <p:cNvPicPr>
            <a:picLocks noChangeAspect="1" noChangeArrowheads="1"/>
          </p:cNvPicPr>
          <p:nvPr/>
        </p:nvPicPr>
        <p:blipFill>
          <a:blip r:embed="rId4"/>
          <a:srcRect/>
          <a:stretch>
            <a:fillRect/>
          </a:stretch>
        </p:blipFill>
        <p:spPr bwMode="auto">
          <a:xfrm>
            <a:off x="2455863" y="2590800"/>
            <a:ext cx="5060950" cy="3657600"/>
          </a:xfrm>
          <a:prstGeom prst="rect">
            <a:avLst/>
          </a:prstGeom>
          <a:noFill/>
          <a:ln w="9525">
            <a:noFill/>
            <a:miter lim="800000"/>
            <a:headEnd/>
            <a:tailEnd/>
          </a:ln>
        </p:spPr>
      </p:pic>
      <p:sp>
        <p:nvSpPr>
          <p:cNvPr id="28680" name="Прямоугольник 8"/>
          <p:cNvSpPr>
            <a:spLocks noChangeArrowheads="1"/>
          </p:cNvSpPr>
          <p:nvPr/>
        </p:nvSpPr>
        <p:spPr bwMode="auto">
          <a:xfrm>
            <a:off x="685800" y="-76200"/>
            <a:ext cx="3886200" cy="646113"/>
          </a:xfrm>
          <a:prstGeom prst="rect">
            <a:avLst/>
          </a:prstGeom>
          <a:noFill/>
          <a:ln w="9525">
            <a:noFill/>
            <a:miter lim="800000"/>
            <a:headEnd/>
            <a:tailEnd/>
          </a:ln>
        </p:spPr>
        <p:txBody>
          <a:bodyPr>
            <a:spAutoFit/>
          </a:bodyPr>
          <a:lstStyle/>
          <a:p>
            <a:r>
              <a:rPr lang="ru-RU" sz="3600" b="1">
                <a:solidFill>
                  <a:srgbClr val="002060"/>
                </a:solidFill>
                <a:latin typeface="Constantia" pitchFamily="18" charset="0"/>
              </a:rPr>
              <a:t>Ученье - свет,</a:t>
            </a:r>
          </a:p>
        </p:txBody>
      </p:sp>
      <p:sp>
        <p:nvSpPr>
          <p:cNvPr id="10" name="Прямоугольник 9"/>
          <p:cNvSpPr>
            <a:spLocks noChangeArrowheads="1"/>
          </p:cNvSpPr>
          <p:nvPr/>
        </p:nvSpPr>
        <p:spPr bwMode="auto">
          <a:xfrm>
            <a:off x="3962400" y="-76200"/>
            <a:ext cx="4343400" cy="646113"/>
          </a:xfrm>
          <a:prstGeom prst="rect">
            <a:avLst/>
          </a:prstGeom>
          <a:noFill/>
          <a:ln w="9525">
            <a:noFill/>
            <a:miter lim="800000"/>
            <a:headEnd/>
            <a:tailEnd/>
          </a:ln>
        </p:spPr>
        <p:txBody>
          <a:bodyPr>
            <a:spAutoFit/>
          </a:bodyPr>
          <a:lstStyle/>
          <a:p>
            <a:r>
              <a:rPr lang="ru-RU" sz="3600" b="1">
                <a:solidFill>
                  <a:srgbClr val="FF0000"/>
                </a:solidFill>
                <a:latin typeface="Constantia" pitchFamily="18" charset="0"/>
              </a:rPr>
              <a:t>а неученье - тьма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fade">
                                      <p:cBhvr>
                                        <p:cTn id="11" dur="1000"/>
                                        <p:tgtEl>
                                          <p:spTgt spid="2560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603"/>
                                        </p:tgtEl>
                                        <p:attrNameLst>
                                          <p:attrName>style.visibility</p:attrName>
                                        </p:attrNameLst>
                                      </p:cBhvr>
                                      <p:to>
                                        <p:strVal val="visible"/>
                                      </p:to>
                                    </p:set>
                                    <p:animEffect transition="in" filter="fade">
                                      <p:cBhvr>
                                        <p:cTn id="14" dur="1000"/>
                                        <p:tgtEl>
                                          <p:spTgt spid="25603"/>
                                        </p:tgtEl>
                                      </p:cBhvr>
                                    </p:animEffect>
                                  </p:childTnLst>
                                </p:cTn>
                              </p:par>
                              <p:par>
                                <p:cTn id="15" presetID="10" presetClass="entr" presetSubtype="0" fill="hold" nodeType="with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fade">
                                      <p:cBhvr>
                                        <p:cTn id="17" dur="1000"/>
                                        <p:tgtEl>
                                          <p:spTgt spid="1229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29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fade">
                                      <p:cBhvr>
                                        <p:cTn id="24" dur="1000"/>
                                        <p:tgtEl>
                                          <p:spTgt spid="7174"/>
                                        </p:tgtEl>
                                      </p:cBhvr>
                                    </p:animEffect>
                                  </p:childTnLst>
                                </p:cTn>
                              </p:par>
                              <p:par>
                                <p:cTn id="25" presetID="10" presetClass="entr" presetSubtype="0" fill="hold" nodeType="withEffect">
                                  <p:stCondLst>
                                    <p:cond delay="0"/>
                                  </p:stCondLst>
                                  <p:childTnLst>
                                    <p:set>
                                      <p:cBhvr>
                                        <p:cTn id="26" dur="1" fill="hold">
                                          <p:stCondLst>
                                            <p:cond delay="0"/>
                                          </p:stCondLst>
                                        </p:cTn>
                                        <p:tgtEl>
                                          <p:spTgt spid="72706"/>
                                        </p:tgtEl>
                                        <p:attrNameLst>
                                          <p:attrName>style.visibility</p:attrName>
                                        </p:attrNameLst>
                                      </p:cBhvr>
                                      <p:to>
                                        <p:strVal val="visible"/>
                                      </p:to>
                                    </p:set>
                                    <p:animEffect transition="in" filter="fade">
                                      <p:cBhvr>
                                        <p:cTn id="27" dur="1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P spid="7174"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Прямоугольник 9"/>
          <p:cNvSpPr>
            <a:spLocks noChangeArrowheads="1"/>
          </p:cNvSpPr>
          <p:nvPr/>
        </p:nvSpPr>
        <p:spPr bwMode="auto">
          <a:xfrm>
            <a:off x="152400" y="1143000"/>
            <a:ext cx="6553200" cy="3362325"/>
          </a:xfrm>
          <a:prstGeom prst="rect">
            <a:avLst/>
          </a:prstGeom>
          <a:noFill/>
          <a:ln w="9525">
            <a:noFill/>
            <a:miter lim="800000"/>
            <a:headEnd/>
            <a:tailEnd/>
          </a:ln>
        </p:spPr>
        <p:txBody>
          <a:bodyPr>
            <a:spAutoFit/>
          </a:bodyPr>
          <a:lstStyle/>
          <a:p>
            <a:pPr algn="ctr">
              <a:lnSpc>
                <a:spcPct val="80000"/>
              </a:lnSpc>
            </a:pPr>
            <a:r>
              <a:rPr lang="ru-RU" sz="6600" b="1">
                <a:solidFill>
                  <a:srgbClr val="FF0000"/>
                </a:solidFill>
                <a:latin typeface="Constantia" pitchFamily="18" charset="0"/>
              </a:rPr>
              <a:t>«Наука побеждать» </a:t>
            </a:r>
            <a:r>
              <a:rPr lang="ru-RU" sz="6600" b="1">
                <a:solidFill>
                  <a:srgbClr val="002060"/>
                </a:solidFill>
                <a:latin typeface="Constantia" pitchFamily="18" charset="0"/>
              </a:rPr>
              <a:t>помогла </a:t>
            </a:r>
          </a:p>
          <a:p>
            <a:pPr algn="ctr">
              <a:lnSpc>
                <a:spcPct val="80000"/>
              </a:lnSpc>
            </a:pPr>
            <a:r>
              <a:rPr lang="ru-RU" sz="6600" b="1">
                <a:solidFill>
                  <a:srgbClr val="002060"/>
                </a:solidFill>
                <a:latin typeface="Constantia" pitchFamily="18" charset="0"/>
              </a:rPr>
              <a:t>математике, </a:t>
            </a:r>
          </a:p>
        </p:txBody>
      </p:sp>
      <p:pic>
        <p:nvPicPr>
          <p:cNvPr id="78851" name="Picture 2" descr="C:\Users\1\Desktop\стрелки\3.jp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1714500" y="457200"/>
            <a:ext cx="75057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Прямоугольник 9"/>
          <p:cNvSpPr>
            <a:spLocks noChangeArrowheads="1"/>
          </p:cNvSpPr>
          <p:nvPr/>
        </p:nvSpPr>
        <p:spPr bwMode="auto">
          <a:xfrm>
            <a:off x="1066800" y="609600"/>
            <a:ext cx="7010400" cy="2549525"/>
          </a:xfrm>
          <a:prstGeom prst="rect">
            <a:avLst/>
          </a:prstGeom>
          <a:noFill/>
          <a:ln w="9525">
            <a:noFill/>
            <a:miter lim="800000"/>
            <a:headEnd/>
            <a:tailEnd/>
          </a:ln>
        </p:spPr>
        <p:txBody>
          <a:bodyPr>
            <a:spAutoFit/>
          </a:bodyPr>
          <a:lstStyle/>
          <a:p>
            <a:pPr algn="ctr">
              <a:lnSpc>
                <a:spcPct val="80000"/>
              </a:lnSpc>
            </a:pPr>
            <a:r>
              <a:rPr lang="ru-RU" sz="6600" b="1">
                <a:solidFill>
                  <a:srgbClr val="002060"/>
                </a:solidFill>
                <a:latin typeface="Constantia" pitchFamily="18" charset="0"/>
              </a:rPr>
              <a:t>а</a:t>
            </a:r>
            <a:r>
              <a:rPr lang="ru-RU" sz="6600" b="1">
                <a:solidFill>
                  <a:srgbClr val="FF0000"/>
                </a:solidFill>
                <a:latin typeface="Constantia" pitchFamily="18" charset="0"/>
              </a:rPr>
              <a:t> математика </a:t>
            </a:r>
            <a:r>
              <a:rPr lang="ru-RU" sz="6600" b="1">
                <a:solidFill>
                  <a:srgbClr val="002060"/>
                </a:solidFill>
                <a:latin typeface="Constantia" pitchFamily="18" charset="0"/>
              </a:rPr>
              <a:t>научила</a:t>
            </a:r>
            <a:r>
              <a:rPr lang="ru-RU" sz="6600" b="1">
                <a:solidFill>
                  <a:srgbClr val="FF0000"/>
                </a:solidFill>
                <a:latin typeface="Constantia" pitchFamily="18" charset="0"/>
              </a:rPr>
              <a:t> </a:t>
            </a:r>
          </a:p>
          <a:p>
            <a:pPr algn="ctr">
              <a:lnSpc>
                <a:spcPct val="80000"/>
              </a:lnSpc>
            </a:pPr>
            <a:r>
              <a:rPr lang="ru-RU" sz="6600" b="1">
                <a:solidFill>
                  <a:srgbClr val="FF0000"/>
                </a:solidFill>
                <a:latin typeface="Constantia" pitchFamily="18" charset="0"/>
              </a:rPr>
              <a:t>побеждать! </a:t>
            </a:r>
          </a:p>
        </p:txBody>
      </p:sp>
      <p:pic>
        <p:nvPicPr>
          <p:cNvPr id="79875" name="Picture 4" descr="PE02002_"/>
          <p:cNvPicPr>
            <a:picLocks noChangeAspect="1" noChangeArrowheads="1"/>
          </p:cNvPicPr>
          <p:nvPr/>
        </p:nvPicPr>
        <p:blipFill>
          <a:blip r:embed="rId2"/>
          <a:srcRect/>
          <a:stretch>
            <a:fillRect/>
          </a:stretch>
        </p:blipFill>
        <p:spPr bwMode="auto">
          <a:xfrm>
            <a:off x="0" y="3262313"/>
            <a:ext cx="3581400" cy="3595687"/>
          </a:xfrm>
          <a:prstGeom prst="rect">
            <a:avLst/>
          </a:prstGeom>
          <a:noFill/>
          <a:ln w="9525">
            <a:noFill/>
            <a:miter lim="800000"/>
            <a:headEnd/>
            <a:tailEnd/>
          </a:ln>
        </p:spPr>
      </p:pic>
      <p:pic>
        <p:nvPicPr>
          <p:cNvPr id="79876" name="Рисунок 4" descr="AG00038_"/>
          <p:cNvPicPr>
            <a:picLocks noChangeAspect="1" noChangeArrowheads="1" noCrop="1"/>
          </p:cNvPicPr>
          <p:nvPr/>
        </p:nvPicPr>
        <p:blipFill>
          <a:blip r:embed="rId3"/>
          <a:srcRect/>
          <a:stretch>
            <a:fillRect/>
          </a:stretch>
        </p:blipFill>
        <p:spPr bwMode="auto">
          <a:xfrm>
            <a:off x="3886200" y="3835400"/>
            <a:ext cx="5257800"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9" name="Rectangle 5"/>
          <p:cNvSpPr>
            <a:spLocks noChangeArrowheads="1"/>
          </p:cNvSpPr>
          <p:nvPr/>
        </p:nvSpPr>
        <p:spPr bwMode="auto">
          <a:xfrm>
            <a:off x="0" y="3141663"/>
            <a:ext cx="9144000" cy="2649537"/>
          </a:xfrm>
          <a:prstGeom prst="rect">
            <a:avLst/>
          </a:prstGeom>
          <a:noFill/>
          <a:ln w="9525">
            <a:noFill/>
            <a:miter lim="800000"/>
            <a:headEnd/>
            <a:tailEnd/>
          </a:ln>
        </p:spPr>
        <p:txBody>
          <a:bodyPr/>
          <a:lstStyle/>
          <a:p>
            <a:pPr marL="342900" indent="-342900">
              <a:spcBef>
                <a:spcPct val="20000"/>
              </a:spcBef>
            </a:pPr>
            <a:endParaRPr lang="ru-RU" sz="3200"/>
          </a:p>
        </p:txBody>
      </p:sp>
      <p:sp>
        <p:nvSpPr>
          <p:cNvPr id="80899" name="Rectangle 16"/>
          <p:cNvSpPr>
            <a:spLocks noChangeArrowheads="1"/>
          </p:cNvSpPr>
          <p:nvPr/>
        </p:nvSpPr>
        <p:spPr bwMode="auto">
          <a:xfrm>
            <a:off x="0" y="404813"/>
            <a:ext cx="9144000" cy="2879725"/>
          </a:xfrm>
          <a:prstGeom prst="rect">
            <a:avLst/>
          </a:prstGeom>
          <a:noFill/>
          <a:ln w="9525">
            <a:noFill/>
            <a:miter lim="800000"/>
            <a:headEnd/>
            <a:tailEnd/>
          </a:ln>
        </p:spPr>
        <p:txBody>
          <a:bodyPr/>
          <a:lstStyle/>
          <a:p>
            <a:pPr marL="342900" indent="-342900">
              <a:spcBef>
                <a:spcPct val="20000"/>
              </a:spcBef>
            </a:pPr>
            <a:endParaRPr lang="ru-RU" sz="3200"/>
          </a:p>
        </p:txBody>
      </p:sp>
      <p:sp>
        <p:nvSpPr>
          <p:cNvPr id="80900" name="Rectangle 17"/>
          <p:cNvSpPr>
            <a:spLocks noChangeArrowheads="1"/>
          </p:cNvSpPr>
          <p:nvPr/>
        </p:nvSpPr>
        <p:spPr bwMode="auto">
          <a:xfrm>
            <a:off x="457200" y="333375"/>
            <a:ext cx="8229600" cy="2879725"/>
          </a:xfrm>
          <a:prstGeom prst="rect">
            <a:avLst/>
          </a:prstGeom>
          <a:noFill/>
          <a:ln w="9525">
            <a:noFill/>
            <a:miter lim="800000"/>
            <a:headEnd/>
            <a:tailEnd/>
          </a:ln>
        </p:spPr>
        <p:txBody>
          <a:bodyPr/>
          <a:lstStyle/>
          <a:p>
            <a:pPr marL="342900" indent="-342900" algn="ctr">
              <a:spcBef>
                <a:spcPct val="20000"/>
              </a:spcBef>
            </a:pPr>
            <a:r>
              <a:rPr lang="ru-RU" sz="4400" b="1">
                <a:solidFill>
                  <a:srgbClr val="FF0000"/>
                </a:solidFill>
                <a:latin typeface="Constantia" pitchFamily="18" charset="0"/>
              </a:rPr>
              <a:t>Лист настроения</a:t>
            </a:r>
          </a:p>
          <a:p>
            <a:pPr marL="342900" indent="-342900">
              <a:spcBef>
                <a:spcPct val="20000"/>
              </a:spcBef>
            </a:pPr>
            <a:r>
              <a:rPr lang="ru-RU" sz="3200"/>
              <a:t>   </a:t>
            </a:r>
          </a:p>
        </p:txBody>
      </p:sp>
      <p:pic>
        <p:nvPicPr>
          <p:cNvPr id="80901" name="Picture 4" descr="рожа"/>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3124200"/>
            <a:ext cx="7956550" cy="2516188"/>
          </a:xfrm>
          <a:prstGeom prst="rect">
            <a:avLst/>
          </a:prstGeom>
          <a:noFill/>
          <a:ln w="9525">
            <a:noFill/>
            <a:miter lim="800000"/>
            <a:headEnd/>
            <a:tailEnd/>
          </a:ln>
        </p:spPr>
      </p:pic>
      <p:sp>
        <p:nvSpPr>
          <p:cNvPr id="80902" name="Rectangle 17"/>
          <p:cNvSpPr>
            <a:spLocks noChangeArrowheads="1"/>
          </p:cNvSpPr>
          <p:nvPr/>
        </p:nvSpPr>
        <p:spPr bwMode="auto">
          <a:xfrm>
            <a:off x="762000" y="1143000"/>
            <a:ext cx="8077200" cy="1009650"/>
          </a:xfrm>
          <a:prstGeom prst="rect">
            <a:avLst/>
          </a:prstGeom>
          <a:noFill/>
          <a:ln w="9525">
            <a:noFill/>
            <a:miter lim="800000"/>
            <a:headEnd/>
            <a:tailEnd/>
          </a:ln>
        </p:spPr>
        <p:txBody>
          <a:bodyPr/>
          <a:lstStyle/>
          <a:p>
            <a:r>
              <a:rPr lang="ru-RU" sz="2800" b="1">
                <a:solidFill>
                  <a:srgbClr val="002060"/>
                </a:solidFill>
                <a:latin typeface="Constantia" pitchFamily="18" charset="0"/>
              </a:rPr>
              <a:t>Отметьте соответствующей фигурой ваше настроение в конце урока и  сдайте лист настроения. Фигурки подскажут ваше мнение о занятии.</a:t>
            </a:r>
            <a:endParaRPr lang="ru-RU" sz="2800" b="1">
              <a:solidFill>
                <a:srgbClr val="002060"/>
              </a:solidFill>
              <a:latin typeface="Constantia" pitchFamily="18" charset="0"/>
              <a:cs typeface="Times New Roman" pitchFamily="18" charset="0"/>
            </a:endParaRPr>
          </a:p>
        </p:txBody>
      </p:sp>
      <p:sp>
        <p:nvSpPr>
          <p:cNvPr id="80903" name="Стрелка вправо 17">
            <a:hlinkClick r:id="rId4" action="ppaction://hlinksldjump"/>
          </p:cNvPr>
          <p:cNvSpPr>
            <a:spLocks noChangeArrowheads="1"/>
          </p:cNvSpPr>
          <p:nvPr/>
        </p:nvSpPr>
        <p:spPr bwMode="auto">
          <a:xfrm>
            <a:off x="7467600" y="5867400"/>
            <a:ext cx="838200" cy="457200"/>
          </a:xfrm>
          <a:prstGeom prst="rightArrow">
            <a:avLst>
              <a:gd name="adj1" fmla="val 50000"/>
              <a:gd name="adj2" fmla="val 50026"/>
            </a:avLst>
          </a:prstGeom>
          <a:solidFill>
            <a:schemeClr val="bg1"/>
          </a:solidFill>
          <a:ln w="9525" algn="ctr">
            <a:solidFill>
              <a:schemeClr val="tx1"/>
            </a:solidFill>
            <a:round/>
            <a:headEnd/>
            <a:tailEnd/>
          </a:ln>
        </p:spPr>
        <p:txBody>
          <a:bodyPr wrap="none"/>
          <a:lstStyle/>
          <a:p>
            <a:endParaRPr lang="ru-RU"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169989"/>
                                        </p:tgtEl>
                                        <p:attrNameLst>
                                          <p:attrName>style.visibility</p:attrName>
                                        </p:attrNameLst>
                                      </p:cBhvr>
                                      <p:to>
                                        <p:strVal val="visible"/>
                                      </p:to>
                                    </p:set>
                                    <p:animEffect transition="in" filter="dissolve">
                                      <p:cBhvr>
                                        <p:cTn id="7" dur="500"/>
                                        <p:tgtEl>
                                          <p:spTgt spid="16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990600" y="5029200"/>
            <a:ext cx="6858000" cy="396875"/>
          </a:xfrm>
          <a:prstGeom prst="rect">
            <a:avLst/>
          </a:prstGeom>
          <a:noFill/>
          <a:ln w="9525">
            <a:noFill/>
            <a:miter lim="800000"/>
            <a:headEnd/>
            <a:tailEnd/>
          </a:ln>
        </p:spPr>
        <p:txBody>
          <a:bodyPr>
            <a:spAutoFit/>
          </a:bodyPr>
          <a:lstStyle/>
          <a:p>
            <a:endParaRPr kumimoji="0" lang="ru-RU" sz="2000" b="1" i="1">
              <a:solidFill>
                <a:srgbClr val="333399"/>
              </a:solidFill>
            </a:endParaRPr>
          </a:p>
        </p:txBody>
      </p:sp>
      <p:sp>
        <p:nvSpPr>
          <p:cNvPr id="82947" name="Rectangle 5"/>
          <p:cNvSpPr>
            <a:spLocks noChangeArrowheads="1"/>
          </p:cNvSpPr>
          <p:nvPr/>
        </p:nvSpPr>
        <p:spPr bwMode="auto">
          <a:xfrm>
            <a:off x="228600" y="990600"/>
            <a:ext cx="7315200" cy="3951288"/>
          </a:xfrm>
          <a:prstGeom prst="rect">
            <a:avLst/>
          </a:prstGeom>
          <a:noFill/>
          <a:ln w="9525">
            <a:noFill/>
            <a:miter lim="800000"/>
            <a:headEnd/>
            <a:tailEnd/>
          </a:ln>
        </p:spPr>
        <p:txBody>
          <a:bodyPr anchor="ctr">
            <a:spAutoFit/>
          </a:bodyPr>
          <a:lstStyle/>
          <a:p>
            <a:pPr algn="ctr">
              <a:spcBef>
                <a:spcPct val="40000"/>
              </a:spcBef>
            </a:pPr>
            <a:r>
              <a:rPr kumimoji="0" lang="ru-RU" sz="6600" b="1">
                <a:solidFill>
                  <a:srgbClr val="002060"/>
                </a:solidFill>
                <a:latin typeface="Constantia" pitchFamily="18" charset="0"/>
              </a:rPr>
              <a:t>Урок окончен!</a:t>
            </a:r>
          </a:p>
          <a:p>
            <a:pPr algn="ctr">
              <a:spcBef>
                <a:spcPct val="40000"/>
              </a:spcBef>
            </a:pPr>
            <a:r>
              <a:rPr kumimoji="0" lang="ru-RU" sz="6600" b="1">
                <a:solidFill>
                  <a:srgbClr val="FF0000"/>
                </a:solidFill>
                <a:latin typeface="Constantia" pitchFamily="18" charset="0"/>
              </a:rPr>
              <a:t>Спасибо!</a:t>
            </a:r>
          </a:p>
          <a:p>
            <a:pPr algn="ctr">
              <a:spcBef>
                <a:spcPct val="40000"/>
              </a:spcBef>
            </a:pPr>
            <a:r>
              <a:rPr kumimoji="0" lang="ru-RU" sz="6600" b="1">
                <a:solidFill>
                  <a:srgbClr val="002060"/>
                </a:solidFill>
                <a:latin typeface="Constantia" pitchFamily="18" charset="0"/>
              </a:rPr>
              <a:t>До свидания!</a:t>
            </a:r>
          </a:p>
        </p:txBody>
      </p:sp>
      <p:pic>
        <p:nvPicPr>
          <p:cNvPr id="82948" name="Picture 2" descr="C:\Users\1\Desktop\стрелки\3.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3048000" y="1593850"/>
            <a:ext cx="6172200" cy="5264150"/>
          </a:xfrm>
          <a:prstGeom prst="rect">
            <a:avLst/>
          </a:prstGeom>
          <a:noFill/>
          <a:ln w="9525">
            <a:noFill/>
            <a:miter lim="800000"/>
            <a:headEnd/>
            <a:tailEnd/>
          </a:ln>
        </p:spPr>
      </p:pic>
      <p:pic>
        <p:nvPicPr>
          <p:cNvPr id="5" name="газманов.mp3">
            <a:hlinkClick r:id="" action="ppaction://media"/>
          </p:cNvPr>
          <p:cNvPicPr>
            <a:picLocks noRot="1" noChangeAspect="1"/>
          </p:cNvPicPr>
          <p:nvPr>
            <a:audioFile r:link="rId1"/>
          </p:nvPr>
        </p:nvPicPr>
        <p:blipFill>
          <a:blip r:embed="rId4"/>
          <a:srcRect/>
          <a:stretch>
            <a:fillRect/>
          </a:stretch>
        </p:blipFill>
        <p:spPr bwMode="auto">
          <a:xfrm>
            <a:off x="8382000" y="5791200"/>
            <a:ext cx="381000"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65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C:\Users\1\Desktop\стрелки\post-568-1230110971.jpg"/>
          <p:cNvPicPr>
            <a:picLocks noChangeAspect="1" noChangeArrowheads="1"/>
          </p:cNvPicPr>
          <p:nvPr/>
        </p:nvPicPr>
        <p:blipFill>
          <a:blip r:embed="rId3">
            <a:clrChange>
              <a:clrFrom>
                <a:srgbClr val="FFFFFF"/>
              </a:clrFrom>
              <a:clrTo>
                <a:srgbClr val="FFFFFF">
                  <a:alpha val="0"/>
                </a:srgbClr>
              </a:clrTo>
            </a:clrChange>
          </a:blip>
          <a:srcRect t="2174" b="6522"/>
          <a:stretch>
            <a:fillRect/>
          </a:stretch>
        </p:blipFill>
        <p:spPr bwMode="auto">
          <a:xfrm>
            <a:off x="3259138" y="2514600"/>
            <a:ext cx="2379662" cy="3783013"/>
          </a:xfrm>
          <a:prstGeom prst="rect">
            <a:avLst/>
          </a:prstGeom>
          <a:noFill/>
          <a:ln w="9525">
            <a:noFill/>
            <a:miter lim="800000"/>
            <a:headEnd/>
            <a:tailEnd/>
          </a:ln>
        </p:spPr>
      </p:pic>
      <p:sp>
        <p:nvSpPr>
          <p:cNvPr id="29699" name="Прямоугольник 9"/>
          <p:cNvSpPr>
            <a:spLocks noChangeArrowheads="1"/>
          </p:cNvSpPr>
          <p:nvPr/>
        </p:nvSpPr>
        <p:spPr bwMode="auto">
          <a:xfrm>
            <a:off x="457200" y="5334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Задача </a:t>
            </a:r>
            <a:r>
              <a:rPr lang="ru-RU" sz="3200" b="1">
                <a:solidFill>
                  <a:srgbClr val="FF0000"/>
                </a:solidFill>
                <a:cs typeface="Times New Roman" pitchFamily="18" charset="0"/>
              </a:rPr>
              <a:t>2</a:t>
            </a:r>
          </a:p>
        </p:txBody>
      </p:sp>
      <p:sp>
        <p:nvSpPr>
          <p:cNvPr id="29700" name="Прямоугольник 17"/>
          <p:cNvSpPr>
            <a:spLocks noChangeArrowheads="1"/>
          </p:cNvSpPr>
          <p:nvPr/>
        </p:nvSpPr>
        <p:spPr bwMode="auto">
          <a:xfrm>
            <a:off x="685800" y="1066800"/>
            <a:ext cx="7924800" cy="1570038"/>
          </a:xfrm>
          <a:prstGeom prst="rect">
            <a:avLst/>
          </a:prstGeom>
          <a:noFill/>
          <a:ln w="9525">
            <a:noFill/>
            <a:miter lim="800000"/>
            <a:headEnd/>
            <a:tailEnd/>
          </a:ln>
        </p:spPr>
        <p:txBody>
          <a:bodyPr>
            <a:spAutoFit/>
          </a:bodyPr>
          <a:lstStyle/>
          <a:p>
            <a:r>
              <a:rPr lang="ru-RU" sz="2400">
                <a:solidFill>
                  <a:srgbClr val="002060"/>
                </a:solidFill>
                <a:latin typeface="Constantia" pitchFamily="18" charset="0"/>
              </a:rPr>
              <a:t>Вероятность того, что стрелок, произведя выстрел, выбивает </a:t>
            </a:r>
            <a:r>
              <a:rPr lang="ru-RU" sz="2400">
                <a:solidFill>
                  <a:srgbClr val="002060"/>
                </a:solidFill>
                <a:cs typeface="Times New Roman" pitchFamily="18" charset="0"/>
              </a:rPr>
              <a:t>10</a:t>
            </a:r>
            <a:r>
              <a:rPr lang="ru-RU" sz="2400">
                <a:solidFill>
                  <a:srgbClr val="002060"/>
                </a:solidFill>
                <a:latin typeface="Constantia" pitchFamily="18" charset="0"/>
              </a:rPr>
              <a:t> очков, равна </a:t>
            </a:r>
            <a:r>
              <a:rPr lang="ru-RU" sz="2400">
                <a:solidFill>
                  <a:srgbClr val="002060"/>
                </a:solidFill>
                <a:cs typeface="Times New Roman" pitchFamily="18" charset="0"/>
              </a:rPr>
              <a:t>0,5</a:t>
            </a:r>
            <a:r>
              <a:rPr lang="ru-RU" sz="2400">
                <a:solidFill>
                  <a:srgbClr val="002060"/>
                </a:solidFill>
                <a:latin typeface="Constantia" pitchFamily="18" charset="0"/>
                <a:cs typeface="Times New Roman" pitchFamily="18" charset="0"/>
              </a:rPr>
              <a:t>;  </a:t>
            </a:r>
            <a:r>
              <a:rPr lang="ru-RU" sz="2400">
                <a:solidFill>
                  <a:srgbClr val="002060"/>
                </a:solidFill>
                <a:cs typeface="Times New Roman" pitchFamily="18" charset="0"/>
              </a:rPr>
              <a:t>9</a:t>
            </a:r>
            <a:r>
              <a:rPr lang="ru-RU" sz="2400">
                <a:solidFill>
                  <a:srgbClr val="002060"/>
                </a:solidFill>
                <a:latin typeface="Constantia" pitchFamily="18" charset="0"/>
              </a:rPr>
              <a:t> очков - </a:t>
            </a:r>
            <a:r>
              <a:rPr lang="ru-RU" sz="2400">
                <a:solidFill>
                  <a:srgbClr val="002060"/>
                </a:solidFill>
                <a:cs typeface="Times New Roman" pitchFamily="18" charset="0"/>
              </a:rPr>
              <a:t>0,3;</a:t>
            </a:r>
            <a:r>
              <a:rPr lang="ru-RU" sz="2400">
                <a:solidFill>
                  <a:srgbClr val="002060"/>
                </a:solidFill>
                <a:latin typeface="Constantia" pitchFamily="18" charset="0"/>
              </a:rPr>
              <a:t> и,  наконец, 8 или меньше очков - </a:t>
            </a:r>
            <a:r>
              <a:rPr lang="ru-RU" sz="2400">
                <a:solidFill>
                  <a:srgbClr val="002060"/>
                </a:solidFill>
                <a:cs typeface="Times New Roman" pitchFamily="18" charset="0"/>
              </a:rPr>
              <a:t>0,2</a:t>
            </a:r>
            <a:r>
              <a:rPr lang="ru-RU" sz="2400">
                <a:solidFill>
                  <a:srgbClr val="002060"/>
                </a:solidFill>
                <a:latin typeface="Constantia" pitchFamily="18" charset="0"/>
              </a:rPr>
              <a:t>. Найти вероятность того, что стрелок при одном выстреле выбьет не менее  </a:t>
            </a:r>
            <a:r>
              <a:rPr lang="ru-RU" sz="2400">
                <a:solidFill>
                  <a:srgbClr val="002060"/>
                </a:solidFill>
                <a:cs typeface="Times New Roman" pitchFamily="18" charset="0"/>
              </a:rPr>
              <a:t>9</a:t>
            </a:r>
            <a:r>
              <a:rPr lang="ru-RU" sz="2400">
                <a:solidFill>
                  <a:srgbClr val="002060"/>
                </a:solidFill>
                <a:latin typeface="Constantia" pitchFamily="18" charset="0"/>
              </a:rPr>
              <a:t> очков. </a:t>
            </a:r>
          </a:p>
        </p:txBody>
      </p:sp>
      <p:sp>
        <p:nvSpPr>
          <p:cNvPr id="2970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174" name="Прямоугольник 9"/>
          <p:cNvSpPr>
            <a:spLocks noChangeArrowheads="1"/>
          </p:cNvSpPr>
          <p:nvPr/>
        </p:nvSpPr>
        <p:spPr bwMode="auto">
          <a:xfrm>
            <a:off x="685800" y="2819400"/>
            <a:ext cx="7924800" cy="3059113"/>
          </a:xfrm>
          <a:prstGeom prst="rect">
            <a:avLst/>
          </a:prstGeom>
          <a:noFill/>
          <a:ln w="9525">
            <a:noFill/>
            <a:miter lim="800000"/>
            <a:headEnd/>
            <a:tailEnd/>
          </a:ln>
        </p:spPr>
        <p:txBody>
          <a:bodyPr>
            <a:spAutoFit/>
          </a:bodyPr>
          <a:lstStyle/>
          <a:p>
            <a:pPr algn="ctr">
              <a:lnSpc>
                <a:spcPct val="80000"/>
              </a:lnSpc>
            </a:pPr>
            <a:r>
              <a:rPr lang="ru-RU" sz="2400" b="1">
                <a:solidFill>
                  <a:srgbClr val="FF0000"/>
                </a:solidFill>
                <a:latin typeface="Constantia" pitchFamily="18" charset="0"/>
              </a:rPr>
              <a:t>Решение:</a:t>
            </a:r>
          </a:p>
          <a:p>
            <a:pPr algn="ctr">
              <a:lnSpc>
                <a:spcPct val="80000"/>
              </a:lnSpc>
            </a:pPr>
            <a:endParaRPr lang="ru-RU" sz="1200" b="1">
              <a:solidFill>
                <a:srgbClr val="FF0000"/>
              </a:solidFill>
              <a:latin typeface="Constantia" pitchFamily="18" charset="0"/>
            </a:endParaRPr>
          </a:p>
          <a:p>
            <a:r>
              <a:rPr lang="ru-RU" sz="2200">
                <a:solidFill>
                  <a:srgbClr val="002060"/>
                </a:solidFill>
                <a:latin typeface="Constantia" pitchFamily="18" charset="0"/>
              </a:rPr>
              <a:t>Пусть событие  </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latin typeface="Constantia" pitchFamily="18" charset="0"/>
              </a:rPr>
              <a:t> - «стрелок выбьет </a:t>
            </a:r>
            <a:r>
              <a:rPr lang="ru-RU" sz="2200">
                <a:solidFill>
                  <a:srgbClr val="002060"/>
                </a:solidFill>
                <a:cs typeface="Times New Roman" pitchFamily="18" charset="0"/>
              </a:rPr>
              <a:t>10</a:t>
            </a:r>
            <a:r>
              <a:rPr lang="ru-RU" sz="2200">
                <a:solidFill>
                  <a:srgbClr val="002060"/>
                </a:solidFill>
                <a:latin typeface="Constantia" pitchFamily="18" charset="0"/>
              </a:rPr>
              <a:t> очков»,  </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latin typeface="Constantia" pitchFamily="18" charset="0"/>
              </a:rPr>
              <a:t>)=</a:t>
            </a:r>
            <a:r>
              <a:rPr lang="ru-RU" sz="2200">
                <a:solidFill>
                  <a:srgbClr val="002060"/>
                </a:solidFill>
                <a:cs typeface="Times New Roman" pitchFamily="18" charset="0"/>
              </a:rPr>
              <a:t>0,5;</a:t>
            </a:r>
            <a:r>
              <a:rPr lang="ru-RU" sz="2200">
                <a:solidFill>
                  <a:srgbClr val="002060"/>
                </a:solidFill>
                <a:latin typeface="Constantia" pitchFamily="18" charset="0"/>
              </a:rPr>
              <a:t> </a:t>
            </a:r>
          </a:p>
          <a:p>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cs typeface="Times New Roman" pitchFamily="18" charset="0"/>
              </a:rPr>
              <a:t> </a:t>
            </a:r>
            <a:r>
              <a:rPr lang="ru-RU" sz="2200">
                <a:solidFill>
                  <a:srgbClr val="002060"/>
                </a:solidFill>
                <a:latin typeface="Constantia" pitchFamily="18" charset="0"/>
              </a:rPr>
              <a:t>- «стрелок выбьет </a:t>
            </a:r>
            <a:r>
              <a:rPr lang="ru-RU" sz="2200">
                <a:solidFill>
                  <a:srgbClr val="002060"/>
                </a:solidFill>
                <a:cs typeface="Times New Roman" pitchFamily="18" charset="0"/>
              </a:rPr>
              <a:t>9</a:t>
            </a:r>
            <a:r>
              <a:rPr lang="ru-RU" sz="2200">
                <a:solidFill>
                  <a:srgbClr val="002060"/>
                </a:solidFill>
                <a:latin typeface="Constantia" pitchFamily="18" charset="0"/>
              </a:rPr>
              <a:t> очков»,  </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latin typeface="Constantia" pitchFamily="18" charset="0"/>
              </a:rPr>
              <a:t>)=</a:t>
            </a:r>
            <a:r>
              <a:rPr lang="ru-RU" sz="2200">
                <a:solidFill>
                  <a:srgbClr val="002060"/>
                </a:solidFill>
                <a:cs typeface="Times New Roman" pitchFamily="18" charset="0"/>
              </a:rPr>
              <a:t>0,3;</a:t>
            </a:r>
            <a:r>
              <a:rPr lang="ru-RU" sz="2200">
                <a:solidFill>
                  <a:srgbClr val="002060"/>
                </a:solidFill>
                <a:latin typeface="Constantia" pitchFamily="18" charset="0"/>
              </a:rPr>
              <a:t> </a:t>
            </a:r>
          </a:p>
          <a:p>
            <a:r>
              <a:rPr lang="ru-RU" sz="2200" i="1">
                <a:solidFill>
                  <a:srgbClr val="002060"/>
                </a:solidFill>
                <a:latin typeface="Constantia" pitchFamily="18" charset="0"/>
              </a:rPr>
              <a:t>А</a:t>
            </a:r>
            <a:r>
              <a:rPr lang="ru-RU" sz="2200" baseline="-25000">
                <a:solidFill>
                  <a:srgbClr val="002060"/>
                </a:solidFill>
                <a:cs typeface="Times New Roman" pitchFamily="18" charset="0"/>
              </a:rPr>
              <a:t>3</a:t>
            </a:r>
            <a:r>
              <a:rPr lang="ru-RU" sz="2200">
                <a:solidFill>
                  <a:srgbClr val="002060"/>
                </a:solidFill>
                <a:latin typeface="Constantia" pitchFamily="18" charset="0"/>
              </a:rPr>
              <a:t> - «стрелок выбьет </a:t>
            </a:r>
            <a:r>
              <a:rPr lang="ru-RU" sz="2200">
                <a:solidFill>
                  <a:srgbClr val="002060"/>
                </a:solidFill>
                <a:cs typeface="Times New Roman" pitchFamily="18" charset="0"/>
              </a:rPr>
              <a:t>8</a:t>
            </a:r>
            <a:r>
              <a:rPr lang="ru-RU" sz="2200">
                <a:solidFill>
                  <a:srgbClr val="002060"/>
                </a:solidFill>
                <a:latin typeface="Constantia" pitchFamily="18" charset="0"/>
              </a:rPr>
              <a:t> или меньше очков», </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3</a:t>
            </a:r>
            <a:r>
              <a:rPr lang="ru-RU" sz="2200">
                <a:solidFill>
                  <a:srgbClr val="002060"/>
                </a:solidFill>
                <a:latin typeface="Constantia" pitchFamily="18" charset="0"/>
              </a:rPr>
              <a:t>)=</a:t>
            </a:r>
            <a:r>
              <a:rPr lang="ru-RU" sz="2200">
                <a:solidFill>
                  <a:srgbClr val="002060"/>
                </a:solidFill>
                <a:cs typeface="Times New Roman" pitchFamily="18" charset="0"/>
              </a:rPr>
              <a:t>0,2</a:t>
            </a:r>
            <a:r>
              <a:rPr lang="ru-RU" sz="2200">
                <a:solidFill>
                  <a:srgbClr val="002060"/>
                </a:solidFill>
                <a:latin typeface="Constantia" pitchFamily="18" charset="0"/>
              </a:rPr>
              <a:t> .  </a:t>
            </a:r>
          </a:p>
          <a:p>
            <a:pPr>
              <a:spcBef>
                <a:spcPts val="600"/>
              </a:spcBef>
            </a:pPr>
            <a:r>
              <a:rPr lang="ru-RU" sz="2200">
                <a:solidFill>
                  <a:srgbClr val="002060"/>
                </a:solidFill>
                <a:latin typeface="Constantia" pitchFamily="18" charset="0"/>
              </a:rPr>
              <a:t>Событие  </a:t>
            </a:r>
            <a:r>
              <a:rPr lang="ru-RU" sz="2200" i="1">
                <a:solidFill>
                  <a:srgbClr val="002060"/>
                </a:solidFill>
                <a:latin typeface="Constantia" pitchFamily="18" charset="0"/>
              </a:rPr>
              <a:t>А</a:t>
            </a:r>
            <a:r>
              <a:rPr lang="ru-RU" sz="2200">
                <a:solidFill>
                  <a:srgbClr val="002060"/>
                </a:solidFill>
                <a:latin typeface="Constantia" pitchFamily="18" charset="0"/>
              </a:rPr>
              <a:t> - «стрелок выбьет не менее </a:t>
            </a:r>
            <a:r>
              <a:rPr lang="ru-RU" sz="2200">
                <a:solidFill>
                  <a:srgbClr val="002060"/>
                </a:solidFill>
                <a:cs typeface="Times New Roman" pitchFamily="18" charset="0"/>
              </a:rPr>
              <a:t>9</a:t>
            </a:r>
            <a:r>
              <a:rPr lang="ru-RU" sz="2200">
                <a:solidFill>
                  <a:srgbClr val="002060"/>
                </a:solidFill>
                <a:latin typeface="Constantia" pitchFamily="18" charset="0"/>
              </a:rPr>
              <a:t> очков» </a:t>
            </a:r>
          </a:p>
          <a:p>
            <a:r>
              <a:rPr lang="ru-RU" sz="2200">
                <a:solidFill>
                  <a:srgbClr val="002060"/>
                </a:solidFill>
                <a:latin typeface="Constantia" pitchFamily="18" charset="0"/>
              </a:rPr>
              <a:t>можно представить  как  </a:t>
            </a:r>
            <a:r>
              <a:rPr lang="ru-RU" sz="2200" i="1">
                <a:solidFill>
                  <a:srgbClr val="002060"/>
                </a:solidFill>
                <a:latin typeface="Constantia" pitchFamily="18" charset="0"/>
              </a:rPr>
              <a:t>А</a:t>
            </a:r>
            <a:r>
              <a:rPr lang="ru-RU" sz="2200">
                <a:solidFill>
                  <a:srgbClr val="002060"/>
                </a:solidFill>
                <a:latin typeface="Constantia" pitchFamily="18" charset="0"/>
              </a:rPr>
              <a:t>= </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cs typeface="Times New Roman"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baseline="-25000">
                <a:solidFill>
                  <a:srgbClr val="002060"/>
                </a:solidFill>
                <a:latin typeface="Constantia" pitchFamily="18" charset="0"/>
              </a:rPr>
              <a:t> </a:t>
            </a:r>
            <a:r>
              <a:rPr lang="ru-RU" sz="2200">
                <a:solidFill>
                  <a:srgbClr val="002060"/>
                </a:solidFill>
                <a:latin typeface="Constantia" pitchFamily="18" charset="0"/>
              </a:rPr>
              <a:t>.</a:t>
            </a:r>
          </a:p>
          <a:p>
            <a:pPr>
              <a:spcBef>
                <a:spcPts val="600"/>
              </a:spcBef>
            </a:pPr>
            <a:r>
              <a:rPr lang="ru-RU" sz="2200">
                <a:solidFill>
                  <a:srgbClr val="002060"/>
                </a:solidFill>
                <a:latin typeface="Constantia" pitchFamily="18" charset="0"/>
              </a:rPr>
              <a:t>Поэтому вероятность</a:t>
            </a:r>
          </a:p>
          <a:p>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a:solidFill>
                  <a:srgbClr val="002060"/>
                </a:solidFill>
                <a:latin typeface="Constantia" pitchFamily="18" charset="0"/>
              </a:rPr>
              <a:t>)=</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cs typeface="Times New Roman"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latin typeface="Constantia" pitchFamily="18" charset="0"/>
              </a:rPr>
              <a:t>)=</a:t>
            </a:r>
            <a:r>
              <a:rPr lang="ru-RU" sz="2200" baseline="-25000">
                <a:solidFill>
                  <a:srgbClr val="002060"/>
                </a:solidFill>
                <a:latin typeface="Constantia" pitchFamily="18" charset="0"/>
              </a:rPr>
              <a:t> </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1</a:t>
            </a:r>
            <a:r>
              <a:rPr lang="ru-RU" sz="2200">
                <a:solidFill>
                  <a:srgbClr val="002060"/>
                </a:solidFill>
                <a:latin typeface="Constantia" pitchFamily="18" charset="0"/>
              </a:rPr>
              <a:t>)</a:t>
            </a:r>
            <a:r>
              <a:rPr lang="ru-RU" sz="2200">
                <a:solidFill>
                  <a:srgbClr val="002060"/>
                </a:solidFill>
                <a:cs typeface="Times New Roman" pitchFamily="18" charset="0"/>
              </a:rPr>
              <a:t>+</a:t>
            </a:r>
            <a:r>
              <a:rPr lang="ru-RU" sz="2200" i="1">
                <a:solidFill>
                  <a:srgbClr val="002060"/>
                </a:solidFill>
                <a:latin typeface="Constantia" pitchFamily="18" charset="0"/>
              </a:rPr>
              <a:t>Р</a:t>
            </a:r>
            <a:r>
              <a:rPr lang="ru-RU" sz="2200">
                <a:solidFill>
                  <a:srgbClr val="002060"/>
                </a:solidFill>
                <a:latin typeface="Constantia" pitchFamily="18" charset="0"/>
              </a:rPr>
              <a:t>(</a:t>
            </a:r>
            <a:r>
              <a:rPr lang="ru-RU" sz="2200" i="1">
                <a:solidFill>
                  <a:srgbClr val="002060"/>
                </a:solidFill>
                <a:latin typeface="Constantia" pitchFamily="18" charset="0"/>
              </a:rPr>
              <a:t>А</a:t>
            </a:r>
            <a:r>
              <a:rPr lang="ru-RU" sz="2200" baseline="-25000">
                <a:solidFill>
                  <a:srgbClr val="002060"/>
                </a:solidFill>
                <a:cs typeface="Times New Roman" pitchFamily="18" charset="0"/>
              </a:rPr>
              <a:t>2</a:t>
            </a:r>
            <a:r>
              <a:rPr lang="ru-RU" sz="2200">
                <a:solidFill>
                  <a:srgbClr val="002060"/>
                </a:solidFill>
                <a:latin typeface="Constantia" pitchFamily="18" charset="0"/>
              </a:rPr>
              <a:t>)=</a:t>
            </a:r>
            <a:r>
              <a:rPr lang="ru-RU" sz="2200">
                <a:solidFill>
                  <a:srgbClr val="002060"/>
                </a:solidFill>
                <a:cs typeface="Times New Roman" pitchFamily="18" charset="0"/>
              </a:rPr>
              <a:t>0,5+0,3=0,8.</a:t>
            </a:r>
            <a:endParaRPr lang="ru-RU" sz="2200">
              <a:solidFill>
                <a:srgbClr val="002060"/>
              </a:solidFill>
              <a:latin typeface="Constantia" pitchFamily="18" charset="0"/>
            </a:endParaRPr>
          </a:p>
        </p:txBody>
      </p:sp>
      <p:pic>
        <p:nvPicPr>
          <p:cNvPr id="73731"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58000" y="4648200"/>
            <a:ext cx="2133600" cy="1833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174"/>
                                        </p:tgtEl>
                                        <p:attrNameLst>
                                          <p:attrName>style.visibility</p:attrName>
                                        </p:attrNameLst>
                                      </p:cBhvr>
                                      <p:to>
                                        <p:strVal val="visible"/>
                                      </p:to>
                                    </p:set>
                                    <p:animEffect transition="in" filter="fade">
                                      <p:cBhvr>
                                        <p:cTn id="9" dur="1000"/>
                                        <p:tgtEl>
                                          <p:spTgt spid="7174"/>
                                        </p:tgtEl>
                                      </p:cBhvr>
                                    </p:animEffect>
                                  </p:childTnLst>
                                </p:cTn>
                              </p:par>
                              <p:par>
                                <p:cTn id="10" presetID="10" presetClass="entr" presetSubtype="0" fill="hold" nodeType="with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fade">
                                      <p:cBhvr>
                                        <p:cTn id="12" dur="1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Задача </a:t>
            </a:r>
            <a:r>
              <a:rPr lang="ru-RU" sz="3200" b="1">
                <a:solidFill>
                  <a:srgbClr val="FF0000"/>
                </a:solidFill>
                <a:cs typeface="Times New Roman" pitchFamily="18" charset="0"/>
              </a:rPr>
              <a:t>3</a:t>
            </a:r>
          </a:p>
        </p:txBody>
      </p:sp>
      <p:sp>
        <p:nvSpPr>
          <p:cNvPr id="1029" name="Прямоугольник 17"/>
          <p:cNvSpPr>
            <a:spLocks noChangeArrowheads="1"/>
          </p:cNvSpPr>
          <p:nvPr/>
        </p:nvSpPr>
        <p:spPr bwMode="auto">
          <a:xfrm>
            <a:off x="685800" y="990600"/>
            <a:ext cx="7924800" cy="1938338"/>
          </a:xfrm>
          <a:prstGeom prst="rect">
            <a:avLst/>
          </a:prstGeom>
          <a:noFill/>
          <a:ln w="9525">
            <a:noFill/>
            <a:miter lim="800000"/>
            <a:headEnd/>
            <a:tailEnd/>
          </a:ln>
        </p:spPr>
        <p:txBody>
          <a:bodyPr>
            <a:spAutoFit/>
          </a:bodyPr>
          <a:lstStyle/>
          <a:p>
            <a:r>
              <a:rPr lang="ru-RU" sz="2400">
                <a:solidFill>
                  <a:srgbClr val="002060"/>
                </a:solidFill>
                <a:latin typeface="Constantia" pitchFamily="18" charset="0"/>
              </a:rPr>
              <a:t>По цели стреляют из двух орудий. Вероятность поражения цели при одном выстреле первым из орудий равна </a:t>
            </a:r>
            <a:r>
              <a:rPr lang="ru-RU" sz="2400">
                <a:solidFill>
                  <a:srgbClr val="002060"/>
                </a:solidFill>
                <a:cs typeface="Times New Roman" pitchFamily="18" charset="0"/>
              </a:rPr>
              <a:t>7</a:t>
            </a:r>
            <a:r>
              <a:rPr lang="en-US" sz="2400">
                <a:solidFill>
                  <a:srgbClr val="002060"/>
                </a:solidFill>
                <a:cs typeface="Times New Roman" pitchFamily="18" charset="0"/>
              </a:rPr>
              <a:t>0%</a:t>
            </a:r>
            <a:r>
              <a:rPr lang="ru-RU" sz="2400">
                <a:solidFill>
                  <a:srgbClr val="002060"/>
                </a:solidFill>
                <a:latin typeface="Constantia" pitchFamily="18" charset="0"/>
              </a:rPr>
              <a:t>, а для второго орудия – </a:t>
            </a:r>
            <a:r>
              <a:rPr lang="ru-RU" sz="2400">
                <a:solidFill>
                  <a:srgbClr val="002060"/>
                </a:solidFill>
                <a:cs typeface="Times New Roman" pitchFamily="18" charset="0"/>
              </a:rPr>
              <a:t>8</a:t>
            </a:r>
            <a:r>
              <a:rPr lang="en-US" sz="2400">
                <a:solidFill>
                  <a:srgbClr val="002060"/>
                </a:solidFill>
                <a:cs typeface="Times New Roman" pitchFamily="18" charset="0"/>
              </a:rPr>
              <a:t>0%</a:t>
            </a:r>
            <a:r>
              <a:rPr lang="ru-RU" sz="2400">
                <a:solidFill>
                  <a:srgbClr val="002060"/>
                </a:solidFill>
                <a:latin typeface="Constantia" pitchFamily="18" charset="0"/>
              </a:rPr>
              <a:t>. Найти вероятность одного попадания в цель при одном залпе из двух орудий.</a:t>
            </a:r>
            <a:r>
              <a:rPr lang="ru-RU" sz="2400" b="1">
                <a:solidFill>
                  <a:srgbClr val="002060"/>
                </a:solidFill>
                <a:latin typeface="Constantia" pitchFamily="18" charset="0"/>
              </a:rPr>
              <a:t> </a:t>
            </a:r>
          </a:p>
        </p:txBody>
      </p:sp>
      <p:sp>
        <p:nvSpPr>
          <p:cNvPr id="103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174" name="Прямоугольник 9"/>
          <p:cNvSpPr>
            <a:spLocks noChangeArrowheads="1"/>
          </p:cNvSpPr>
          <p:nvPr/>
        </p:nvSpPr>
        <p:spPr bwMode="auto">
          <a:xfrm>
            <a:off x="685800" y="2895600"/>
            <a:ext cx="7924800" cy="2536825"/>
          </a:xfrm>
          <a:prstGeom prst="rect">
            <a:avLst/>
          </a:prstGeom>
          <a:noFill/>
          <a:ln w="9525">
            <a:noFill/>
            <a:miter lim="800000"/>
            <a:headEnd/>
            <a:tailEnd/>
          </a:ln>
        </p:spPr>
        <p:txBody>
          <a:bodyPr>
            <a:spAutoFit/>
          </a:bodyPr>
          <a:lstStyle/>
          <a:p>
            <a:pPr algn="ctr">
              <a:lnSpc>
                <a:spcPct val="80000"/>
              </a:lnSpc>
            </a:pPr>
            <a:r>
              <a:rPr lang="ru-RU" sz="2400" b="1">
                <a:solidFill>
                  <a:srgbClr val="FF0000"/>
                </a:solidFill>
                <a:latin typeface="Constantia" pitchFamily="18" charset="0"/>
              </a:rPr>
              <a:t>Решение:</a:t>
            </a:r>
          </a:p>
          <a:p>
            <a:pPr algn="ctr">
              <a:lnSpc>
                <a:spcPct val="80000"/>
              </a:lnSpc>
            </a:pPr>
            <a:endParaRPr lang="ru-RU" sz="1200" b="1">
              <a:solidFill>
                <a:srgbClr val="FF0000"/>
              </a:solidFill>
              <a:latin typeface="Constantia" pitchFamily="18" charset="0"/>
            </a:endParaRPr>
          </a:p>
          <a:p>
            <a:r>
              <a:rPr lang="ru-RU" sz="2000">
                <a:latin typeface="Constantia" pitchFamily="18" charset="0"/>
              </a:rPr>
              <a:t>Пусть событие  </a:t>
            </a:r>
            <a:r>
              <a:rPr lang="ru-RU" sz="2000" i="1">
                <a:latin typeface="Constantia" pitchFamily="18" charset="0"/>
              </a:rPr>
              <a:t>А</a:t>
            </a:r>
            <a:r>
              <a:rPr lang="ru-RU" sz="2000" baseline="-25000">
                <a:cs typeface="Times New Roman" pitchFamily="18" charset="0"/>
              </a:rPr>
              <a:t>1</a:t>
            </a:r>
            <a:r>
              <a:rPr lang="ru-RU" sz="2000">
                <a:cs typeface="Times New Roman" pitchFamily="18" charset="0"/>
              </a:rPr>
              <a:t> </a:t>
            </a:r>
            <a:r>
              <a:rPr lang="ru-RU" sz="2000">
                <a:latin typeface="Constantia" pitchFamily="18" charset="0"/>
              </a:rPr>
              <a:t>- «цель поражена из первого орудия»,  </a:t>
            </a:r>
            <a:r>
              <a:rPr lang="ru-RU" sz="2000" i="1">
                <a:latin typeface="Constantia" pitchFamily="18" charset="0"/>
              </a:rPr>
              <a:t>Р</a:t>
            </a:r>
            <a:r>
              <a:rPr lang="ru-RU" sz="2000">
                <a:latin typeface="Constantia" pitchFamily="18" charset="0"/>
              </a:rPr>
              <a:t>(</a:t>
            </a:r>
            <a:r>
              <a:rPr lang="ru-RU" sz="2000" i="1">
                <a:latin typeface="Constantia" pitchFamily="18" charset="0"/>
              </a:rPr>
              <a:t>А</a:t>
            </a:r>
            <a:r>
              <a:rPr lang="ru-RU" sz="2000" baseline="-25000">
                <a:cs typeface="Times New Roman" pitchFamily="18" charset="0"/>
              </a:rPr>
              <a:t>1</a:t>
            </a:r>
            <a:r>
              <a:rPr lang="ru-RU" sz="2000">
                <a:latin typeface="Constantia" pitchFamily="18" charset="0"/>
              </a:rPr>
              <a:t>)=</a:t>
            </a:r>
            <a:r>
              <a:rPr lang="ru-RU" sz="2000">
                <a:cs typeface="Times New Roman" pitchFamily="18" charset="0"/>
              </a:rPr>
              <a:t>0,7;</a:t>
            </a:r>
            <a:r>
              <a:rPr lang="ru-RU" sz="2000">
                <a:latin typeface="Constantia" pitchFamily="18" charset="0"/>
              </a:rPr>
              <a:t> </a:t>
            </a:r>
          </a:p>
          <a:p>
            <a:r>
              <a:rPr lang="ru-RU" sz="2000" i="1">
                <a:latin typeface="Constantia" pitchFamily="18" charset="0"/>
              </a:rPr>
              <a:t>А</a:t>
            </a:r>
            <a:r>
              <a:rPr lang="ru-RU" sz="2000" baseline="-25000">
                <a:cs typeface="Times New Roman" pitchFamily="18" charset="0"/>
              </a:rPr>
              <a:t>2</a:t>
            </a:r>
            <a:r>
              <a:rPr lang="ru-RU" sz="2000">
                <a:latin typeface="Constantia" pitchFamily="18" charset="0"/>
              </a:rPr>
              <a:t> - «цель поражена из первого орудия»,  </a:t>
            </a:r>
            <a:r>
              <a:rPr lang="ru-RU" sz="2000" i="1">
                <a:latin typeface="Constantia" pitchFamily="18" charset="0"/>
              </a:rPr>
              <a:t>Р</a:t>
            </a:r>
            <a:r>
              <a:rPr lang="ru-RU" sz="2000">
                <a:latin typeface="Constantia" pitchFamily="18" charset="0"/>
              </a:rPr>
              <a:t>(</a:t>
            </a:r>
            <a:r>
              <a:rPr lang="ru-RU" sz="2000" i="1">
                <a:latin typeface="Constantia" pitchFamily="18" charset="0"/>
              </a:rPr>
              <a:t>А</a:t>
            </a:r>
            <a:r>
              <a:rPr lang="ru-RU" sz="2000" baseline="-25000">
                <a:cs typeface="Times New Roman" pitchFamily="18" charset="0"/>
              </a:rPr>
              <a:t>2</a:t>
            </a:r>
            <a:r>
              <a:rPr lang="ru-RU" sz="2000">
                <a:latin typeface="Constantia" pitchFamily="18" charset="0"/>
              </a:rPr>
              <a:t>)=</a:t>
            </a:r>
            <a:r>
              <a:rPr lang="ru-RU" sz="2000">
                <a:cs typeface="Times New Roman" pitchFamily="18" charset="0"/>
              </a:rPr>
              <a:t>0,8;</a:t>
            </a:r>
            <a:r>
              <a:rPr lang="ru-RU" sz="2000">
                <a:latin typeface="Constantia" pitchFamily="18" charset="0"/>
              </a:rPr>
              <a:t> </a:t>
            </a:r>
          </a:p>
          <a:p>
            <a:r>
              <a:rPr lang="ru-RU" sz="2000" i="1">
                <a:latin typeface="Constantia" pitchFamily="18" charset="0"/>
              </a:rPr>
              <a:t>А</a:t>
            </a:r>
            <a:r>
              <a:rPr lang="ru-RU" sz="2000" baseline="-25000">
                <a:cs typeface="Times New Roman" pitchFamily="18" charset="0"/>
              </a:rPr>
              <a:t>3</a:t>
            </a:r>
            <a:r>
              <a:rPr lang="ru-RU" sz="2000">
                <a:latin typeface="Constantia" pitchFamily="18" charset="0"/>
              </a:rPr>
              <a:t> - «стрелок выбьет </a:t>
            </a:r>
            <a:r>
              <a:rPr lang="ru-RU" sz="2000">
                <a:cs typeface="Times New Roman" pitchFamily="18" charset="0"/>
              </a:rPr>
              <a:t>8</a:t>
            </a:r>
            <a:r>
              <a:rPr lang="ru-RU" sz="2000">
                <a:latin typeface="Constantia" pitchFamily="18" charset="0"/>
              </a:rPr>
              <a:t> или меньше очков», </a:t>
            </a:r>
            <a:r>
              <a:rPr lang="ru-RU" sz="2000" i="1">
                <a:latin typeface="Constantia" pitchFamily="18" charset="0"/>
              </a:rPr>
              <a:t>Р</a:t>
            </a:r>
            <a:r>
              <a:rPr lang="ru-RU" sz="2000">
                <a:latin typeface="Constantia" pitchFamily="18" charset="0"/>
              </a:rPr>
              <a:t>(</a:t>
            </a:r>
            <a:r>
              <a:rPr lang="ru-RU" sz="2000" i="1">
                <a:latin typeface="Constantia" pitchFamily="18" charset="0"/>
              </a:rPr>
              <a:t>А</a:t>
            </a:r>
            <a:r>
              <a:rPr lang="ru-RU" sz="2000" baseline="-25000">
                <a:cs typeface="Times New Roman" pitchFamily="18" charset="0"/>
              </a:rPr>
              <a:t>3</a:t>
            </a:r>
            <a:r>
              <a:rPr lang="ru-RU" sz="2000">
                <a:latin typeface="Constantia" pitchFamily="18" charset="0"/>
              </a:rPr>
              <a:t>)=</a:t>
            </a:r>
            <a:r>
              <a:rPr lang="ru-RU" sz="2000">
                <a:cs typeface="Times New Roman" pitchFamily="18" charset="0"/>
              </a:rPr>
              <a:t>0,2</a:t>
            </a:r>
            <a:r>
              <a:rPr lang="ru-RU" sz="2000">
                <a:latin typeface="Constantia" pitchFamily="18" charset="0"/>
              </a:rPr>
              <a:t> .  </a:t>
            </a:r>
          </a:p>
          <a:p>
            <a:pPr>
              <a:spcBef>
                <a:spcPts val="600"/>
              </a:spcBef>
            </a:pPr>
            <a:r>
              <a:rPr lang="ru-RU" sz="2000">
                <a:latin typeface="Constantia" pitchFamily="18" charset="0"/>
              </a:rPr>
              <a:t>Событие  </a:t>
            </a:r>
            <a:r>
              <a:rPr lang="ru-RU" sz="2000" i="1">
                <a:latin typeface="Constantia" pitchFamily="18" charset="0"/>
              </a:rPr>
              <a:t>А</a:t>
            </a:r>
            <a:r>
              <a:rPr lang="ru-RU" sz="2000">
                <a:latin typeface="Constantia" pitchFamily="18" charset="0"/>
              </a:rPr>
              <a:t> - «</a:t>
            </a:r>
            <a:r>
              <a:rPr lang="ru-RU" sz="2000">
                <a:cs typeface="Times New Roman" pitchFamily="18" charset="0"/>
              </a:rPr>
              <a:t>1 </a:t>
            </a:r>
            <a:r>
              <a:rPr lang="ru-RU" sz="2000">
                <a:latin typeface="Constantia" pitchFamily="18" charset="0"/>
              </a:rPr>
              <a:t>попадание в цель при одном залпе из двух орудий» </a:t>
            </a:r>
          </a:p>
          <a:p>
            <a:r>
              <a:rPr lang="ru-RU" sz="2000">
                <a:latin typeface="Constantia" pitchFamily="18" charset="0"/>
              </a:rPr>
              <a:t>можно представить  как                                   .</a:t>
            </a:r>
          </a:p>
          <a:p>
            <a:pPr>
              <a:spcBef>
                <a:spcPts val="600"/>
              </a:spcBef>
            </a:pPr>
            <a:r>
              <a:rPr lang="ru-RU" sz="2000">
                <a:latin typeface="Constantia" pitchFamily="18" charset="0"/>
              </a:rPr>
              <a:t>Поэтому вероятность</a:t>
            </a:r>
          </a:p>
        </p:txBody>
      </p:sp>
      <p:graphicFrame>
        <p:nvGraphicFramePr>
          <p:cNvPr id="1026" name="Object 9"/>
          <p:cNvGraphicFramePr>
            <a:graphicFrameLocks noChangeAspect="1"/>
          </p:cNvGraphicFramePr>
          <p:nvPr/>
        </p:nvGraphicFramePr>
        <p:xfrm>
          <a:off x="3657600" y="4610100"/>
          <a:ext cx="2057400" cy="419100"/>
        </p:xfrm>
        <a:graphic>
          <a:graphicData uri="http://schemas.openxmlformats.org/presentationml/2006/ole">
            <p:oleObj spid="_x0000_s1026" name="Формула" r:id="rId4" imgW="1168200" imgH="241200" progId="Equation.3">
              <p:embed/>
            </p:oleObj>
          </a:graphicData>
        </a:graphic>
      </p:graphicFrame>
      <p:graphicFrame>
        <p:nvGraphicFramePr>
          <p:cNvPr id="2" name="Object 3"/>
          <p:cNvGraphicFramePr>
            <a:graphicFrameLocks noChangeAspect="1"/>
          </p:cNvGraphicFramePr>
          <p:nvPr/>
        </p:nvGraphicFramePr>
        <p:xfrm>
          <a:off x="762000" y="5410200"/>
          <a:ext cx="7696200" cy="793750"/>
        </p:xfrm>
        <a:graphic>
          <a:graphicData uri="http://schemas.openxmlformats.org/presentationml/2006/ole">
            <p:oleObj spid="_x0000_s1027" name="Формула" r:id="rId5" imgW="4178160" imgH="457200" progId="Equation.3">
              <p:embed/>
            </p:oleObj>
          </a:graphicData>
        </a:graphic>
      </p:graphicFrame>
      <p:pic>
        <p:nvPicPr>
          <p:cNvPr id="1032" name="Picture 8" descr="C:\Users\1\Desktop\f902e731564a7a0cdedd00767d1e4c8a.jpg"/>
          <p:cNvPicPr>
            <a:picLocks noChangeAspect="1" noChangeArrowheads="1"/>
          </p:cNvPicPr>
          <p:nvPr/>
        </p:nvPicPr>
        <p:blipFill>
          <a:blip r:embed="rId6"/>
          <a:srcRect/>
          <a:stretch>
            <a:fillRect/>
          </a:stretch>
        </p:blipFill>
        <p:spPr bwMode="auto">
          <a:xfrm>
            <a:off x="1718734" y="2971800"/>
            <a:ext cx="5825066" cy="3276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174"/>
                                        </p:tgtEl>
                                        <p:attrNameLst>
                                          <p:attrName>style.visibility</p:attrName>
                                        </p:attrNameLst>
                                      </p:cBhvr>
                                      <p:to>
                                        <p:strVal val="visible"/>
                                      </p:to>
                                    </p:set>
                                    <p:animEffect transition="in" filter="fade">
                                      <p:cBhvr>
                                        <p:cTn id="9" dur="1000"/>
                                        <p:tgtEl>
                                          <p:spTgt spid="7174"/>
                                        </p:tgtEl>
                                      </p:cBhvr>
                                    </p:animEffect>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Прямоугольник 9"/>
          <p:cNvSpPr>
            <a:spLocks noChangeArrowheads="1"/>
          </p:cNvSpPr>
          <p:nvPr/>
        </p:nvSpPr>
        <p:spPr bwMode="auto">
          <a:xfrm>
            <a:off x="457200" y="457200"/>
            <a:ext cx="8153400" cy="496888"/>
          </a:xfrm>
          <a:prstGeom prst="rect">
            <a:avLst/>
          </a:prstGeom>
          <a:noFill/>
          <a:ln w="9525">
            <a:noFill/>
            <a:miter lim="800000"/>
            <a:headEnd/>
            <a:tailEnd/>
          </a:ln>
        </p:spPr>
        <p:txBody>
          <a:bodyPr>
            <a:spAutoFit/>
          </a:bodyPr>
          <a:lstStyle/>
          <a:p>
            <a:pPr algn="ctr">
              <a:lnSpc>
                <a:spcPct val="80000"/>
              </a:lnSpc>
            </a:pPr>
            <a:r>
              <a:rPr lang="ru-RU" sz="3200" b="1">
                <a:solidFill>
                  <a:srgbClr val="FF0000"/>
                </a:solidFill>
                <a:latin typeface="Constantia" pitchFamily="18" charset="0"/>
              </a:rPr>
              <a:t>Задача </a:t>
            </a:r>
            <a:r>
              <a:rPr lang="ru-RU" sz="3200" b="1">
                <a:solidFill>
                  <a:srgbClr val="FF0000"/>
                </a:solidFill>
                <a:cs typeface="Times New Roman" pitchFamily="18" charset="0"/>
              </a:rPr>
              <a:t>4</a:t>
            </a:r>
          </a:p>
        </p:txBody>
      </p:sp>
      <p:sp>
        <p:nvSpPr>
          <p:cNvPr id="2053" name="Прямоугольник 17"/>
          <p:cNvSpPr>
            <a:spLocks noChangeArrowheads="1"/>
          </p:cNvSpPr>
          <p:nvPr/>
        </p:nvSpPr>
        <p:spPr bwMode="auto">
          <a:xfrm>
            <a:off x="609600" y="914400"/>
            <a:ext cx="8077200" cy="1938338"/>
          </a:xfrm>
          <a:prstGeom prst="rect">
            <a:avLst/>
          </a:prstGeom>
          <a:noFill/>
          <a:ln w="9525">
            <a:noFill/>
            <a:miter lim="800000"/>
            <a:headEnd/>
            <a:tailEnd/>
          </a:ln>
        </p:spPr>
        <p:txBody>
          <a:bodyPr>
            <a:spAutoFit/>
          </a:bodyPr>
          <a:lstStyle/>
          <a:p>
            <a:r>
              <a:rPr lang="ru-RU" sz="2400">
                <a:solidFill>
                  <a:srgbClr val="002060"/>
                </a:solidFill>
                <a:latin typeface="Constantia" pitchFamily="18" charset="0"/>
                <a:cs typeface="Times New Roman" pitchFamily="18" charset="0"/>
              </a:rPr>
              <a:t>Для разрушения моста достаточно попадания одной авиационной бомбы. Найти вероятность того, что мост не будет разрушен, если на него сбросить четыре бомбы, вероятности попадания которых соответственно равны </a:t>
            </a:r>
            <a:r>
              <a:rPr lang="ru-RU" sz="2400">
                <a:solidFill>
                  <a:srgbClr val="002060"/>
                </a:solidFill>
                <a:cs typeface="Times New Roman" pitchFamily="18" charset="0"/>
              </a:rPr>
              <a:t>0,3; 0,4; 0,6; 0,7.</a:t>
            </a:r>
            <a:r>
              <a:rPr lang="ru-RU" sz="2400" b="1">
                <a:solidFill>
                  <a:srgbClr val="002060"/>
                </a:solidFill>
                <a:cs typeface="Times New Roman" pitchFamily="18" charset="0"/>
              </a:rPr>
              <a:t> </a:t>
            </a:r>
          </a:p>
        </p:txBody>
      </p:sp>
      <p:sp>
        <p:nvSpPr>
          <p:cNvPr id="205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7174" name="Прямоугольник 9"/>
          <p:cNvSpPr>
            <a:spLocks noChangeArrowheads="1"/>
          </p:cNvSpPr>
          <p:nvPr/>
        </p:nvSpPr>
        <p:spPr bwMode="auto">
          <a:xfrm>
            <a:off x="685800" y="2743200"/>
            <a:ext cx="8001000" cy="2921000"/>
          </a:xfrm>
          <a:prstGeom prst="rect">
            <a:avLst/>
          </a:prstGeom>
          <a:noFill/>
          <a:ln w="9525">
            <a:noFill/>
            <a:miter lim="800000"/>
            <a:headEnd/>
            <a:tailEnd/>
          </a:ln>
        </p:spPr>
        <p:txBody>
          <a:bodyPr>
            <a:spAutoFit/>
          </a:bodyPr>
          <a:lstStyle/>
          <a:p>
            <a:pPr algn="ctr">
              <a:lnSpc>
                <a:spcPct val="80000"/>
              </a:lnSpc>
            </a:pPr>
            <a:r>
              <a:rPr lang="ru-RU" sz="2400" b="1">
                <a:solidFill>
                  <a:srgbClr val="FF0000"/>
                </a:solidFill>
                <a:latin typeface="Constantia" pitchFamily="18" charset="0"/>
              </a:rPr>
              <a:t>Решение:</a:t>
            </a:r>
          </a:p>
          <a:p>
            <a:pPr algn="ctr">
              <a:lnSpc>
                <a:spcPct val="80000"/>
              </a:lnSpc>
            </a:pPr>
            <a:endParaRPr lang="ru-RU" sz="1200" b="1">
              <a:solidFill>
                <a:srgbClr val="FF0000"/>
              </a:solidFill>
              <a:latin typeface="Constantia" pitchFamily="18" charset="0"/>
            </a:endParaRPr>
          </a:p>
          <a:p>
            <a:r>
              <a:rPr lang="ru-RU" sz="2000">
                <a:latin typeface="Constantia" pitchFamily="18" charset="0"/>
              </a:rPr>
              <a:t>Пусть событие  </a:t>
            </a:r>
            <a:r>
              <a:rPr lang="ru-RU" sz="2000" i="1">
                <a:latin typeface="Constantia" pitchFamily="18" charset="0"/>
              </a:rPr>
              <a:t>А</a:t>
            </a:r>
            <a:r>
              <a:rPr lang="ru-RU" sz="2000" baseline="-25000">
                <a:cs typeface="Times New Roman" pitchFamily="18" charset="0"/>
              </a:rPr>
              <a:t>1</a:t>
            </a:r>
            <a:r>
              <a:rPr lang="ru-RU" sz="2000">
                <a:latin typeface="Constantia" pitchFamily="18" charset="0"/>
              </a:rPr>
              <a:t> - «попадет первая бомба»,  </a:t>
            </a:r>
            <a:r>
              <a:rPr lang="ru-RU" sz="2000" i="1">
                <a:latin typeface="Constantia" pitchFamily="18" charset="0"/>
              </a:rPr>
              <a:t>Р</a:t>
            </a:r>
            <a:r>
              <a:rPr lang="ru-RU" sz="2000">
                <a:latin typeface="Constantia" pitchFamily="18" charset="0"/>
              </a:rPr>
              <a:t>(</a:t>
            </a:r>
            <a:r>
              <a:rPr lang="ru-RU" sz="2000" i="1">
                <a:latin typeface="Constantia" pitchFamily="18" charset="0"/>
              </a:rPr>
              <a:t>А</a:t>
            </a:r>
            <a:r>
              <a:rPr lang="ru-RU" sz="2000" baseline="-25000">
                <a:cs typeface="Times New Roman" pitchFamily="18" charset="0"/>
              </a:rPr>
              <a:t>1</a:t>
            </a:r>
            <a:r>
              <a:rPr lang="ru-RU" sz="2000">
                <a:latin typeface="Constantia" pitchFamily="18" charset="0"/>
              </a:rPr>
              <a:t>)=</a:t>
            </a:r>
            <a:r>
              <a:rPr lang="ru-RU" sz="2000">
                <a:cs typeface="Times New Roman" pitchFamily="18" charset="0"/>
              </a:rPr>
              <a:t>0,3;</a:t>
            </a:r>
            <a:r>
              <a:rPr lang="ru-RU" sz="2000">
                <a:latin typeface="Constantia" pitchFamily="18" charset="0"/>
              </a:rPr>
              <a:t> </a:t>
            </a:r>
          </a:p>
          <a:p>
            <a:r>
              <a:rPr lang="ru-RU" sz="2000" i="1">
                <a:latin typeface="Constantia" pitchFamily="18" charset="0"/>
              </a:rPr>
              <a:t>А</a:t>
            </a:r>
            <a:r>
              <a:rPr lang="ru-RU" sz="2000" baseline="-25000">
                <a:cs typeface="Times New Roman" pitchFamily="18" charset="0"/>
              </a:rPr>
              <a:t>2</a:t>
            </a:r>
            <a:r>
              <a:rPr lang="ru-RU" sz="2000">
                <a:latin typeface="Constantia" pitchFamily="18" charset="0"/>
              </a:rPr>
              <a:t> - «попадет вторая бомба»,  </a:t>
            </a:r>
            <a:r>
              <a:rPr lang="ru-RU" sz="2000" i="1">
                <a:latin typeface="Constantia" pitchFamily="18" charset="0"/>
              </a:rPr>
              <a:t>Р</a:t>
            </a:r>
            <a:r>
              <a:rPr lang="ru-RU" sz="2000">
                <a:latin typeface="Constantia" pitchFamily="18" charset="0"/>
              </a:rPr>
              <a:t>(</a:t>
            </a:r>
            <a:r>
              <a:rPr lang="ru-RU" sz="2000" i="1">
                <a:latin typeface="Constantia" pitchFamily="18" charset="0"/>
              </a:rPr>
              <a:t>А</a:t>
            </a:r>
            <a:r>
              <a:rPr lang="ru-RU" sz="2000" baseline="-25000">
                <a:cs typeface="Times New Roman" pitchFamily="18" charset="0"/>
              </a:rPr>
              <a:t>2</a:t>
            </a:r>
            <a:r>
              <a:rPr lang="ru-RU" sz="2000">
                <a:latin typeface="Constantia" pitchFamily="18" charset="0"/>
              </a:rPr>
              <a:t>)=</a:t>
            </a:r>
            <a:r>
              <a:rPr lang="ru-RU" sz="2000">
                <a:cs typeface="Times New Roman" pitchFamily="18" charset="0"/>
              </a:rPr>
              <a:t>0,4;</a:t>
            </a:r>
            <a:r>
              <a:rPr lang="ru-RU" sz="2000">
                <a:latin typeface="Constantia" pitchFamily="18" charset="0"/>
              </a:rPr>
              <a:t> </a:t>
            </a:r>
          </a:p>
          <a:p>
            <a:r>
              <a:rPr lang="ru-RU" sz="2000" i="1">
                <a:latin typeface="Constantia" pitchFamily="18" charset="0"/>
              </a:rPr>
              <a:t>А</a:t>
            </a:r>
            <a:r>
              <a:rPr lang="ru-RU" sz="2000" baseline="-25000">
                <a:cs typeface="Times New Roman" pitchFamily="18" charset="0"/>
              </a:rPr>
              <a:t>3</a:t>
            </a:r>
            <a:r>
              <a:rPr lang="ru-RU" sz="2000">
                <a:latin typeface="Constantia" pitchFamily="18" charset="0"/>
              </a:rPr>
              <a:t> - «попадет третья бомба», </a:t>
            </a:r>
            <a:r>
              <a:rPr lang="ru-RU" sz="2000" i="1">
                <a:latin typeface="Constantia" pitchFamily="18" charset="0"/>
              </a:rPr>
              <a:t>Р</a:t>
            </a:r>
            <a:r>
              <a:rPr lang="ru-RU" sz="2000">
                <a:latin typeface="Constantia" pitchFamily="18" charset="0"/>
              </a:rPr>
              <a:t>(</a:t>
            </a:r>
            <a:r>
              <a:rPr lang="ru-RU" sz="2000" i="1">
                <a:latin typeface="Constantia" pitchFamily="18" charset="0"/>
              </a:rPr>
              <a:t>А</a:t>
            </a:r>
            <a:r>
              <a:rPr lang="ru-RU" sz="2000" baseline="-25000">
                <a:cs typeface="Times New Roman" pitchFamily="18" charset="0"/>
              </a:rPr>
              <a:t>3</a:t>
            </a:r>
            <a:r>
              <a:rPr lang="ru-RU" sz="2000">
                <a:latin typeface="Constantia" pitchFamily="18" charset="0"/>
              </a:rPr>
              <a:t>)=</a:t>
            </a:r>
            <a:r>
              <a:rPr lang="ru-RU" sz="2000">
                <a:cs typeface="Times New Roman" pitchFamily="18" charset="0"/>
              </a:rPr>
              <a:t>0,6;</a:t>
            </a:r>
          </a:p>
          <a:p>
            <a:r>
              <a:rPr lang="ru-RU" sz="2000" i="1">
                <a:latin typeface="Constantia" pitchFamily="18" charset="0"/>
              </a:rPr>
              <a:t>А</a:t>
            </a:r>
            <a:r>
              <a:rPr lang="ru-RU" sz="2000" baseline="-25000">
                <a:cs typeface="Times New Roman" pitchFamily="18" charset="0"/>
              </a:rPr>
              <a:t>4</a:t>
            </a:r>
            <a:r>
              <a:rPr lang="ru-RU" sz="2000">
                <a:latin typeface="Constantia" pitchFamily="18" charset="0"/>
              </a:rPr>
              <a:t> - «попадет четвертая бомба», </a:t>
            </a:r>
            <a:r>
              <a:rPr lang="ru-RU" sz="2000" i="1">
                <a:latin typeface="Constantia" pitchFamily="18" charset="0"/>
              </a:rPr>
              <a:t>Р</a:t>
            </a:r>
            <a:r>
              <a:rPr lang="ru-RU" sz="2000">
                <a:latin typeface="Constantia" pitchFamily="18" charset="0"/>
              </a:rPr>
              <a:t>(</a:t>
            </a:r>
            <a:r>
              <a:rPr lang="ru-RU" sz="2000" i="1">
                <a:latin typeface="Constantia" pitchFamily="18" charset="0"/>
              </a:rPr>
              <a:t>А</a:t>
            </a:r>
            <a:r>
              <a:rPr lang="ru-RU" sz="2000" baseline="-25000">
                <a:cs typeface="Times New Roman" pitchFamily="18" charset="0"/>
              </a:rPr>
              <a:t>4</a:t>
            </a:r>
            <a:r>
              <a:rPr lang="ru-RU" sz="2000">
                <a:latin typeface="Constantia" pitchFamily="18" charset="0"/>
              </a:rPr>
              <a:t>)=</a:t>
            </a:r>
            <a:r>
              <a:rPr lang="ru-RU" sz="2000">
                <a:cs typeface="Times New Roman" pitchFamily="18" charset="0"/>
              </a:rPr>
              <a:t>0,6</a:t>
            </a:r>
            <a:r>
              <a:rPr lang="ru-RU" sz="2000">
                <a:latin typeface="Constantia" pitchFamily="18" charset="0"/>
              </a:rPr>
              <a:t>.  </a:t>
            </a:r>
          </a:p>
          <a:p>
            <a:pPr>
              <a:spcBef>
                <a:spcPts val="600"/>
              </a:spcBef>
            </a:pPr>
            <a:r>
              <a:rPr lang="ru-RU" sz="2000">
                <a:latin typeface="Constantia" pitchFamily="18" charset="0"/>
              </a:rPr>
              <a:t>Событие  </a:t>
            </a:r>
            <a:r>
              <a:rPr lang="ru-RU" sz="2000" i="1">
                <a:latin typeface="Constantia" pitchFamily="18" charset="0"/>
              </a:rPr>
              <a:t>А </a:t>
            </a:r>
            <a:r>
              <a:rPr lang="ru-RU" sz="2000">
                <a:latin typeface="Constantia" pitchFamily="18" charset="0"/>
              </a:rPr>
              <a:t>- «</a:t>
            </a:r>
            <a:r>
              <a:rPr lang="ru-RU" sz="2000">
                <a:latin typeface="Constantia" pitchFamily="18" charset="0"/>
                <a:cs typeface="Times New Roman" pitchFamily="18" charset="0"/>
              </a:rPr>
              <a:t>мост не будет разрушен</a:t>
            </a:r>
            <a:r>
              <a:rPr lang="ru-RU" sz="2000">
                <a:latin typeface="Constantia" pitchFamily="18" charset="0"/>
              </a:rPr>
              <a:t>» произойдет, если все </a:t>
            </a:r>
          </a:p>
          <a:p>
            <a:r>
              <a:rPr lang="ru-RU" sz="2000">
                <a:cs typeface="Times New Roman" pitchFamily="18" charset="0"/>
              </a:rPr>
              <a:t>4</a:t>
            </a:r>
            <a:r>
              <a:rPr lang="ru-RU" sz="2000">
                <a:latin typeface="Constantia" pitchFamily="18" charset="0"/>
              </a:rPr>
              <a:t> бомбы одновременно не попадут, т.е.                                .</a:t>
            </a:r>
          </a:p>
          <a:p>
            <a:pPr>
              <a:spcBef>
                <a:spcPts val="600"/>
              </a:spcBef>
            </a:pPr>
            <a:r>
              <a:rPr lang="ru-RU" sz="2000">
                <a:latin typeface="Constantia" pitchFamily="18" charset="0"/>
              </a:rPr>
              <a:t>Поэтому вероятность</a:t>
            </a:r>
          </a:p>
        </p:txBody>
      </p:sp>
      <p:graphicFrame>
        <p:nvGraphicFramePr>
          <p:cNvPr id="1026" name="Object 9"/>
          <p:cNvGraphicFramePr>
            <a:graphicFrameLocks noChangeAspect="1"/>
          </p:cNvGraphicFramePr>
          <p:nvPr/>
        </p:nvGraphicFramePr>
        <p:xfrm>
          <a:off x="5324475" y="4740275"/>
          <a:ext cx="1990725" cy="441325"/>
        </p:xfrm>
        <a:graphic>
          <a:graphicData uri="http://schemas.openxmlformats.org/presentationml/2006/ole">
            <p:oleObj spid="_x0000_s2050" name="Формула" r:id="rId4" imgW="1130040" imgH="253800" progId="Equation.3">
              <p:embed/>
            </p:oleObj>
          </a:graphicData>
        </a:graphic>
      </p:graphicFrame>
      <p:graphicFrame>
        <p:nvGraphicFramePr>
          <p:cNvPr id="2" name="Object 3"/>
          <p:cNvGraphicFramePr>
            <a:graphicFrameLocks noChangeAspect="1"/>
          </p:cNvGraphicFramePr>
          <p:nvPr/>
        </p:nvGraphicFramePr>
        <p:xfrm>
          <a:off x="762000" y="5562600"/>
          <a:ext cx="7315200" cy="795338"/>
        </p:xfrm>
        <a:graphic>
          <a:graphicData uri="http://schemas.openxmlformats.org/presentationml/2006/ole">
            <p:oleObj spid="_x0000_s2051" name="Формула" r:id="rId5" imgW="3479760" imgH="457200" progId="Equation.3">
              <p:embed/>
            </p:oleObj>
          </a:graphicData>
        </a:graphic>
      </p:graphicFrame>
      <p:pic>
        <p:nvPicPr>
          <p:cNvPr id="2057" name="Picture 9" descr="C:\Users\1\Desktop\a1e2e9ad5616.jpg"/>
          <p:cNvPicPr>
            <a:picLocks noChangeAspect="1" noChangeArrowheads="1"/>
          </p:cNvPicPr>
          <p:nvPr/>
        </p:nvPicPr>
        <p:blipFill>
          <a:blip r:embed="rId6"/>
          <a:srcRect/>
          <a:stretch>
            <a:fillRect/>
          </a:stretch>
        </p:blipFill>
        <p:spPr bwMode="auto">
          <a:xfrm>
            <a:off x="2057400" y="2895600"/>
            <a:ext cx="5257800" cy="32861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7"/>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174"/>
                                        </p:tgtEl>
                                        <p:attrNameLst>
                                          <p:attrName>style.visibility</p:attrName>
                                        </p:attrNameLst>
                                      </p:cBhvr>
                                      <p:to>
                                        <p:strVal val="visible"/>
                                      </p:to>
                                    </p:set>
                                    <p:animEffect transition="in" filter="fade">
                                      <p:cBhvr>
                                        <p:cTn id="9" dur="1000"/>
                                        <p:tgtEl>
                                          <p:spTgt spid="7174"/>
                                        </p:tgtEl>
                                      </p:cBhvr>
                                    </p:animEffect>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theme/theme1.xml><?xml version="1.0" encoding="utf-8"?>
<a:theme xmlns:a="http://schemas.openxmlformats.org/drawingml/2006/main" name="Тема2">
  <a:themeElements>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fontScheme name="Certificate">
      <a:majorFont>
        <a:latin typeface="Arial Narrow"/>
        <a:ea typeface=""/>
        <a:cs typeface=""/>
      </a:majorFont>
      <a:minorFont>
        <a:latin typeface="Monotype Corsiva"/>
        <a:ea typeface=""/>
        <a:cs typeface=""/>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15875"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Certificate 1">
        <a:dk1>
          <a:srgbClr val="000000"/>
        </a:dk1>
        <a:lt1>
          <a:srgbClr val="FFFFCC"/>
        </a:lt1>
        <a:dk2>
          <a:srgbClr val="333300"/>
        </a:dk2>
        <a:lt2>
          <a:srgbClr val="808000"/>
        </a:lt2>
        <a:accent1>
          <a:srgbClr val="339933"/>
        </a:accent1>
        <a:accent2>
          <a:srgbClr val="A50021"/>
        </a:accent2>
        <a:accent3>
          <a:srgbClr val="FFFFE2"/>
        </a:accent3>
        <a:accent4>
          <a:srgbClr val="000000"/>
        </a:accent4>
        <a:accent5>
          <a:srgbClr val="ADCAAD"/>
        </a:accent5>
        <a:accent6>
          <a:srgbClr val="95001D"/>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Certificat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DDDDDD"/>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ertificate">
  <a:themeElements>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fontScheme name="Certificate">
      <a:majorFont>
        <a:latin typeface="Arial Narrow"/>
        <a:ea typeface=""/>
        <a:cs typeface=""/>
      </a:majorFont>
      <a:minorFont>
        <a:latin typeface="Monotype Corsiv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ertificate 1">
        <a:dk1>
          <a:srgbClr val="000000"/>
        </a:dk1>
        <a:lt1>
          <a:srgbClr val="FFFFCC"/>
        </a:lt1>
        <a:dk2>
          <a:srgbClr val="333300"/>
        </a:dk2>
        <a:lt2>
          <a:srgbClr val="808000"/>
        </a:lt2>
        <a:accent1>
          <a:srgbClr val="339933"/>
        </a:accent1>
        <a:accent2>
          <a:srgbClr val="A50021"/>
        </a:accent2>
        <a:accent3>
          <a:srgbClr val="FFFFE2"/>
        </a:accent3>
        <a:accent4>
          <a:srgbClr val="000000"/>
        </a:accent4>
        <a:accent5>
          <a:srgbClr val="ADCAAD"/>
        </a:accent5>
        <a:accent6>
          <a:srgbClr val="95001D"/>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Certificat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DDDDDD"/>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ема2">
  <a:themeElements>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fontScheme name="Certificate">
      <a:majorFont>
        <a:latin typeface="Arial Narrow"/>
        <a:ea typeface=""/>
        <a:cs typeface=""/>
      </a:majorFont>
      <a:minorFont>
        <a:latin typeface="Monotype Corsiv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15875" cap="flat" cmpd="sng" algn="ctr">
          <a:solidFill>
            <a:srgbClr val="FF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Certificate 1">
        <a:dk1>
          <a:srgbClr val="000000"/>
        </a:dk1>
        <a:lt1>
          <a:srgbClr val="FFFFCC"/>
        </a:lt1>
        <a:dk2>
          <a:srgbClr val="333300"/>
        </a:dk2>
        <a:lt2>
          <a:srgbClr val="808000"/>
        </a:lt2>
        <a:accent1>
          <a:srgbClr val="339933"/>
        </a:accent1>
        <a:accent2>
          <a:srgbClr val="A50021"/>
        </a:accent2>
        <a:accent3>
          <a:srgbClr val="FFFFE2"/>
        </a:accent3>
        <a:accent4>
          <a:srgbClr val="000000"/>
        </a:accent4>
        <a:accent5>
          <a:srgbClr val="ADCAAD"/>
        </a:accent5>
        <a:accent6>
          <a:srgbClr val="95001D"/>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Certificat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DDDDDD"/>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ertificate">
  <a:themeElements>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fontScheme name="Certificate">
      <a:majorFont>
        <a:latin typeface="Arial Narrow"/>
        <a:ea typeface=""/>
        <a:cs typeface=""/>
      </a:majorFont>
      <a:minorFont>
        <a:latin typeface="Monotype Corsiv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ertificate 1">
        <a:dk1>
          <a:srgbClr val="000000"/>
        </a:dk1>
        <a:lt1>
          <a:srgbClr val="FFFFCC"/>
        </a:lt1>
        <a:dk2>
          <a:srgbClr val="333300"/>
        </a:dk2>
        <a:lt2>
          <a:srgbClr val="808000"/>
        </a:lt2>
        <a:accent1>
          <a:srgbClr val="339933"/>
        </a:accent1>
        <a:accent2>
          <a:srgbClr val="A50021"/>
        </a:accent2>
        <a:accent3>
          <a:srgbClr val="FFFFE2"/>
        </a:accent3>
        <a:accent4>
          <a:srgbClr val="000000"/>
        </a:accent4>
        <a:accent5>
          <a:srgbClr val="ADCAAD"/>
        </a:accent5>
        <a:accent6>
          <a:srgbClr val="95001D"/>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ertificate 2">
        <a:dk1>
          <a:srgbClr val="000000"/>
        </a:dk1>
        <a:lt1>
          <a:srgbClr val="FFFFFF"/>
        </a:lt1>
        <a:dk2>
          <a:srgbClr val="000000"/>
        </a:dk2>
        <a:lt2>
          <a:srgbClr val="969696"/>
        </a:lt2>
        <a:accent1>
          <a:srgbClr val="FF3399"/>
        </a:accent1>
        <a:accent2>
          <a:srgbClr val="3333CC"/>
        </a:accent2>
        <a:accent3>
          <a:srgbClr val="FFFFFF"/>
        </a:accent3>
        <a:accent4>
          <a:srgbClr val="000000"/>
        </a:accent4>
        <a:accent5>
          <a:srgbClr val="FFADCA"/>
        </a:accent5>
        <a:accent6>
          <a:srgbClr val="2D2DB9"/>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Certificat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DDDDDD"/>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4">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осення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5312</TotalTime>
  <Words>4700</Words>
  <Application>Microsoft Office PowerPoint</Application>
  <PresentationFormat>Экран (4:3)</PresentationFormat>
  <Paragraphs>670</Paragraphs>
  <Slides>63</Slides>
  <Notes>39</Notes>
  <HiddenSlides>0</HiddenSlides>
  <MMClips>6</MMClips>
  <ScaleCrop>false</ScaleCrop>
  <HeadingPairs>
    <vt:vector size="6" baseType="variant">
      <vt:variant>
        <vt:lpstr>Тема</vt:lpstr>
      </vt:variant>
      <vt:variant>
        <vt:i4>8</vt:i4>
      </vt:variant>
      <vt:variant>
        <vt:lpstr>Внедренные серверы OLE</vt:lpstr>
      </vt:variant>
      <vt:variant>
        <vt:i4>1</vt:i4>
      </vt:variant>
      <vt:variant>
        <vt:lpstr>Заголовки слайдов</vt:lpstr>
      </vt:variant>
      <vt:variant>
        <vt:i4>63</vt:i4>
      </vt:variant>
    </vt:vector>
  </HeadingPairs>
  <TitlesOfParts>
    <vt:vector size="72" baseType="lpstr">
      <vt:lpstr>Тема2</vt:lpstr>
      <vt:lpstr>1_Certificate</vt:lpstr>
      <vt:lpstr>1_Тема2</vt:lpstr>
      <vt:lpstr>2_Certificate</vt:lpstr>
      <vt:lpstr>Тема4</vt:lpstr>
      <vt:lpstr>1_WritingDesignTemplate</vt:lpstr>
      <vt:lpstr>осенняя</vt:lpstr>
      <vt:lpstr>Тема Office</vt:lpstr>
      <vt:lpstr>Формула</vt:lpstr>
      <vt:lpstr>Урок по математике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Лиля</dc:creator>
  <cp:lastModifiedBy>1</cp:lastModifiedBy>
  <cp:revision>469</cp:revision>
  <cp:lastPrinted>1601-01-01T00:00:00Z</cp:lastPrinted>
  <dcterms:created xsi:type="dcterms:W3CDTF">1601-01-01T00:00:00Z</dcterms:created>
  <dcterms:modified xsi:type="dcterms:W3CDTF">2020-03-23T08:14:12Z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