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79" r:id="rId2"/>
    <p:sldId id="258" r:id="rId3"/>
    <p:sldId id="271" r:id="rId4"/>
    <p:sldId id="256" r:id="rId5"/>
    <p:sldId id="275" r:id="rId6"/>
    <p:sldId id="260" r:id="rId7"/>
    <p:sldId id="274" r:id="rId8"/>
    <p:sldId id="278" r:id="rId9"/>
    <p:sldId id="259" r:id="rId10"/>
    <p:sldId id="267" r:id="rId11"/>
    <p:sldId id="268" r:id="rId12"/>
    <p:sldId id="269" r:id="rId13"/>
    <p:sldId id="270" r:id="rId14"/>
    <p:sldId id="263" r:id="rId15"/>
    <p:sldId id="262" r:id="rId16"/>
    <p:sldId id="266" r:id="rId17"/>
    <p:sldId id="277" r:id="rId18"/>
    <p:sldId id="281" r:id="rId19"/>
    <p:sldId id="280" r:id="rId20"/>
    <p:sldId id="28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067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786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smtClean="0"/>
              <a:t>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32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5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8529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739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716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67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085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82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382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1/19/2020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34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1/19/2020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359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1/19/2020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35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506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187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24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8777" y="185737"/>
            <a:ext cx="10518774" cy="1500187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</a:rPr>
              <a:t>75-летию Великой Победы посвящается…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63242" y="2173045"/>
            <a:ext cx="4005431" cy="403411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Красивые и сильные характеры в рассказе </a:t>
            </a:r>
          </a:p>
          <a:p>
            <a:pPr algn="ctr"/>
            <a:r>
              <a:rPr lang="ru-RU" sz="3200" b="1" dirty="0" smtClean="0"/>
              <a:t>А.Н. Толстого </a:t>
            </a:r>
          </a:p>
          <a:p>
            <a:pPr algn="ctr"/>
            <a:r>
              <a:rPr lang="ru-RU" sz="3200" b="1" dirty="0" smtClean="0"/>
              <a:t>«Русский характер»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77" y="1753285"/>
            <a:ext cx="6234465" cy="46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8" y="53831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7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675" y="202173"/>
            <a:ext cx="9521507" cy="8780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Просьба – вернуть в строй…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37009" y="1601041"/>
            <a:ext cx="3514725" cy="4783453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tx1"/>
                </a:solidFill>
              </a:rPr>
              <a:t>Комиссия нашла его годным к нестроевой службе. Тогда он пошел к генералу и сказал: «Прошу вашего разрешения вернуться в полк».— «Но вы же инвалид»,— сказал генерал. «Никак нет, я урод, но это делу не помешает, боеспособность восстановлю полностью».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32" y="1400768"/>
            <a:ext cx="6880573" cy="518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1" y="0"/>
            <a:ext cx="1656000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66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3307" y="200025"/>
            <a:ext cx="10310513" cy="996422"/>
          </a:xfrm>
        </p:spPr>
        <p:txBody>
          <a:bodyPr/>
          <a:lstStyle/>
          <a:p>
            <a:pPr algn="ctr"/>
            <a:r>
              <a:rPr lang="ru-RU" dirty="0" smtClean="0"/>
              <a:t>Приезд Егора </a:t>
            </a:r>
            <a:r>
              <a:rPr lang="ru-RU" dirty="0" err="1" smtClean="0"/>
              <a:t>Дрёмова</a:t>
            </a:r>
            <a:r>
              <a:rPr lang="ru-RU" dirty="0" smtClean="0"/>
              <a:t> домой…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65689" y="1833788"/>
            <a:ext cx="3985708" cy="3816443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tx1"/>
                </a:solidFill>
              </a:rPr>
              <a:t>Кульминация рассказа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приезд </a:t>
            </a:r>
            <a:r>
              <a:rPr lang="ru-RU" dirty="0" smtClean="0">
                <a:solidFill>
                  <a:schemeClr val="tx1"/>
                </a:solidFill>
              </a:rPr>
              <a:t>Егора </a:t>
            </a:r>
            <a:r>
              <a:rPr lang="ru-RU" dirty="0" err="1" smtClean="0">
                <a:solidFill>
                  <a:schemeClr val="tx1"/>
                </a:solidFill>
              </a:rPr>
              <a:t>Дрёмова</a:t>
            </a:r>
            <a:r>
              <a:rPr lang="ru-RU" dirty="0" smtClean="0">
                <a:solidFill>
                  <a:schemeClr val="tx1"/>
                </a:solidFill>
              </a:rPr>
              <a:t> домой </a:t>
            </a:r>
            <a:r>
              <a:rPr lang="ru-RU" dirty="0">
                <a:solidFill>
                  <a:schemeClr val="tx1"/>
                </a:solidFill>
              </a:rPr>
              <a:t>в отпуск после госпиталя. </a:t>
            </a:r>
            <a:endParaRPr lang="ru-RU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Он </a:t>
            </a:r>
            <a:r>
              <a:rPr lang="ru-RU" dirty="0">
                <a:solidFill>
                  <a:schemeClr val="tx1"/>
                </a:solidFill>
              </a:rPr>
              <a:t>не смог, не смел признаться старым родителям, что стоящий перед ними человек с изуродованной внешностью и чужим голосом и есть их сын.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31" y="1555656"/>
            <a:ext cx="6498317" cy="489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6000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46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7354" y="253475"/>
            <a:ext cx="10428847" cy="802784"/>
          </a:xfrm>
        </p:spPr>
        <p:txBody>
          <a:bodyPr/>
          <a:lstStyle/>
          <a:p>
            <a:pPr algn="ctr"/>
            <a:r>
              <a:rPr lang="ru-RU" dirty="0" smtClean="0"/>
              <a:t>Егор покидает отчий дом…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83650" y="1633817"/>
            <a:ext cx="4422401" cy="463839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В душе Егора  </a:t>
            </a:r>
            <a:r>
              <a:rPr lang="ru-RU" dirty="0">
                <a:solidFill>
                  <a:schemeClr val="tx1"/>
                </a:solidFill>
              </a:rPr>
              <a:t>теплилась надежда, что отец и мать сами узнают его, догадаются без объяснения, кто к ним приехал, и тогда будет сломлена эта невидимая преграда. Но этого не </a:t>
            </a:r>
            <a:r>
              <a:rPr lang="ru-RU" dirty="0" smtClean="0">
                <a:solidFill>
                  <a:schemeClr val="tx1"/>
                </a:solidFill>
              </a:rPr>
              <a:t>произошло.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А </a:t>
            </a:r>
            <a:r>
              <a:rPr lang="ru-RU" dirty="0">
                <a:solidFill>
                  <a:schemeClr val="tx1"/>
                </a:solidFill>
              </a:rPr>
              <a:t>здесь ещё и Катерина, невеста Егора, </a:t>
            </a:r>
            <a:r>
              <a:rPr lang="ru-RU" dirty="0" smtClean="0">
                <a:solidFill>
                  <a:schemeClr val="tx1"/>
                </a:solidFill>
              </a:rPr>
              <a:t>при </a:t>
            </a:r>
            <a:r>
              <a:rPr lang="ru-RU" dirty="0">
                <a:solidFill>
                  <a:schemeClr val="tx1"/>
                </a:solidFill>
              </a:rPr>
              <a:t>виде страшного </a:t>
            </a:r>
            <a:r>
              <a:rPr lang="ru-RU" dirty="0" smtClean="0">
                <a:solidFill>
                  <a:schemeClr val="tx1"/>
                </a:solidFill>
              </a:rPr>
              <a:t>лица </a:t>
            </a:r>
            <a:r>
              <a:rPr lang="ru-RU" dirty="0">
                <a:solidFill>
                  <a:schemeClr val="tx1"/>
                </a:solidFill>
              </a:rPr>
              <a:t>откинулась и испугалась. Это стало последней каплей, и он </a:t>
            </a:r>
            <a:r>
              <a:rPr lang="ru-RU" dirty="0" smtClean="0">
                <a:solidFill>
                  <a:schemeClr val="tx1"/>
                </a:solidFill>
              </a:rPr>
              <a:t>покинул </a:t>
            </a:r>
            <a:r>
              <a:rPr lang="ru-RU" dirty="0">
                <a:solidFill>
                  <a:schemeClr val="tx1"/>
                </a:solidFill>
              </a:rPr>
              <a:t>отчий дом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37" y="1451015"/>
            <a:ext cx="6641663" cy="500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6000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50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525" y="153967"/>
            <a:ext cx="10058230" cy="856573"/>
          </a:xfrm>
        </p:spPr>
        <p:txBody>
          <a:bodyPr/>
          <a:lstStyle/>
          <a:p>
            <a:r>
              <a:rPr lang="ru-RU" dirty="0" smtClean="0"/>
              <a:t>«Русский характер» Егора </a:t>
            </a:r>
            <a:r>
              <a:rPr lang="ru-RU" dirty="0" err="1" smtClean="0"/>
              <a:t>Дрёмова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86674" y="1416480"/>
            <a:ext cx="4286081" cy="499154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tx1"/>
                </a:solidFill>
              </a:rPr>
              <a:t>Егор </a:t>
            </a:r>
            <a:r>
              <a:rPr lang="ru-RU" dirty="0" err="1">
                <a:solidFill>
                  <a:schemeClr val="tx1"/>
                </a:solidFill>
              </a:rPr>
              <a:t>Дрёмов</a:t>
            </a:r>
            <a:r>
              <a:rPr lang="ru-RU" dirty="0">
                <a:solidFill>
                  <a:schemeClr val="tx1"/>
                </a:solidFill>
              </a:rPr>
              <a:t> проявляет русский характер и в бою, и в отношениях с родителями и невестой. О</a:t>
            </a:r>
            <a:r>
              <a:rPr lang="ru-RU" dirty="0" smtClean="0">
                <a:solidFill>
                  <a:schemeClr val="tx1"/>
                </a:solidFill>
              </a:rPr>
              <a:t>н </a:t>
            </a:r>
            <a:r>
              <a:rPr lang="ru-RU" dirty="0">
                <a:solidFill>
                  <a:schemeClr val="tx1"/>
                </a:solidFill>
              </a:rPr>
              <a:t>пожалел своих старых родителей, побоялся огорчить их. Егору казалось, что его безобразное лицо испугает </a:t>
            </a:r>
            <a:r>
              <a:rPr lang="ru-RU" dirty="0" smtClean="0">
                <a:solidFill>
                  <a:schemeClr val="tx1"/>
                </a:solidFill>
              </a:rPr>
              <a:t>их.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Таким образом, в характере главного героя проявились </a:t>
            </a:r>
            <a:r>
              <a:rPr lang="ru-RU" dirty="0" smtClean="0">
                <a:solidFill>
                  <a:schemeClr val="tx1"/>
                </a:solidFill>
              </a:rPr>
              <a:t>храбрость, сила духа, скромность</a:t>
            </a:r>
            <a:r>
              <a:rPr lang="ru-RU" dirty="0">
                <a:solidFill>
                  <a:schemeClr val="tx1"/>
                </a:solidFill>
              </a:rPr>
              <a:t>, сдержанность, даже жертвенность, которые </a:t>
            </a:r>
            <a:r>
              <a:rPr lang="ru-RU" dirty="0" smtClean="0">
                <a:solidFill>
                  <a:schemeClr val="tx1"/>
                </a:solidFill>
              </a:rPr>
              <a:t>так ценят </a:t>
            </a:r>
            <a:r>
              <a:rPr lang="ru-RU" dirty="0">
                <a:solidFill>
                  <a:schemeClr val="tx1"/>
                </a:solidFill>
              </a:rPr>
              <a:t>русские </a:t>
            </a:r>
            <a:r>
              <a:rPr lang="ru-RU" dirty="0" smtClean="0">
                <a:solidFill>
                  <a:schemeClr val="tx1"/>
                </a:solidFill>
              </a:rPr>
              <a:t>люди!..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0" y="1416480"/>
            <a:ext cx="6832791" cy="514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88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5403" y="0"/>
            <a:ext cx="10224452" cy="1007180"/>
          </a:xfrm>
        </p:spPr>
        <p:txBody>
          <a:bodyPr/>
          <a:lstStyle/>
          <a:p>
            <a:r>
              <a:rPr lang="ru-RU" dirty="0" smtClean="0"/>
              <a:t>Необыкновенная чуткость матери…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86713" y="1798209"/>
            <a:ext cx="3882501" cy="4474004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tx1"/>
                </a:solidFill>
              </a:rPr>
              <a:t>Русским характером обладает и мать героя. </a:t>
            </a:r>
            <a:r>
              <a:rPr lang="ru-RU" dirty="0" smtClean="0">
                <a:solidFill>
                  <a:schemeClr val="tx1"/>
                </a:solidFill>
              </a:rPr>
              <a:t>Марья </a:t>
            </a:r>
            <a:r>
              <a:rPr lang="ru-RU" dirty="0" err="1">
                <a:solidFill>
                  <a:schemeClr val="tx1"/>
                </a:solidFill>
              </a:rPr>
              <a:t>Поликарповна</a:t>
            </a:r>
            <a:r>
              <a:rPr lang="ru-RU" dirty="0">
                <a:solidFill>
                  <a:schemeClr val="tx1"/>
                </a:solidFill>
              </a:rPr>
              <a:t> узнала своего сына, хотя его лицо изменилось после операций до неузнаваемости. Она </a:t>
            </a:r>
            <a:r>
              <a:rPr lang="ru-RU" dirty="0" smtClean="0">
                <a:solidFill>
                  <a:schemeClr val="tx1"/>
                </a:solidFill>
              </a:rPr>
              <a:t>сердцем угадала</a:t>
            </a:r>
            <a:r>
              <a:rPr lang="ru-RU" dirty="0">
                <a:solidFill>
                  <a:schemeClr val="tx1"/>
                </a:solidFill>
              </a:rPr>
              <a:t>, что у неё в доме гостил сын, и проявила необыкновенную чуткость, столь </a:t>
            </a:r>
            <a:r>
              <a:rPr lang="ru-RU" dirty="0" smtClean="0">
                <a:solidFill>
                  <a:schemeClr val="tx1"/>
                </a:solidFill>
              </a:rPr>
              <a:t>дорогую русскому сердцу.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4" y="1340212"/>
            <a:ext cx="6880573" cy="518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04"/>
            <a:ext cx="162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9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8890" y="0"/>
            <a:ext cx="9632781" cy="925158"/>
          </a:xfrm>
        </p:spPr>
        <p:txBody>
          <a:bodyPr/>
          <a:lstStyle/>
          <a:p>
            <a:pPr algn="ctr"/>
            <a:r>
              <a:rPr lang="ru-RU" dirty="0" smtClean="0"/>
              <a:t>Письмо матери…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57432" y="1732857"/>
            <a:ext cx="3947384" cy="457200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tx1"/>
                </a:solidFill>
              </a:rPr>
              <a:t>Мать после скорого отъезда </a:t>
            </a:r>
            <a:r>
              <a:rPr lang="ru-RU" dirty="0" smtClean="0">
                <a:solidFill>
                  <a:schemeClr val="tx1"/>
                </a:solidFill>
              </a:rPr>
              <a:t>Егора </a:t>
            </a:r>
            <a:r>
              <a:rPr lang="ru-RU" dirty="0">
                <a:solidFill>
                  <a:schemeClr val="tx1"/>
                </a:solidFill>
              </a:rPr>
              <a:t>не могла найти себе </a:t>
            </a:r>
            <a:r>
              <a:rPr lang="ru-RU" dirty="0" smtClean="0">
                <a:solidFill>
                  <a:schemeClr val="tx1"/>
                </a:solidFill>
              </a:rPr>
              <a:t>место. </a:t>
            </a:r>
            <a:r>
              <a:rPr lang="ru-RU" dirty="0">
                <a:solidFill>
                  <a:schemeClr val="tx1"/>
                </a:solidFill>
              </a:rPr>
              <a:t>Она догадалась, что этот человек с изуродованным лицом и есть её любимый сын. </a:t>
            </a:r>
            <a:endParaRPr lang="ru-RU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Мать </a:t>
            </a:r>
            <a:r>
              <a:rPr lang="ru-RU" dirty="0">
                <a:solidFill>
                  <a:schemeClr val="tx1"/>
                </a:solidFill>
              </a:rPr>
              <a:t>пишет ему на фронт письмо и просит не томить и сказать </a:t>
            </a:r>
            <a:r>
              <a:rPr lang="ru-RU" dirty="0" smtClean="0">
                <a:solidFill>
                  <a:schemeClr val="tx1"/>
                </a:solidFill>
              </a:rPr>
              <a:t>«правду</a:t>
            </a:r>
            <a:r>
              <a:rPr lang="ru-RU" dirty="0">
                <a:solidFill>
                  <a:schemeClr val="tx1"/>
                </a:solidFill>
              </a:rPr>
              <a:t>, как </a:t>
            </a:r>
            <a:r>
              <a:rPr lang="ru-RU" dirty="0" smtClean="0">
                <a:solidFill>
                  <a:schemeClr val="tx1"/>
                </a:solidFill>
              </a:rPr>
              <a:t>есть…» 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0000" cy="16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73" y="1074421"/>
            <a:ext cx="4010160" cy="55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65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" y="0"/>
            <a:ext cx="11632602" cy="136122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Родители ценят </a:t>
            </a:r>
            <a:br>
              <a:rPr lang="ru-RU" dirty="0" smtClean="0"/>
            </a:br>
            <a:r>
              <a:rPr lang="ru-RU" dirty="0" smtClean="0"/>
              <a:t>мужество и честность сына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29538" y="1926796"/>
            <a:ext cx="4268824" cy="4087401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</a:rPr>
              <a:t>Егор </a:t>
            </a:r>
            <a:r>
              <a:rPr lang="ru-RU" sz="2400" dirty="0">
                <a:solidFill>
                  <a:schemeClr val="tx1"/>
                </a:solidFill>
              </a:rPr>
              <a:t>Егорович и </a:t>
            </a:r>
            <a:r>
              <a:rPr lang="ru-RU" sz="2400" dirty="0" smtClean="0">
                <a:solidFill>
                  <a:schemeClr val="tx1"/>
                </a:solidFill>
              </a:rPr>
              <a:t>Марья </a:t>
            </a:r>
            <a:r>
              <a:rPr lang="ru-RU" sz="2400" dirty="0" err="1">
                <a:solidFill>
                  <a:schemeClr val="tx1"/>
                </a:solidFill>
              </a:rPr>
              <a:t>Поликарповна</a:t>
            </a:r>
            <a:r>
              <a:rPr lang="ru-RU" sz="2400" dirty="0">
                <a:solidFill>
                  <a:schemeClr val="tx1"/>
                </a:solidFill>
              </a:rPr>
              <a:t> любят своего сына не за внешность, а потому, что он — сын. 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</a:rPr>
              <a:t>Старики </a:t>
            </a:r>
            <a:r>
              <a:rPr lang="ru-RU" sz="2400" dirty="0">
                <a:solidFill>
                  <a:schemeClr val="tx1"/>
                </a:solidFill>
              </a:rPr>
              <a:t>гордятся, что их Егор — герой, но прежде всего ценят в нём не красоту, а мужество и честность. </a:t>
            </a:r>
            <a:endParaRPr lang="ru-RU" sz="2400" dirty="0" smtClean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62" y="1559421"/>
            <a:ext cx="6641663" cy="500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2" y="100013"/>
            <a:ext cx="162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57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157" y="219193"/>
            <a:ext cx="10052329" cy="792026"/>
          </a:xfrm>
        </p:spPr>
        <p:txBody>
          <a:bodyPr/>
          <a:lstStyle/>
          <a:p>
            <a:pPr algn="ctr"/>
            <a:r>
              <a:rPr lang="ru-RU" dirty="0" smtClean="0"/>
              <a:t>Счастливая развязка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43849" y="1928813"/>
            <a:ext cx="3757613" cy="4154231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tx1"/>
                </a:solidFill>
              </a:rPr>
              <a:t>Растроганный, </a:t>
            </a:r>
            <a:r>
              <a:rPr lang="ru-RU" dirty="0" smtClean="0">
                <a:solidFill>
                  <a:schemeClr val="tx1"/>
                </a:solidFill>
              </a:rPr>
              <a:t>герой </a:t>
            </a:r>
            <a:r>
              <a:rPr lang="ru-RU" dirty="0">
                <a:solidFill>
                  <a:schemeClr val="tx1"/>
                </a:solidFill>
              </a:rPr>
              <a:t>признается в обмане и просит </a:t>
            </a:r>
            <a:r>
              <a:rPr lang="ru-RU" dirty="0" smtClean="0">
                <a:solidFill>
                  <a:schemeClr val="tx1"/>
                </a:solidFill>
              </a:rPr>
              <a:t>прощение… </a:t>
            </a:r>
            <a:r>
              <a:rPr lang="ru-RU" dirty="0">
                <a:solidFill>
                  <a:schemeClr val="tx1"/>
                </a:solidFill>
              </a:rPr>
              <a:t>Спустя некоторое время к нему в полк приезжают </a:t>
            </a:r>
            <a:r>
              <a:rPr lang="ru-RU" dirty="0" smtClean="0">
                <a:solidFill>
                  <a:schemeClr val="tx1"/>
                </a:solidFill>
              </a:rPr>
              <a:t> мать и </a:t>
            </a:r>
            <a:r>
              <a:rPr lang="ru-RU" dirty="0">
                <a:solidFill>
                  <a:schemeClr val="tx1"/>
                </a:solidFill>
              </a:rPr>
              <a:t>невеста. </a:t>
            </a:r>
            <a:endParaRPr lang="ru-RU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Взаимное </a:t>
            </a:r>
            <a:r>
              <a:rPr lang="ru-RU" dirty="0">
                <a:solidFill>
                  <a:schemeClr val="tx1"/>
                </a:solidFill>
              </a:rPr>
              <a:t>прощение, любовь без лишних слов и верность – вот счастливая развязка, вот </a:t>
            </a:r>
            <a:r>
              <a:rPr lang="ru-RU" dirty="0" smtClean="0">
                <a:solidFill>
                  <a:schemeClr val="tx1"/>
                </a:solidFill>
              </a:rPr>
              <a:t>они - </a:t>
            </a:r>
            <a:r>
              <a:rPr lang="ru-RU" dirty="0">
                <a:solidFill>
                  <a:schemeClr val="tx1"/>
                </a:solidFill>
              </a:rPr>
              <a:t>русские </a:t>
            </a:r>
            <a:r>
              <a:rPr lang="ru-RU" dirty="0" smtClean="0">
                <a:solidFill>
                  <a:schemeClr val="tx1"/>
                </a:solidFill>
              </a:rPr>
              <a:t>характеры!..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0" y="1230412"/>
            <a:ext cx="6909052" cy="525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29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3050" y="217744"/>
            <a:ext cx="10544175" cy="118451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Александр Митрофанович </a:t>
            </a:r>
            <a:r>
              <a:rPr lang="ru-RU" sz="3600" dirty="0" err="1" smtClean="0"/>
              <a:t>Парахин</a:t>
            </a:r>
            <a:r>
              <a:rPr lang="ru-RU" sz="3600" dirty="0" smtClean="0"/>
              <a:t> – один из Героев Бессмертного полка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93131" y="1834091"/>
            <a:ext cx="4111872" cy="4738556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Я с гордостью встаю в Бессмертный полк</a:t>
            </a:r>
            <a:r>
              <a:rPr lang="ru-RU" sz="2400" b="1" dirty="0" smtClean="0">
                <a:solidFill>
                  <a:schemeClr val="tx1"/>
                </a:solidFill>
              </a:rPr>
              <a:t>,</a:t>
            </a:r>
          </a:p>
          <a:p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Ведь </a:t>
            </a:r>
            <a:r>
              <a:rPr lang="ru-RU" sz="2400" b="1" dirty="0">
                <a:solidFill>
                  <a:schemeClr val="tx1"/>
                </a:solidFill>
              </a:rPr>
              <a:t>память о тебе </a:t>
            </a:r>
            <a:r>
              <a:rPr lang="ru-RU" sz="2400" b="1" dirty="0" smtClean="0">
                <a:solidFill>
                  <a:schemeClr val="tx1"/>
                </a:solidFill>
              </a:rPr>
              <a:t>                               для </a:t>
            </a:r>
            <a:r>
              <a:rPr lang="ru-RU" sz="2400" b="1" dirty="0">
                <a:solidFill>
                  <a:schemeClr val="tx1"/>
                </a:solidFill>
              </a:rPr>
              <a:t>сердца свята,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                                                  </a:t>
            </a:r>
            <a:r>
              <a:rPr lang="ru-RU" sz="2400" b="1" dirty="0" smtClean="0">
                <a:solidFill>
                  <a:schemeClr val="tx1"/>
                </a:solidFill>
              </a:rPr>
              <a:t>                    </a:t>
            </a:r>
            <a:r>
              <a:rPr lang="ru-RU" sz="2400" b="1" dirty="0">
                <a:solidFill>
                  <a:schemeClr val="tx1"/>
                </a:solidFill>
              </a:rPr>
              <a:t>И помнить </a:t>
            </a:r>
            <a:r>
              <a:rPr lang="ru-RU" sz="2400" b="1" dirty="0" smtClean="0">
                <a:solidFill>
                  <a:schemeClr val="tx1"/>
                </a:solidFill>
              </a:rPr>
              <a:t>подвиг                         </a:t>
            </a:r>
            <a:r>
              <a:rPr lang="ru-RU" sz="2400" b="1" dirty="0">
                <a:solidFill>
                  <a:schemeClr val="tx1"/>
                </a:solidFill>
              </a:rPr>
              <a:t>каждого солдата 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                                                  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r>
              <a:rPr lang="ru-RU" sz="2400" b="1" dirty="0" smtClean="0">
                <a:solidFill>
                  <a:schemeClr val="tx1"/>
                </a:solidFill>
              </a:rPr>
              <a:t>Для </a:t>
            </a:r>
            <a:r>
              <a:rPr lang="ru-RU" sz="2400" b="1" dirty="0">
                <a:solidFill>
                  <a:schemeClr val="tx1"/>
                </a:solidFill>
              </a:rPr>
              <a:t>правнуков Победы – </a:t>
            </a:r>
            <a:r>
              <a:rPr lang="ru-RU" sz="2400" b="1" dirty="0" smtClean="0">
                <a:solidFill>
                  <a:schemeClr val="tx1"/>
                </a:solidFill>
              </a:rPr>
              <a:t>  высший </a:t>
            </a:r>
            <a:r>
              <a:rPr lang="ru-RU" sz="2400" b="1" dirty="0">
                <a:solidFill>
                  <a:schemeClr val="tx1"/>
                </a:solidFill>
              </a:rPr>
              <a:t>долг</a:t>
            </a:r>
            <a:r>
              <a:rPr lang="ru-RU" sz="2400" b="1" dirty="0" smtClean="0">
                <a:solidFill>
                  <a:schemeClr val="tx1"/>
                </a:solidFill>
              </a:rPr>
              <a:t>!</a:t>
            </a:r>
          </a:p>
          <a:p>
            <a:endParaRPr lang="ru-RU" sz="2400" b="1" dirty="0" smtClean="0">
              <a:solidFill>
                <a:schemeClr val="tx1"/>
              </a:solidFill>
            </a:endParaRPr>
          </a:p>
          <a:p>
            <a:endParaRPr lang="ru-RU" sz="2400" dirty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Герой Великой Отечественной войны, </a:t>
            </a:r>
            <a:r>
              <a:rPr lang="ru-RU" sz="2400" dirty="0" smtClean="0">
                <a:solidFill>
                  <a:schemeClr val="tx1"/>
                </a:solidFill>
              </a:rPr>
              <a:t>прадед </a:t>
            </a:r>
            <a:r>
              <a:rPr lang="ru-RU" sz="2400" dirty="0" smtClean="0">
                <a:solidFill>
                  <a:schemeClr val="tx1"/>
                </a:solidFill>
              </a:rPr>
              <a:t>ученицы </a:t>
            </a:r>
            <a:r>
              <a:rPr lang="ru-RU" sz="2400" dirty="0" smtClean="0">
                <a:solidFill>
                  <a:schemeClr val="tx1"/>
                </a:solidFill>
              </a:rPr>
              <a:t>                    7 </a:t>
            </a:r>
            <a:r>
              <a:rPr lang="ru-RU" sz="2400" dirty="0" smtClean="0">
                <a:solidFill>
                  <a:schemeClr val="tx1"/>
                </a:solidFill>
              </a:rPr>
              <a:t>класса </a:t>
            </a:r>
            <a:r>
              <a:rPr lang="ru-RU" sz="2400" dirty="0" smtClean="0">
                <a:solidFill>
                  <a:schemeClr val="tx1"/>
                </a:solidFill>
              </a:rPr>
              <a:t>нашей школы.                                                                                            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787" y="1519200"/>
            <a:ext cx="3861000" cy="514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42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3087" y="140696"/>
            <a:ext cx="9972675" cy="955912"/>
          </a:xfrm>
        </p:spPr>
        <p:txBody>
          <a:bodyPr/>
          <a:lstStyle/>
          <a:p>
            <a:pPr algn="ctr"/>
            <a:r>
              <a:rPr lang="ru-RU" dirty="0" smtClean="0"/>
              <a:t>«Никто не забыт и ничто не забыто!»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43849" y="1620000"/>
            <a:ext cx="3871913" cy="4686301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</a:rPr>
              <a:t>Эстафета </a:t>
            </a:r>
            <a:r>
              <a:rPr lang="ru-RU" sz="2400" dirty="0">
                <a:solidFill>
                  <a:schemeClr val="tx1"/>
                </a:solidFill>
              </a:rPr>
              <a:t>Героев Великой Отечественной войны перешла к </a:t>
            </a:r>
            <a:r>
              <a:rPr lang="ru-RU" sz="2400" dirty="0" smtClean="0">
                <a:solidFill>
                  <a:schemeClr val="tx1"/>
                </a:solidFill>
              </a:rPr>
              <a:t>нам - к их правнукам</a:t>
            </a:r>
            <a:r>
              <a:rPr lang="ru-RU" sz="2400" dirty="0">
                <a:solidFill>
                  <a:schemeClr val="tx1"/>
                </a:solidFill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</a:rPr>
              <a:t>Это </a:t>
            </a:r>
            <a:r>
              <a:rPr lang="ru-RU" sz="2400" dirty="0">
                <a:solidFill>
                  <a:schemeClr val="tx1"/>
                </a:solidFill>
              </a:rPr>
              <a:t>наша почётная обязанность и священный долг – помнить подвиг каждого солдата. И рассказать о </a:t>
            </a:r>
            <a:r>
              <a:rPr lang="ru-RU" sz="2400">
                <a:solidFill>
                  <a:schemeClr val="tx1"/>
                </a:solidFill>
              </a:rPr>
              <a:t>нём </a:t>
            </a:r>
            <a:r>
              <a:rPr lang="ru-RU" sz="2400" smtClean="0">
                <a:solidFill>
                  <a:schemeClr val="tx1"/>
                </a:solidFill>
              </a:rPr>
              <a:t>другим…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440223"/>
            <a:ext cx="6376860" cy="529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45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1975" y="79343"/>
            <a:ext cx="10181422" cy="1468800"/>
          </a:xfrm>
        </p:spPr>
        <p:txBody>
          <a:bodyPr/>
          <a:lstStyle/>
          <a:p>
            <a:pPr algn="ctr"/>
            <a:r>
              <a:rPr lang="ru-RU" dirty="0" smtClean="0"/>
              <a:t>«Рассказы Ивана </a:t>
            </a:r>
            <a:r>
              <a:rPr lang="ru-RU" dirty="0" err="1" smtClean="0"/>
              <a:t>Сударева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 (1942 – 1945)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13139" y="1808048"/>
            <a:ext cx="4090258" cy="45720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tx1"/>
                </a:solidFill>
              </a:rPr>
              <a:t>Во время войны Алексей Толстой создаёт удивительный сборник «Рассказы Ивана </a:t>
            </a:r>
            <a:r>
              <a:rPr lang="ru-RU" dirty="0" err="1">
                <a:solidFill>
                  <a:schemeClr val="tx1"/>
                </a:solidFill>
              </a:rPr>
              <a:t>Сударева</a:t>
            </a:r>
            <a:r>
              <a:rPr lang="ru-RU" dirty="0">
                <a:solidFill>
                  <a:schemeClr val="tx1"/>
                </a:solidFill>
              </a:rPr>
              <a:t>», состоящий из семи небольших историй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Все они объединены одной темой – Великая Отечественная война 1941-1945 годов, одной идеей – </a:t>
            </a:r>
            <a:r>
              <a:rPr lang="ru-RU" dirty="0" smtClean="0">
                <a:solidFill>
                  <a:schemeClr val="tx1"/>
                </a:solidFill>
              </a:rPr>
              <a:t>восхищение </a:t>
            </a:r>
            <a:r>
              <a:rPr lang="ru-RU" dirty="0">
                <a:solidFill>
                  <a:schemeClr val="tx1"/>
                </a:solidFill>
              </a:rPr>
              <a:t>и </a:t>
            </a:r>
            <a:r>
              <a:rPr lang="ru-RU" dirty="0" smtClean="0">
                <a:solidFill>
                  <a:schemeClr val="tx1"/>
                </a:solidFill>
              </a:rPr>
              <a:t>преклонение </a:t>
            </a:r>
            <a:r>
              <a:rPr lang="ru-RU" dirty="0">
                <a:solidFill>
                  <a:schemeClr val="tx1"/>
                </a:solidFill>
              </a:rPr>
              <a:t>перед патриотизмом и героизмом русского </a:t>
            </a:r>
            <a:r>
              <a:rPr lang="ru-RU" dirty="0" smtClean="0">
                <a:solidFill>
                  <a:schemeClr val="tx1"/>
                </a:solidFill>
              </a:rPr>
              <a:t>народа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183" y="1592048"/>
            <a:ext cx="3666503" cy="47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5" y="8048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28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3676" y="1527751"/>
            <a:ext cx="8911687" cy="288288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Работа выполнена </a:t>
            </a:r>
            <a:br>
              <a:rPr lang="ru-RU" dirty="0" smtClean="0"/>
            </a:br>
            <a:r>
              <a:rPr lang="ru-RU" dirty="0" smtClean="0"/>
              <a:t>учителем литературы </a:t>
            </a:r>
            <a:br>
              <a:rPr lang="ru-RU" dirty="0" smtClean="0"/>
            </a:br>
            <a:r>
              <a:rPr lang="ru-RU" dirty="0" smtClean="0"/>
              <a:t>ГБПОУ «1-й МОК» </a:t>
            </a:r>
            <a:br>
              <a:rPr lang="ru-RU" dirty="0" smtClean="0"/>
            </a:br>
            <a:r>
              <a:rPr lang="ru-RU" dirty="0" smtClean="0"/>
              <a:t>г. Москвы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err="1" smtClean="0"/>
              <a:t>Немцевой</a:t>
            </a:r>
            <a:r>
              <a:rPr lang="ru-RU" dirty="0" smtClean="0"/>
              <a:t> Л.В.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321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8885" y="100853"/>
            <a:ext cx="9966269" cy="902684"/>
          </a:xfrm>
        </p:spPr>
        <p:txBody>
          <a:bodyPr/>
          <a:lstStyle/>
          <a:p>
            <a:pPr algn="ctr"/>
            <a:r>
              <a:rPr lang="ru-RU" dirty="0" smtClean="0"/>
              <a:t>Рассказ «Русский характер»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87321" y="1496673"/>
            <a:ext cx="3872753" cy="476563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/>
              <a:t> </a:t>
            </a:r>
            <a:r>
              <a:rPr lang="ru-RU" b="1" dirty="0"/>
              <a:t>Последним, завершающим весь цикл, становится рассказ «Русский характер</a:t>
            </a:r>
            <a:r>
              <a:rPr lang="ru-RU" b="1" dirty="0" smtClean="0"/>
              <a:t>» </a:t>
            </a:r>
            <a:r>
              <a:rPr lang="ru-RU" dirty="0" smtClean="0"/>
              <a:t>(опубликован 7 мая 1944 года в газете «Красная звезда»).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Это своеобразный </a:t>
            </a:r>
            <a:r>
              <a:rPr lang="ru-RU" dirty="0">
                <a:solidFill>
                  <a:schemeClr val="tx1"/>
                </a:solidFill>
              </a:rPr>
              <a:t>итог </a:t>
            </a:r>
            <a:r>
              <a:rPr lang="ru-RU" dirty="0" smtClean="0">
                <a:solidFill>
                  <a:schemeClr val="tx1"/>
                </a:solidFill>
              </a:rPr>
              <a:t>всех рассуждений автора </a:t>
            </a:r>
            <a:r>
              <a:rPr lang="ru-RU" dirty="0">
                <a:solidFill>
                  <a:schemeClr val="tx1"/>
                </a:solidFill>
              </a:rPr>
              <a:t>о русском человеке, о русской душе, о русском </a:t>
            </a:r>
            <a:r>
              <a:rPr lang="ru-RU" dirty="0" smtClean="0">
                <a:solidFill>
                  <a:schemeClr val="tx1"/>
                </a:solidFill>
              </a:rPr>
              <a:t>характере…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299" y="1204311"/>
            <a:ext cx="3635271" cy="554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100853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70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4565" y="293625"/>
            <a:ext cx="10101804" cy="1805293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А. Н. Толстой </a:t>
            </a:r>
            <a:br>
              <a:rPr lang="ru-RU" dirty="0" smtClean="0"/>
            </a:br>
            <a:r>
              <a:rPr lang="ru-RU" dirty="0" smtClean="0"/>
              <a:t>«Русский характер»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25067" y="2443163"/>
            <a:ext cx="4555565" cy="4096575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rgbClr val="C00000"/>
                </a:solidFill>
              </a:rPr>
              <a:t> «Мне именно хочется поговорить с вами о русском характере</a:t>
            </a:r>
            <a:r>
              <a:rPr lang="ru-RU" sz="2200" dirty="0" smtClean="0">
                <a:solidFill>
                  <a:srgbClr val="C00000"/>
                </a:solidFill>
              </a:rPr>
              <a:t>…»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200" dirty="0" smtClean="0">
                <a:solidFill>
                  <a:srgbClr val="C00000"/>
                </a:solidFill>
              </a:rPr>
              <a:t>«Да</a:t>
            </a:r>
            <a:r>
              <a:rPr lang="ru-RU" sz="2200" dirty="0">
                <a:solidFill>
                  <a:srgbClr val="C00000"/>
                </a:solidFill>
              </a:rPr>
              <a:t>, вот они, русские характеры! Кажется, прост человек, а придет суровая беда, в большом или в малом, и поднимается в нем великая сила — человеческая </a:t>
            </a:r>
            <a:r>
              <a:rPr lang="ru-RU" sz="2200" dirty="0" smtClean="0">
                <a:solidFill>
                  <a:srgbClr val="C00000"/>
                </a:solidFill>
              </a:rPr>
              <a:t>красота…»</a:t>
            </a:r>
            <a:endParaRPr lang="ru-RU" sz="2200" dirty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80" y="2291738"/>
            <a:ext cx="5302625" cy="424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8" y="28692"/>
            <a:ext cx="162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76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1711" y="218802"/>
            <a:ext cx="9285847" cy="878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Главный герой – танкист Егор </a:t>
            </a:r>
            <a:r>
              <a:rPr lang="ru-RU" dirty="0" err="1" smtClean="0"/>
              <a:t>Дрёмов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16463" y="1779709"/>
            <a:ext cx="4017289" cy="3678561"/>
          </a:xfrm>
        </p:spPr>
        <p:txBody>
          <a:bodyPr>
            <a:normAutofit fontScale="92500"/>
          </a:bodyPr>
          <a:lstStyle/>
          <a:p>
            <a:endParaRPr lang="ru-RU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tx1"/>
                </a:solidFill>
              </a:rPr>
              <a:t>В экспозиции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рассказа приводятся </a:t>
            </a:r>
            <a:r>
              <a:rPr lang="ru-RU" sz="2400" dirty="0">
                <a:solidFill>
                  <a:schemeClr val="tx1"/>
                </a:solidFill>
              </a:rPr>
              <a:t>краткие сведения о главном </a:t>
            </a:r>
            <a:r>
              <a:rPr lang="ru-RU" sz="2400" dirty="0" smtClean="0">
                <a:solidFill>
                  <a:schemeClr val="tx1"/>
                </a:solidFill>
              </a:rPr>
              <a:t>герое  </a:t>
            </a:r>
            <a:r>
              <a:rPr lang="ru-RU" sz="2400" dirty="0">
                <a:solidFill>
                  <a:schemeClr val="tx1"/>
                </a:solidFill>
              </a:rPr>
              <a:t>– Егоре </a:t>
            </a:r>
            <a:r>
              <a:rPr lang="ru-RU" sz="2400" dirty="0" err="1">
                <a:solidFill>
                  <a:schemeClr val="tx1"/>
                </a:solidFill>
              </a:rPr>
              <a:t>Дрёмове</a:t>
            </a:r>
            <a:r>
              <a:rPr lang="ru-RU" sz="2400" dirty="0">
                <a:solidFill>
                  <a:schemeClr val="tx1"/>
                </a:solidFill>
              </a:rPr>
              <a:t>. Человек он был простой, скромный, тихий, сдержанный. 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</a:rPr>
              <a:t>А на груди – Золотая Звезда Героя!..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36" y="1358554"/>
            <a:ext cx="6737227" cy="507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" y="0"/>
            <a:ext cx="1656000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97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168" y="227522"/>
            <a:ext cx="10407332" cy="83505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Иван </a:t>
            </a:r>
            <a:r>
              <a:rPr lang="ru-RU" dirty="0" err="1" smtClean="0"/>
              <a:t>Сударев</a:t>
            </a:r>
            <a:r>
              <a:rPr lang="ru-RU" dirty="0" smtClean="0"/>
              <a:t> представляет героя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0963" y="1750616"/>
            <a:ext cx="3610537" cy="45720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tx1"/>
                </a:solidFill>
              </a:rPr>
              <a:t>Иван </a:t>
            </a:r>
            <a:r>
              <a:rPr lang="ru-RU" sz="2400" dirty="0" err="1">
                <a:solidFill>
                  <a:schemeClr val="tx1"/>
                </a:solidFill>
              </a:rPr>
              <a:t>Сударев</a:t>
            </a:r>
            <a:r>
              <a:rPr lang="ru-RU" sz="2400" dirty="0">
                <a:solidFill>
                  <a:schemeClr val="tx1"/>
                </a:solidFill>
              </a:rPr>
              <a:t> — </a:t>
            </a:r>
            <a:r>
              <a:rPr lang="ru-RU" sz="2400" dirty="0" smtClean="0">
                <a:solidFill>
                  <a:schemeClr val="tx1"/>
                </a:solidFill>
              </a:rPr>
              <a:t>доброжелательный рассудительный, сдержанный, вдумчивый, наблюдательный рассказчик.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</a:rPr>
              <a:t>Он наблюдает за героем со стороны и представляет его.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14" y="1290100"/>
            <a:ext cx="6880573" cy="518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32" y="0"/>
            <a:ext cx="162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10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9761" y="274911"/>
            <a:ext cx="8756723" cy="12141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Военные подвиги старшего лейтенанта </a:t>
            </a:r>
            <a:r>
              <a:rPr lang="ru-RU" dirty="0" err="1" smtClean="0"/>
              <a:t>Дрёмова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0218" y="1764000"/>
            <a:ext cx="4378361" cy="5172001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Про военные подвиги </a:t>
            </a:r>
            <a:r>
              <a:rPr lang="ru-RU" sz="2400" dirty="0" smtClean="0">
                <a:solidFill>
                  <a:schemeClr val="tx1"/>
                </a:solidFill>
              </a:rPr>
              <a:t>Егор не </a:t>
            </a:r>
            <a:r>
              <a:rPr lang="ru-RU" sz="2400" dirty="0">
                <a:solidFill>
                  <a:schemeClr val="tx1"/>
                </a:solidFill>
              </a:rPr>
              <a:t>любил разглагольствовать: «О таких делах вспоминать неохота!» Нахмурится и закурит. Про боевые дела его </a:t>
            </a:r>
            <a:r>
              <a:rPr lang="ru-RU" sz="2400" dirty="0" smtClean="0">
                <a:solidFill>
                  <a:schemeClr val="tx1"/>
                </a:solidFill>
              </a:rPr>
              <a:t>танка </a:t>
            </a:r>
            <a:r>
              <a:rPr lang="ru-RU" sz="2400" dirty="0">
                <a:solidFill>
                  <a:schemeClr val="tx1"/>
                </a:solidFill>
              </a:rPr>
              <a:t>узнавали со слов экипажа, в особенности удивлял слушателей водитель </a:t>
            </a:r>
            <a:r>
              <a:rPr lang="ru-RU" sz="2400" dirty="0" err="1">
                <a:solidFill>
                  <a:schemeClr val="tx1"/>
                </a:solidFill>
              </a:rPr>
              <a:t>Чувилев</a:t>
            </a:r>
            <a:r>
              <a:rPr lang="ru-RU" sz="2400" dirty="0">
                <a:solidFill>
                  <a:schemeClr val="tx1"/>
                </a:solidFill>
              </a:rPr>
              <a:t>:</a:t>
            </a:r>
          </a:p>
          <a:p>
            <a:r>
              <a:rPr lang="ru-RU" sz="2400" dirty="0">
                <a:solidFill>
                  <a:schemeClr val="tx1"/>
                </a:solidFill>
              </a:rPr>
              <a:t>— ...Понимаешь, только мы развернулись, гляжу, из-за горушки вылезает... Кричу: «Товарищ лейтенант, тигра!» — «Вперед,— кричит,— полный газ!..»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32" y="1667848"/>
            <a:ext cx="3185880" cy="500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7" y="0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03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590" y="79343"/>
            <a:ext cx="10181420" cy="1468800"/>
          </a:xfrm>
        </p:spPr>
        <p:txBody>
          <a:bodyPr/>
          <a:lstStyle/>
          <a:p>
            <a:pPr algn="ctr"/>
            <a:r>
              <a:rPr lang="ru-RU" dirty="0" smtClean="0"/>
              <a:t>Огненная Курская Дуга </a:t>
            </a:r>
            <a:br>
              <a:rPr lang="ru-RU" dirty="0" smtClean="0"/>
            </a:br>
            <a:r>
              <a:rPr lang="ru-RU" dirty="0" smtClean="0"/>
              <a:t>летом 1943 года…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07326" y="2194223"/>
            <a:ext cx="4221684" cy="4141693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Здесь, под Прохоровкой,                     в сорок третьем, 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Смерть </a:t>
            </a:r>
            <a:r>
              <a:rPr lang="ru-RU" sz="2400" dirty="0">
                <a:solidFill>
                  <a:schemeClr val="tx1"/>
                </a:solidFill>
              </a:rPr>
              <a:t>презрев, </a:t>
            </a:r>
            <a:r>
              <a:rPr lang="ru-RU" sz="2400" dirty="0" smtClean="0">
                <a:solidFill>
                  <a:schemeClr val="tx1"/>
                </a:solidFill>
              </a:rPr>
              <a:t>                    по </a:t>
            </a:r>
            <a:r>
              <a:rPr lang="ru-RU" sz="2400" dirty="0">
                <a:solidFill>
                  <a:schemeClr val="tx1"/>
                </a:solidFill>
              </a:rPr>
              <a:t>сигналу атаки, </a:t>
            </a:r>
          </a:p>
          <a:p>
            <a:r>
              <a:rPr lang="ru-RU" sz="2400" dirty="0">
                <a:solidFill>
                  <a:schemeClr val="tx1"/>
                </a:solidFill>
              </a:rPr>
              <a:t>Шли солдаты </a:t>
            </a:r>
            <a:r>
              <a:rPr lang="ru-RU" sz="2400" dirty="0" smtClean="0">
                <a:solidFill>
                  <a:schemeClr val="tx1"/>
                </a:solidFill>
              </a:rPr>
              <a:t>наши                    </a:t>
            </a:r>
            <a:r>
              <a:rPr lang="ru-RU" sz="2400" dirty="0">
                <a:solidFill>
                  <a:schemeClr val="tx1"/>
                </a:solidFill>
              </a:rPr>
              <a:t>в бессмертье,</a:t>
            </a:r>
          </a:p>
          <a:p>
            <a:r>
              <a:rPr lang="ru-RU" sz="2400" dirty="0">
                <a:solidFill>
                  <a:schemeClr val="tx1"/>
                </a:solidFill>
              </a:rPr>
              <a:t>Становились бессмертными танки.</a:t>
            </a:r>
          </a:p>
          <a:p>
            <a:r>
              <a:rPr lang="ru-RU" sz="2400" dirty="0">
                <a:solidFill>
                  <a:schemeClr val="tx1"/>
                </a:solidFill>
              </a:rPr>
              <a:t>                                 </a:t>
            </a:r>
            <a:r>
              <a:rPr lang="ru-RU" sz="2400" dirty="0" smtClean="0">
                <a:solidFill>
                  <a:schemeClr val="tx1"/>
                </a:solidFill>
              </a:rPr>
              <a:t>                                                    И. </a:t>
            </a:r>
            <a:r>
              <a:rPr lang="ru-RU" sz="2400" dirty="0">
                <a:solidFill>
                  <a:schemeClr val="tx1"/>
                </a:solidFill>
              </a:rPr>
              <a:t>Чернухин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6000" cy="165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460" y="1641883"/>
            <a:ext cx="525684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25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6000" y="179066"/>
            <a:ext cx="9772631" cy="12048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Тяжёлое ранение, которое изменило жизнь…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94434" y="2031922"/>
            <a:ext cx="3860126" cy="457200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Завязка сюжета</a:t>
            </a:r>
            <a:r>
              <a:rPr lang="ru-RU" dirty="0">
                <a:solidFill>
                  <a:schemeClr val="tx1"/>
                </a:solidFill>
              </a:rPr>
              <a:t> – это страшное ранение Егора </a:t>
            </a:r>
            <a:r>
              <a:rPr lang="ru-RU" dirty="0" err="1">
                <a:solidFill>
                  <a:schemeClr val="tx1"/>
                </a:solidFill>
              </a:rPr>
              <a:t>Дрёмова</a:t>
            </a:r>
            <a:r>
              <a:rPr lang="ru-RU" dirty="0">
                <a:solidFill>
                  <a:schemeClr val="tx1"/>
                </a:solidFill>
              </a:rPr>
              <a:t> во время сражения на Курской </a:t>
            </a:r>
            <a:r>
              <a:rPr lang="ru-RU" dirty="0" smtClean="0">
                <a:solidFill>
                  <a:schemeClr val="tx1"/>
                </a:solidFill>
              </a:rPr>
              <a:t>Дуге летом 1943 года. Лицо танкиста  было сожжено. Солдат перенёс невыносимые мучения и выжил</a:t>
            </a:r>
            <a:r>
              <a:rPr lang="ru-RU" dirty="0">
                <a:solidFill>
                  <a:schemeClr val="tx1"/>
                </a:solidFill>
              </a:rPr>
              <a:t>. Ему восстановили веки, губы, нос, но это уже было совсем другое </a:t>
            </a:r>
            <a:r>
              <a:rPr lang="ru-RU" dirty="0" smtClean="0">
                <a:solidFill>
                  <a:schemeClr val="tx1"/>
                </a:solidFill>
              </a:rPr>
              <a:t>лицо…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31" y="1383922"/>
            <a:ext cx="6928355" cy="52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6000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94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500</TotalTime>
  <Words>876</Words>
  <Application>Microsoft Office PowerPoint</Application>
  <PresentationFormat>Широкоэкранный</PresentationFormat>
  <Paragraphs>65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Century Gothic</vt:lpstr>
      <vt:lpstr>Wingdings</vt:lpstr>
      <vt:lpstr>Wingdings 3</vt:lpstr>
      <vt:lpstr>Легкий дым</vt:lpstr>
      <vt:lpstr>75-летию Великой Победы посвящается…</vt:lpstr>
      <vt:lpstr>«Рассказы Ивана Сударева»  (1942 – 1945)</vt:lpstr>
      <vt:lpstr>Рассказ «Русский характер»</vt:lpstr>
      <vt:lpstr>А. Н. Толстой  «Русский характер»</vt:lpstr>
      <vt:lpstr>Главный герой – танкист Егор Дрёмов</vt:lpstr>
      <vt:lpstr>Иван Сударев представляет героя </vt:lpstr>
      <vt:lpstr> Военные подвиги старшего лейтенанта Дрёмова</vt:lpstr>
      <vt:lpstr>Огненная Курская Дуга  летом 1943 года…</vt:lpstr>
      <vt:lpstr>Тяжёлое ранение, которое изменило жизнь…</vt:lpstr>
      <vt:lpstr>Просьба – вернуть в строй…</vt:lpstr>
      <vt:lpstr>Приезд Егора Дрёмова домой…</vt:lpstr>
      <vt:lpstr>Егор покидает отчий дом…</vt:lpstr>
      <vt:lpstr>«Русский характер» Егора Дрёмова</vt:lpstr>
      <vt:lpstr>Необыкновенная чуткость матери…</vt:lpstr>
      <vt:lpstr>Письмо матери… </vt:lpstr>
      <vt:lpstr>Родители ценят  мужество и честность сына</vt:lpstr>
      <vt:lpstr>Счастливая развязка</vt:lpstr>
      <vt:lpstr>Александр Митрофанович Парахин – один из Героев Бессмертного полка</vt:lpstr>
      <vt:lpstr>«Никто не забыт и ничто не забыто!»</vt:lpstr>
      <vt:lpstr>Работа выполнена  учителем литературы  ГБПОУ «1-й МОК»  г. Москвы  Немцевой Л.В.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А. Н. Толстой  «Русский характер»</dc:title>
  <dc:creator>Admin</dc:creator>
  <cp:lastModifiedBy>Admin</cp:lastModifiedBy>
  <cp:revision>136</cp:revision>
  <dcterms:created xsi:type="dcterms:W3CDTF">2020-01-12T13:07:50Z</dcterms:created>
  <dcterms:modified xsi:type="dcterms:W3CDTF">2020-01-19T16:19:42Z</dcterms:modified>
</cp:coreProperties>
</file>