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5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88" r:id="rId33"/>
    <p:sldId id="290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6D3"/>
    <a:srgbClr val="7A5128"/>
    <a:srgbClr val="808080"/>
    <a:srgbClr val="D4E4F8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12/13/2012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&#1041;&#1072;&#1089;&#1085;&#1103;.avi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чб\images_70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685800"/>
            <a:ext cx="8915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Эзоп</a:t>
            </a:r>
            <a:r>
              <a:rPr lang="ru-RU" sz="36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«Ворон и Лисица» </a:t>
            </a:r>
          </a:p>
          <a:p>
            <a:pPr algn="ctr"/>
            <a:endParaRPr lang="ru-RU" sz="36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600" b="1" spc="3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800" b="1" u="sng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Крылов</a:t>
            </a:r>
          </a:p>
          <a:p>
            <a:pPr algn="ctr"/>
            <a:r>
              <a:rPr lang="ru-RU" sz="4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«Ворона и Лисица» </a:t>
            </a:r>
          </a:p>
          <a:p>
            <a:pPr algn="ctr"/>
            <a:endParaRPr lang="ru-RU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Сравнительный анализ басен </a:t>
            </a:r>
          </a:p>
          <a:p>
            <a:endParaRPr lang="ru-RU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2000"/>
            <a:ext cx="495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Владимирович Михалков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 descr="михал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248025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3400" y="3886200"/>
            <a:ext cx="42887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(1913 – 2009)</a:t>
            </a:r>
            <a:endParaRPr lang="ru-RU" sz="5400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spc="600" dirty="0" smtClean="0"/>
              <a:t>ЭЗОП</a:t>
            </a:r>
            <a:endParaRPr lang="ru-RU" sz="7200" b="1" spc="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3498850" cy="5873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9343">
            <a:off x="5819224" y="144959"/>
            <a:ext cx="3095625" cy="467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 b="11940"/>
          <a:stretch>
            <a:fillRect/>
          </a:stretch>
        </p:blipFill>
        <p:spPr bwMode="auto">
          <a:xfrm rot="21262213">
            <a:off x="213371" y="134535"/>
            <a:ext cx="2963862" cy="4495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772400" cy="585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Пользователь\Desktop\крылов\Эзоп_волч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800600" cy="3429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15" descr="сканирование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"/>
            <a:ext cx="3581400" cy="4038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410075"/>
            <a:ext cx="2016125" cy="2447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10000"/>
            <a:ext cx="2644775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3886201"/>
            <a:ext cx="1770062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457200" y="2743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БАСНИ ЭЗОПА</a:t>
            </a:r>
            <a:endParaRPr lang="ru-RU" sz="9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3327400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14800" y="8382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b="1" dirty="0" smtClean="0"/>
              <a:t> Раб Эзоп не мог в своих баснях прямо указывать на пороки господ, поэтому заменил их образы животными с соответствующими характеристиками. С тех пор язык иносказаний именуют Эзоповым.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b="1" dirty="0" smtClean="0"/>
              <a:t>Под именем Эзопа сохранился сборник басен</a:t>
            </a:r>
          </a:p>
          <a:p>
            <a:r>
              <a:rPr lang="ru-RU" sz="2400" b="1" dirty="0" smtClean="0"/>
              <a:t> (из 426 коротких произведений) в прозаическом изложении.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Пользователь\Desktop\крылов\0_789a3_7d893c73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96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990600" y="5181600"/>
            <a:ext cx="7010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Крылов Иван Андреевич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sng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(1769 - 1844)</a:t>
            </a:r>
            <a:endParaRPr kumimoji="0" lang="ru-RU" sz="3600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Пользователь\Desktop\крылов\0_3395e_9d0b7079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57200"/>
            <a:ext cx="6667500" cy="44386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65852" t="27609" r="10622" b="29684"/>
          <a:stretch>
            <a:fillRect/>
          </a:stretch>
        </p:blipFill>
        <p:spPr bwMode="auto">
          <a:xfrm>
            <a:off x="0" y="0"/>
            <a:ext cx="5791200" cy="684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81400" y="2209800"/>
            <a:ext cx="5562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Грамоте выучился дома, французским языком занимался в семействе состоятельных знакомых.</a:t>
            </a:r>
          </a:p>
          <a:p>
            <a:endParaRPr lang="ru-RU" sz="2800" b="1" dirty="0" smtClean="0"/>
          </a:p>
          <a:p>
            <a:pPr>
              <a:buFont typeface="Wingdings" pitchFamily="2" charset="2"/>
              <a:buChar char="Ø"/>
            </a:pPr>
            <a:r>
              <a:rPr lang="ru-RU" sz="2800" b="1" dirty="0" smtClean="0"/>
              <a:t>Отсутствие образования восполнял самостоятельным изучением литературы, математики, французского и итальянского языков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6541" b="3738"/>
          <a:stretch>
            <a:fillRect/>
          </a:stretch>
        </p:blipFill>
        <p:spPr bwMode="auto">
          <a:xfrm>
            <a:off x="685800" y="0"/>
            <a:ext cx="69342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4800" y="457200"/>
            <a:ext cx="86106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13 лет Крылов начинает пробовать себя в сочинении стихов, пьесок, переводах басен.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9138" t="11449" b="2049"/>
          <a:stretch>
            <a:fillRect/>
          </a:stretch>
        </p:blipFill>
        <p:spPr>
          <a:xfrm>
            <a:off x="6019800" y="228600"/>
            <a:ext cx="27940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впервые басни Крылова были напечатаны лишь в 1808, когда автору было почти 40 лет. Тогда свет увидело 17 его произведений</a:t>
            </a:r>
            <a:endParaRPr lang="ru-RU" dirty="0"/>
          </a:p>
        </p:txBody>
      </p:sp>
      <p:pic>
        <p:nvPicPr>
          <p:cNvPr id="3" name="Picture 5" descr="IMGA0924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28600" y="228600"/>
            <a:ext cx="3124200" cy="3962400"/>
          </a:xfrm>
          <a:prstGeom prst="rect">
            <a:avLst/>
          </a:prstGeom>
          <a:noFill/>
          <a:ln w="38100">
            <a:solidFill>
              <a:srgbClr val="D99694"/>
            </a:solidFill>
            <a:miter lim="800000"/>
            <a:headEnd/>
            <a:tailEnd/>
          </a:ln>
        </p:spPr>
      </p:pic>
      <p:pic>
        <p:nvPicPr>
          <p:cNvPr id="4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53384"/>
          <a:stretch>
            <a:fillRect/>
          </a:stretch>
        </p:blipFill>
        <p:spPr>
          <a:xfrm>
            <a:off x="3048000" y="2332037"/>
            <a:ext cx="3651250" cy="4525963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133600" y="381000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Басни Крылова были напечатаны лишь в 1808,</a:t>
            </a:r>
          </a:p>
          <a:p>
            <a:pPr algn="ctr"/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когда автору было почти </a:t>
            </a:r>
            <a:r>
              <a:rPr lang="ru-RU" sz="3600" b="1" dirty="0" smtClean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 </a:t>
            </a:r>
            <a:r>
              <a:rPr lang="ru-RU" sz="36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лет. </a:t>
            </a:r>
            <a:endParaRPr lang="ru-RU" sz="36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4343400"/>
            <a:ext cx="3200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Тогда свет увидело </a:t>
            </a:r>
          </a:p>
          <a:p>
            <a:pPr algn="ctr"/>
            <a:r>
              <a:rPr lang="ru-RU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 его произведений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крылов\238ink_ptKrylovaBasnop_SAR.jpg"/>
          <p:cNvPicPr>
            <a:picLocks noChangeAspect="1" noChangeArrowheads="1"/>
          </p:cNvPicPr>
          <p:nvPr/>
        </p:nvPicPr>
        <p:blipFill>
          <a:blip r:embed="rId2" cstate="screen"/>
          <a:srcRect l="31466" t="9926" r="23106"/>
          <a:stretch>
            <a:fillRect/>
          </a:stretch>
        </p:blipFill>
        <p:spPr bwMode="auto">
          <a:xfrm>
            <a:off x="5105400" y="494389"/>
            <a:ext cx="3766183" cy="49920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Пользователь\Desktop\крылов\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3287713" cy="49562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638800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rial Black" pitchFamily="34" charset="0"/>
              </a:rPr>
              <a:t>Э </a:t>
            </a:r>
            <a:r>
              <a:rPr lang="ru-RU" sz="4400" dirty="0" err="1" smtClean="0">
                <a:latin typeface="Arial Black" pitchFamily="34" charset="0"/>
              </a:rPr>
              <a:t>з</a:t>
            </a:r>
            <a:r>
              <a:rPr lang="ru-RU" sz="4400" dirty="0" smtClean="0">
                <a:latin typeface="Arial Black" pitchFamily="34" charset="0"/>
              </a:rPr>
              <a:t> о </a:t>
            </a:r>
            <a:r>
              <a:rPr lang="ru-RU" sz="4400" dirty="0" err="1" smtClean="0">
                <a:latin typeface="Arial Black" pitchFamily="34" charset="0"/>
              </a:rPr>
              <a:t>п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7150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 Black" pitchFamily="34" charset="0"/>
              </a:rPr>
              <a:t>К </a:t>
            </a:r>
            <a:r>
              <a:rPr lang="ru-RU" sz="4400" b="1" dirty="0" err="1" smtClean="0">
                <a:latin typeface="Arial Black" pitchFamily="34" charset="0"/>
              </a:rPr>
              <a:t>р</a:t>
            </a:r>
            <a:r>
              <a:rPr lang="ru-RU" sz="4400" b="1" dirty="0" smtClean="0">
                <a:latin typeface="Arial Black" pitchFamily="34" charset="0"/>
              </a:rPr>
              <a:t> </a:t>
            </a:r>
            <a:r>
              <a:rPr lang="ru-RU" sz="4400" b="1" dirty="0" err="1" smtClean="0">
                <a:latin typeface="Arial Black" pitchFamily="34" charset="0"/>
              </a:rPr>
              <a:t>ы</a:t>
            </a:r>
            <a:r>
              <a:rPr lang="ru-RU" sz="4400" b="1" dirty="0" smtClean="0">
                <a:latin typeface="Arial Black" pitchFamily="34" charset="0"/>
              </a:rPr>
              <a:t> л о в</a:t>
            </a:r>
            <a:endParaRPr lang="ru-RU" sz="4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Пользователь\Desktop\крылов\4f2b0cf865c6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62000" y="0"/>
            <a:ext cx="76962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38100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1809 выходит первое отдельное издание 23 басен, 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завоевавшее ему почетное место в русской литературе.</a:t>
            </a:r>
          </a:p>
          <a:p>
            <a:pPr algn="ctr"/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этого времени жизнь Крылова - ряд непрерывных успехов и почестей. </a:t>
            </a:r>
            <a:endParaRPr lang="ru-RU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9351" t="20336" r="6716" b="7435"/>
          <a:stretch>
            <a:fillRect/>
          </a:stretch>
        </p:blipFill>
        <p:spPr bwMode="auto">
          <a:xfrm>
            <a:off x="0" y="2819400"/>
            <a:ext cx="386602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5674" y="228600"/>
            <a:ext cx="3658326" cy="517211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58966" y="5334000"/>
            <a:ext cx="87850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/>
              <a:t>С 1809 по 1843 создал около</a:t>
            </a:r>
            <a:r>
              <a:rPr lang="ru-RU" sz="3600" dirty="0" smtClean="0"/>
              <a:t> </a:t>
            </a:r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ru-RU" dirty="0" smtClean="0"/>
              <a:t> </a:t>
            </a:r>
            <a:r>
              <a:rPr lang="ru-RU" sz="3600" b="1" dirty="0" smtClean="0"/>
              <a:t>басен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667000" y="0"/>
            <a:ext cx="3156744" cy="3429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BC7B9CB0"/>
          <p:cNvPicPr>
            <a:picLocks noChangeAspect="1" noChangeArrowheads="1"/>
          </p:cNvPicPr>
          <p:nvPr/>
        </p:nvPicPr>
        <p:blipFill>
          <a:blip r:embed="rId5" cstate="print">
            <a:lum bright="12000" contrast="6000"/>
          </a:blip>
          <a:srcRect l="32462" t="9052" r="6915" b="34789"/>
          <a:stretch>
            <a:fillRect/>
          </a:stretch>
        </p:blipFill>
        <p:spPr bwMode="auto">
          <a:xfrm rot="21090567">
            <a:off x="195399" y="145167"/>
            <a:ext cx="2174875" cy="28082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9" descr="5C50259E"/>
          <p:cNvPicPr>
            <a:picLocks noChangeAspect="1" noChangeArrowheads="1"/>
          </p:cNvPicPr>
          <p:nvPr/>
        </p:nvPicPr>
        <p:blipFill>
          <a:blip r:embed="rId6" cstate="print"/>
          <a:srcRect l="1959" t="68498" r="66672" b="909"/>
          <a:stretch>
            <a:fillRect/>
          </a:stretch>
        </p:blipFill>
        <p:spPr bwMode="auto">
          <a:xfrm rot="273613">
            <a:off x="3986193" y="2968427"/>
            <a:ext cx="1935162" cy="25923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81000"/>
          <a:ext cx="9144000" cy="623157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9144000"/>
              </a:tblGrid>
              <a:tr h="1261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spc="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Эзоп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Когда жил автор?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Что такое «эзопов язык»?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Что вас больше всего поразило в биографии баснописца?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Какие пороки осуждал в своих баснях?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6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spc="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Крылов</a:t>
                      </a:r>
                      <a:endParaRPr lang="ru-RU" sz="4400" b="1" spc="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2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Какое образование получил?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2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Когда появляются первые басни Крылова?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2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Какие награды получил Иван Андреевич?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2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/>
                        <a:t>В чем особенность его творческой карьеры?</a:t>
                      </a: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2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2641684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Москва начала 19-го века.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Пользователь\Desktop\крылов\0d265e03e3272b5dc4e9fa05a8a89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34" y="0"/>
            <a:ext cx="907590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4029" y="3244334"/>
            <a:ext cx="1795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Книжная лавка</a:t>
            </a:r>
            <a:endParaRPr lang="ru-RU" dirty="0"/>
          </a:p>
        </p:txBody>
      </p:sp>
      <p:pic>
        <p:nvPicPr>
          <p:cNvPr id="2050" name="Picture 2" descr="C:\Users\Пользователь\Desktop\крылов\vasneztov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686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Незнакомец, выйдя из экипажа, пошел по улице, остановился у книжной лавки</a:t>
            </a:r>
            <a:endParaRPr lang="ru-RU" dirty="0"/>
          </a:p>
        </p:txBody>
      </p:sp>
      <p:pic>
        <p:nvPicPr>
          <p:cNvPr id="3074" name="Picture 2" descr="C:\Users\Пользователь\Desktop\крылов\43ead9e51c9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«Сравнение – есть основа всякого понимания и всякого мышления. Все в мире мы уз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наем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, не иначе, как через 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сра</a:t>
            </a:r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внение»</a:t>
            </a:r>
          </a:p>
          <a:p>
            <a:pPr algn="r"/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К.Д.Ушинский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28601"/>
          <a:ext cx="8382000" cy="5458524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2065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Композиция</a:t>
                      </a:r>
                      <a:r>
                        <a:rPr lang="ru-RU" sz="240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4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построение художественного произведения.</a:t>
                      </a:r>
                      <a:endParaRPr lang="ru-RU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Выделите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завязку,</a:t>
                      </a:r>
                      <a:r>
                        <a:rPr lang="ru-RU" sz="24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действия,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Кульминацию, развязку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38" marR="4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Языковые особенности</a:t>
                      </a:r>
                      <a:endParaRPr lang="ru-RU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 Какая часть речи преобладает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- Какие средства художественной выразительности присутствуют (олицетворение, метафора, звукопись, гипербола, градация, сравнение)</a:t>
                      </a:r>
                    </a:p>
                  </a:txBody>
                  <a:tcPr marL="48338" marR="4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Характеристика героев </a:t>
                      </a:r>
                      <a:endParaRPr lang="ru-RU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(положительные и отрицательные черты)</a:t>
                      </a:r>
                    </a:p>
                  </a:txBody>
                  <a:tcPr marL="48338" marR="48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" y="5257800"/>
          <a:ext cx="8382000" cy="841248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Мораль</a:t>
                      </a:r>
                      <a:endParaRPr lang="ru-RU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Выведена ли автором, ее положение в тексте</a:t>
                      </a:r>
                    </a:p>
                  </a:txBody>
                  <a:tcPr marL="67400" marR="67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1371600"/>
            <a:ext cx="7315200" cy="378565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0" b="1" dirty="0" smtClean="0"/>
              <a:t>Мораль</a:t>
            </a:r>
            <a:r>
              <a:rPr lang="ru-RU" sz="8000" dirty="0" smtClean="0"/>
              <a:t>* </a:t>
            </a:r>
            <a:r>
              <a:rPr lang="ru-RU" sz="4000" dirty="0" smtClean="0"/>
              <a:t>– </a:t>
            </a:r>
          </a:p>
          <a:p>
            <a:endParaRPr lang="ru-RU" sz="4000" dirty="0" smtClean="0"/>
          </a:p>
          <a:p>
            <a:pPr algn="r"/>
            <a:r>
              <a:rPr lang="ru-RU" sz="4000" dirty="0" smtClean="0"/>
              <a:t>нравственные правила, которым следуют в общественной и домашней жизни.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457200"/>
          <a:ext cx="8610600" cy="6019800"/>
        </p:xfrm>
        <a:graphic>
          <a:graphicData uri="http://schemas.openxmlformats.org/drawingml/2006/table">
            <a:tbl>
              <a:tblPr/>
              <a:tblGrid>
                <a:gridCol w="1705745"/>
                <a:gridCol w="2256655"/>
                <a:gridCol w="2294955"/>
                <a:gridCol w="2353245"/>
              </a:tblGrid>
              <a:tr h="520050">
                <a:tc>
                  <a:txBody>
                    <a:bodyPr/>
                    <a:lstStyle/>
                    <a:p>
                      <a:pPr marL="3473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Эзоп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77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Сходства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Крылов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759">
                <a:tc rowSpan="2">
                  <a:txBody>
                    <a:bodyPr/>
                    <a:lstStyle/>
                    <a:p>
                      <a:pPr marL="3473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Язык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Преобладают глаголы</a:t>
                      </a: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8077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Ряды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однородных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членов,</a:t>
                      </a:r>
                    </a:p>
                    <a:p>
                      <a:pPr marL="8077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прямая речь (диалог)</a:t>
                      </a: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Прилагательные, глаголы, существительные</a:t>
                      </a: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Мало выразительных средств</a:t>
                      </a: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Метафоры, эпитеты, сравнения.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Аллегория</a:t>
                      </a: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510">
                <a:tc>
                  <a:txBody>
                    <a:bodyPr/>
                    <a:lstStyle/>
                    <a:p>
                      <a:pPr marL="3473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Сюжет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Ворон унес кусок мяса, Лисица обманула Ворона</a:t>
                      </a: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77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Практически совпадает</a:t>
                      </a: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Ворона раздобыла сыр,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Лисица обманула Ворону</a:t>
                      </a: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37">
                <a:tc>
                  <a:txBody>
                    <a:bodyPr/>
                    <a:lstStyle/>
                    <a:p>
                      <a:pPr marL="3473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Мораль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 конце басни</a:t>
                      </a: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77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Поучение</a:t>
                      </a: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 начале басни</a:t>
                      </a:r>
                    </a:p>
                  </a:txBody>
                  <a:tcPr marL="60983" marR="60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spc="300" dirty="0" smtClean="0">
                <a:cs typeface="Aharoni" pitchFamily="2" charset="-79"/>
              </a:rPr>
              <a:t>Ключевые     слова</a:t>
            </a:r>
            <a:endParaRPr lang="ru-RU" sz="4800" b="1" spc="300" dirty="0"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7696200" cy="40626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n w="190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Эзоп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n w="190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Крылов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n w="190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Басня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n w="190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Анализ</a:t>
            </a:r>
          </a:p>
          <a:p>
            <a:pPr>
              <a:buFont typeface="Wingdings" pitchFamily="2" charset="2"/>
              <a:buChar char="v"/>
            </a:pPr>
            <a:r>
              <a:rPr lang="ru-RU" sz="4800" b="1" dirty="0" smtClean="0">
                <a:ln w="1905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Сравнение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676400"/>
            <a:ext cx="8382000" cy="36625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800" b="1" dirty="0" smtClean="0"/>
              <a:t>Аллегория*</a:t>
            </a:r>
            <a:r>
              <a:rPr lang="ru-RU" sz="8800" dirty="0" smtClean="0"/>
              <a:t> </a:t>
            </a:r>
            <a:r>
              <a:rPr lang="ru-RU" sz="3600" dirty="0" smtClean="0"/>
              <a:t>- </a:t>
            </a:r>
          </a:p>
          <a:p>
            <a:endParaRPr lang="ru-RU" sz="3600" dirty="0" smtClean="0"/>
          </a:p>
          <a:p>
            <a:pPr algn="r"/>
            <a:r>
              <a:rPr lang="ru-RU" sz="3600" dirty="0" smtClean="0"/>
              <a:t>иносказание. Под видом животных, птиц, растений автор имел ввиду людей, их черты характера.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915400" cy="6001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b="1" dirty="0" err="1" smtClean="0"/>
              <a:t>Ба́сня</a:t>
            </a:r>
            <a:r>
              <a:rPr lang="ru-RU" sz="4800" b="1" dirty="0" smtClean="0"/>
              <a:t>* </a:t>
            </a:r>
            <a:r>
              <a:rPr lang="ru-RU" sz="2800" dirty="0" smtClean="0"/>
              <a:t>— стихотворное или прозаическое литературное произведение _________________________________ характера.</a:t>
            </a:r>
          </a:p>
          <a:p>
            <a:r>
              <a:rPr lang="ru-RU" sz="2800" dirty="0" smtClean="0"/>
              <a:t> В конце басни содержится краткое нравоучительное заключение — _____________________________________________ Действующими лицами обычно выступают ____________________________________.</a:t>
            </a:r>
          </a:p>
          <a:p>
            <a:endParaRPr lang="ru-RU" sz="2800" dirty="0" smtClean="0"/>
          </a:p>
          <a:p>
            <a:r>
              <a:rPr lang="ru-RU" sz="2800" dirty="0" smtClean="0"/>
              <a:t>В басне высмеиваются _______________________ людей. </a:t>
            </a:r>
          </a:p>
          <a:p>
            <a:r>
              <a:rPr lang="ru-RU" sz="2800" dirty="0" smtClean="0"/>
              <a:t>Басня — один из </a:t>
            </a:r>
            <a:r>
              <a:rPr lang="ru-RU" sz="2800" dirty="0" err="1" smtClean="0"/>
              <a:t>_____________________________литературных</a:t>
            </a:r>
            <a:r>
              <a:rPr lang="ru-RU" sz="2800" dirty="0" smtClean="0"/>
              <a:t> жанров.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457200"/>
            <a:ext cx="8686800" cy="49859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600" b="1" dirty="0" err="1" smtClean="0"/>
              <a:t>Ба́сня</a:t>
            </a:r>
            <a:r>
              <a:rPr lang="ru-RU" sz="6600" b="1" dirty="0" smtClean="0"/>
              <a:t>* </a:t>
            </a:r>
            <a:r>
              <a:rPr lang="ru-RU" sz="2800" dirty="0" smtClean="0"/>
              <a:t>— стихотворное или прозаическое литературное произведение </a:t>
            </a:r>
            <a:r>
              <a:rPr lang="ru-RU" sz="2800" dirty="0" err="1" smtClean="0"/>
              <a:t>____</a:t>
            </a:r>
            <a:r>
              <a:rPr lang="ru-RU" sz="2800" b="1" dirty="0" err="1" smtClean="0"/>
              <a:t>нравоучительного_</a:t>
            </a:r>
            <a:r>
              <a:rPr lang="ru-RU" sz="2800" dirty="0" err="1" smtClean="0"/>
              <a:t>______</a:t>
            </a:r>
            <a:r>
              <a:rPr lang="ru-RU" sz="2800" dirty="0" smtClean="0"/>
              <a:t> характера. В конце басни содержится краткое поучение— </a:t>
            </a:r>
            <a:r>
              <a:rPr lang="ru-RU" sz="2800" dirty="0" err="1" smtClean="0"/>
              <a:t>_____________</a:t>
            </a:r>
            <a:r>
              <a:rPr lang="ru-RU" sz="2800" b="1" dirty="0" err="1" smtClean="0"/>
              <a:t>мораль</a:t>
            </a:r>
            <a:r>
              <a:rPr lang="ru-RU" sz="2800" dirty="0" err="1" smtClean="0"/>
              <a:t>____________________________</a:t>
            </a:r>
            <a:r>
              <a:rPr lang="ru-RU" sz="2800" dirty="0" smtClean="0"/>
              <a:t> Действующими лицами обычно выступают </a:t>
            </a:r>
            <a:r>
              <a:rPr lang="ru-RU" sz="2800" dirty="0" err="1" smtClean="0"/>
              <a:t>__животные</a:t>
            </a:r>
            <a:r>
              <a:rPr lang="ru-RU" sz="2800" dirty="0" smtClean="0"/>
              <a:t>, растения, </a:t>
            </a:r>
            <a:r>
              <a:rPr lang="ru-RU" sz="2800" dirty="0" err="1" smtClean="0"/>
              <a:t>вещи__________________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В басне высмеиваются </a:t>
            </a:r>
            <a:r>
              <a:rPr lang="ru-RU" sz="2800" dirty="0" err="1" smtClean="0"/>
              <a:t>___</a:t>
            </a:r>
            <a:r>
              <a:rPr lang="ru-RU" sz="2800" b="1" dirty="0" err="1" smtClean="0"/>
              <a:t>пороки</a:t>
            </a:r>
            <a:r>
              <a:rPr lang="ru-RU" sz="2800" dirty="0" err="1" smtClean="0"/>
              <a:t>__________</a:t>
            </a:r>
            <a:r>
              <a:rPr lang="ru-RU" sz="2800" dirty="0" smtClean="0"/>
              <a:t> людей. Басня — один из </a:t>
            </a:r>
            <a:r>
              <a:rPr lang="ru-RU" sz="2800" dirty="0" err="1" smtClean="0"/>
              <a:t>_______</a:t>
            </a:r>
            <a:r>
              <a:rPr lang="ru-RU" sz="2800" b="1" dirty="0" err="1" smtClean="0"/>
              <a:t>древнейших</a:t>
            </a:r>
            <a:r>
              <a:rPr lang="ru-RU" sz="2800" dirty="0" err="1" smtClean="0"/>
              <a:t>______литературных</a:t>
            </a:r>
            <a:r>
              <a:rPr lang="ru-RU" sz="2800" dirty="0" smtClean="0"/>
              <a:t> жанров.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04800" y="1905000"/>
            <a:ext cx="8534400" cy="397031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 узнал, что…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Больше всего мне понравилось…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Меня поразило…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Мне осталось непонятным…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457200"/>
            <a:ext cx="6289863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Закончите предложения</a:t>
            </a:r>
            <a:r>
              <a:rPr lang="ru-RU" sz="3200" dirty="0" smtClean="0"/>
              <a:t>: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914400" y="735689"/>
            <a:ext cx="6858000" cy="5262979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Домашнее задание 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sz="2800" b="1" dirty="0" smtClean="0">
                <a:latin typeface="Arial" pitchFamily="34" charset="0"/>
                <a:cs typeface="Times New Roman" pitchFamily="18" charset="0"/>
              </a:rPr>
              <a:t>Индивидуальное задание: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latin typeface="Arial" pitchFamily="34" charset="0"/>
                <a:cs typeface="Times New Roman" pitchFamily="18" charset="0"/>
              </a:rPr>
              <a:t>Сообщение на тему: Отечественная война 1812 года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Письменный ответ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на вопрос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Чему меня учат басни Эзопа и Крылова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054669">
            <a:off x="1248078" y="1762281"/>
            <a:ext cx="6596871" cy="175432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работу!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Молодцы!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09600"/>
            <a:ext cx="8610600" cy="54476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6000" b="1" i="1" dirty="0" err="1" smtClean="0"/>
              <a:t>Эпи́граф</a:t>
            </a:r>
            <a:r>
              <a:rPr lang="ru-RU" sz="6000" b="1" i="1" dirty="0" smtClean="0"/>
              <a:t> </a:t>
            </a:r>
            <a:r>
              <a:rPr lang="ru-RU" sz="4800" b="1" i="1" dirty="0" smtClean="0"/>
              <a:t> —</a:t>
            </a:r>
          </a:p>
          <a:p>
            <a:endParaRPr lang="ru-RU" sz="4800" b="1" i="1" dirty="0" smtClean="0"/>
          </a:p>
          <a:p>
            <a:pPr algn="r"/>
            <a:r>
              <a:rPr lang="ru-RU" sz="4800" b="1" i="1" dirty="0" smtClean="0"/>
              <a:t>цитата, помещаемая во                                главе сочинения или его части</a:t>
            </a:r>
          </a:p>
          <a:p>
            <a:pPr algn="r"/>
            <a:r>
              <a:rPr lang="ru-RU" sz="4800" b="1" i="1" dirty="0" smtClean="0"/>
              <a:t>с целью указать его дух, его смысл, отношение к нему автора …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5135"/>
            <a:ext cx="8915400" cy="43396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Люблю, где случай есть,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пороки пощипать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И.А.Крылов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09600" y="228600"/>
            <a:ext cx="8001000" cy="64320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spc="60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Порок* -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1. Тяжелый, предосудительный недостаток, позорящее свойство.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Лживость – большой порок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 Развратное поведение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Предаться пороку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 Аномалия, отклонение от нормального вида, состояния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Пороки речи, пороки сердца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2400" y="1600200"/>
            <a:ext cx="419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 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Лафонтен 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04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586" y="0"/>
            <a:ext cx="5255413" cy="662939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" y="4800600"/>
            <a:ext cx="33197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(1621-1695)  французский поэт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5486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/>
              <a:t>Александр Петрович Сумароков</a:t>
            </a:r>
            <a:endParaRPr lang="en-US" sz="3600" b="1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38642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562600"/>
            <a:ext cx="411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Василий Кириллович Тредиаковский</a:t>
            </a:r>
            <a:endParaRPr lang="ru-RU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4083524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5873115"/>
            <a:ext cx="1981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4000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 </a:t>
            </a:r>
            <a:r>
              <a:rPr lang="ru-RU" sz="4000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</a:t>
            </a:r>
            <a:endParaRPr lang="ru-RU" sz="4000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838200"/>
            <a:ext cx="358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/>
              <a:t>Иван Андреевич Крылов</a:t>
            </a:r>
            <a:endParaRPr lang="ru-RU" sz="5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075">
            <a:off x="4565298" y="565617"/>
            <a:ext cx="3786214" cy="5000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39624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(1769 – 1844)</a:t>
            </a:r>
            <a:endParaRPr lang="ru-RU" sz="4400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716</Words>
  <Application>Microsoft Office PowerPoint</Application>
  <PresentationFormat>Экран (4:3)</PresentationFormat>
  <Paragraphs>146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31</cp:revision>
  <dcterms:created xsi:type="dcterms:W3CDTF">2012-12-11T12:55:07Z</dcterms:created>
  <dcterms:modified xsi:type="dcterms:W3CDTF">2012-12-13T18:30:37Z</dcterms:modified>
</cp:coreProperties>
</file>