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7" r:id="rId3"/>
    <p:sldId id="258" r:id="rId4"/>
    <p:sldId id="259" r:id="rId5"/>
    <p:sldId id="261" r:id="rId6"/>
    <p:sldId id="271" r:id="rId7"/>
    <p:sldId id="272" r:id="rId8"/>
    <p:sldId id="273" r:id="rId9"/>
    <p:sldId id="274" r:id="rId10"/>
    <p:sldId id="275" r:id="rId11"/>
    <p:sldId id="281" r:id="rId12"/>
    <p:sldId id="283" r:id="rId13"/>
    <p:sldId id="256" r:id="rId14"/>
    <p:sldId id="262" r:id="rId15"/>
    <p:sldId id="267" r:id="rId16"/>
    <p:sldId id="268" r:id="rId17"/>
    <p:sldId id="284" r:id="rId18"/>
    <p:sldId id="285" r:id="rId19"/>
    <p:sldId id="270" r:id="rId20"/>
    <p:sldId id="269" r:id="rId21"/>
    <p:sldId id="294" r:id="rId22"/>
    <p:sldId id="295" r:id="rId23"/>
    <p:sldId id="289" r:id="rId24"/>
    <p:sldId id="286" r:id="rId25"/>
    <p:sldId id="296" r:id="rId26"/>
    <p:sldId id="287" r:id="rId27"/>
    <p:sldId id="293" r:id="rId28"/>
    <p:sldId id="288" r:id="rId29"/>
    <p:sldId id="291" r:id="rId30"/>
    <p:sldId id="29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D7C3"/>
    <a:srgbClr val="EAD5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>
        <p:scale>
          <a:sx n="50" d="100"/>
          <a:sy n="50" d="100"/>
        </p:scale>
        <p:origin x="-1656" y="-11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AF7FC-901E-4DDB-8706-62D71EAE439B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18E3E-F1C5-4F29-A689-D80EDB482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4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2" name="AutoShape 4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4" name="AutoShape 6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6" name="AutoShape 8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8" name="AutoShape 10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308" name="Picture 20" descr="http://img-fotki.yandex.ru/get/6441/128145191.99/0_d196c_eabdc0d7_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871"/>
            <a:ext cx="9828584" cy="67091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432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109464" y="2420888"/>
            <a:ext cx="4038600" cy="1036712"/>
          </a:xfrm>
        </p:spPr>
        <p:txBody>
          <a:bodyPr/>
          <a:lstStyle/>
          <a:p>
            <a:pPr>
              <a:buNone/>
            </a:pPr>
            <a:r>
              <a:rPr lang="ru-RU" b="1" dirty="0"/>
              <a:t>- Что есть больше всего на свете? 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932040" y="2780928"/>
            <a:ext cx="2952328" cy="604664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– Пространство.</a:t>
            </a:r>
            <a:endParaRPr lang="ru-RU" dirty="0"/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1115616" y="3429000"/>
            <a:ext cx="3384376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800" b="1" dirty="0" smtClean="0"/>
              <a:t>- </a:t>
            </a:r>
            <a:r>
              <a:rPr lang="ru-RU" sz="2800" b="1" dirty="0"/>
              <a:t>Что быстрее всего? </a:t>
            </a:r>
            <a:endParaRPr lang="ru-RU" sz="2800" dirty="0"/>
          </a:p>
        </p:txBody>
      </p:sp>
      <p:sp>
        <p:nvSpPr>
          <p:cNvPr id="8" name="Содержимое 5"/>
          <p:cNvSpPr txBox="1">
            <a:spLocks/>
          </p:cNvSpPr>
          <p:nvPr/>
        </p:nvSpPr>
        <p:spPr>
          <a:xfrm>
            <a:off x="4932040" y="3429000"/>
            <a:ext cx="4038600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dirty="0" smtClean="0"/>
              <a:t>– Ум.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1109464" y="4149080"/>
            <a:ext cx="4038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800" b="1" dirty="0" smtClean="0"/>
              <a:t>- </a:t>
            </a:r>
            <a:r>
              <a:rPr lang="ru-RU" sz="2800" b="1" dirty="0"/>
              <a:t>Что мудрее всего? </a:t>
            </a:r>
            <a:endParaRPr lang="ru-RU" sz="2800" dirty="0"/>
          </a:p>
        </p:txBody>
      </p:sp>
      <p:sp>
        <p:nvSpPr>
          <p:cNvPr id="10" name="Содержимое 5"/>
          <p:cNvSpPr txBox="1">
            <a:spLocks/>
          </p:cNvSpPr>
          <p:nvPr/>
        </p:nvSpPr>
        <p:spPr>
          <a:xfrm>
            <a:off x="4932040" y="4149080"/>
            <a:ext cx="4038600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dirty="0" smtClean="0"/>
              <a:t>– Время.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одержимое 4"/>
          <p:cNvSpPr txBox="1">
            <a:spLocks/>
          </p:cNvSpPr>
          <p:nvPr/>
        </p:nvSpPr>
        <p:spPr>
          <a:xfrm>
            <a:off x="1109464" y="4869160"/>
            <a:ext cx="367856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800" b="1" dirty="0" smtClean="0"/>
              <a:t>- </a:t>
            </a:r>
            <a:r>
              <a:rPr lang="ru-RU" sz="2800" b="1" dirty="0"/>
              <a:t>Что приятнее всего?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5"/>
          <p:cNvSpPr txBox="1">
            <a:spLocks/>
          </p:cNvSpPr>
          <p:nvPr/>
        </p:nvSpPr>
        <p:spPr>
          <a:xfrm>
            <a:off x="4932040" y="4869160"/>
            <a:ext cx="4038600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dirty="0" smtClean="0"/>
              <a:t>– Достичь желаемого.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290" name="AutoShape 2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2" name="AutoShape 4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4" name="AutoShape 6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6" name="AutoShape 8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8" name="AutoShape 10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300" name="Picture 12" descr="https://im0-tub-ru.yandex.net/i?id=e943519cae2ec2fcd0fac86c8a4310a4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548680"/>
            <a:ext cx="2054407" cy="2060848"/>
          </a:xfrm>
          <a:prstGeom prst="rect">
            <a:avLst/>
          </a:prstGeom>
          <a:noFill/>
        </p:spPr>
      </p:pic>
      <p:sp>
        <p:nvSpPr>
          <p:cNvPr id="21" name="Содержимое 5"/>
          <p:cNvSpPr txBox="1">
            <a:spLocks/>
          </p:cNvSpPr>
          <p:nvPr/>
        </p:nvSpPr>
        <p:spPr>
          <a:xfrm>
            <a:off x="4211960" y="5445224"/>
            <a:ext cx="4038600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ru-RU" sz="2400" b="1" i="1" dirty="0" smtClean="0"/>
              <a:t>Фалес Милетский</a:t>
            </a:r>
            <a:endParaRPr kumimoji="0" lang="ru-RU" sz="2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308" name="Picture 20" descr="http://img-fotki.yandex.ru/get/6441/128145191.99/0_d196c_eabdc0d7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48" y="148871"/>
            <a:ext cx="9828584" cy="670912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Повторение теоретического материала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06896" y="2060849"/>
            <a:ext cx="8229600" cy="1800200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Какие треугольники называют подобными?</a:t>
            </a:r>
          </a:p>
          <a:p>
            <a:pPr lvl="0"/>
            <a:r>
              <a:rPr lang="ru-RU" dirty="0"/>
              <a:t>Какие стороны треугольников называют сходственными</a:t>
            </a:r>
            <a:r>
              <a:rPr lang="ru-RU" dirty="0" smtClean="0"/>
              <a:t>?</a:t>
            </a:r>
            <a:endParaRPr lang="ru-RU" dirty="0"/>
          </a:p>
          <a:p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806896" y="4941168"/>
            <a:ext cx="8229600" cy="164564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Что такое коэффициент подобия?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Какие существуют признаки подобия треугольников?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2483768" y="3645024"/>
            <a:ext cx="4248472" cy="1368152"/>
            <a:chOff x="2483768" y="3645024"/>
            <a:chExt cx="4248472" cy="1368152"/>
          </a:xfrm>
        </p:grpSpPr>
        <p:pic>
          <p:nvPicPr>
            <p:cNvPr id="5" name="Рисунок 4"/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492" t="29756" r="4472" b="47569"/>
            <a:stretch/>
          </p:blipFill>
          <p:spPr bwMode="auto">
            <a:xfrm>
              <a:off x="2483768" y="3645024"/>
              <a:ext cx="4248472" cy="136815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Дуга 5"/>
            <p:cNvSpPr/>
            <p:nvPr/>
          </p:nvSpPr>
          <p:spPr>
            <a:xfrm>
              <a:off x="2789216" y="4622072"/>
              <a:ext cx="216024" cy="216024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/>
            <p:cNvSpPr/>
            <p:nvPr/>
          </p:nvSpPr>
          <p:spPr>
            <a:xfrm>
              <a:off x="4860032" y="4653136"/>
              <a:ext cx="216024" cy="216024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3" name="Группа 22"/>
            <p:cNvGrpSpPr/>
            <p:nvPr/>
          </p:nvGrpSpPr>
          <p:grpSpPr>
            <a:xfrm>
              <a:off x="3676840" y="4536416"/>
              <a:ext cx="288032" cy="432048"/>
              <a:chOff x="3663192" y="4522768"/>
              <a:chExt cx="288032" cy="432048"/>
            </a:xfrm>
          </p:grpSpPr>
          <p:sp>
            <p:nvSpPr>
              <p:cNvPr id="10" name="Дуга 9"/>
              <p:cNvSpPr/>
              <p:nvPr/>
            </p:nvSpPr>
            <p:spPr>
              <a:xfrm rot="16200000">
                <a:off x="3685548" y="4617132"/>
                <a:ext cx="288032" cy="216024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Дуга 11"/>
              <p:cNvSpPr/>
              <p:nvPr/>
            </p:nvSpPr>
            <p:spPr>
              <a:xfrm rot="16200000">
                <a:off x="3591184" y="4594776"/>
                <a:ext cx="432048" cy="28803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2" name="Группа 21"/>
            <p:cNvGrpSpPr/>
            <p:nvPr/>
          </p:nvGrpSpPr>
          <p:grpSpPr>
            <a:xfrm>
              <a:off x="6183472" y="4536416"/>
              <a:ext cx="288032" cy="432048"/>
              <a:chOff x="6169824" y="4522768"/>
              <a:chExt cx="288032" cy="432048"/>
            </a:xfrm>
          </p:grpSpPr>
          <p:sp>
            <p:nvSpPr>
              <p:cNvPr id="13" name="Дуга 12"/>
              <p:cNvSpPr/>
              <p:nvPr/>
            </p:nvSpPr>
            <p:spPr>
              <a:xfrm rot="16200000">
                <a:off x="6192180" y="4617132"/>
                <a:ext cx="288032" cy="216024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Дуга 13"/>
              <p:cNvSpPr/>
              <p:nvPr/>
            </p:nvSpPr>
            <p:spPr>
              <a:xfrm rot="16200000">
                <a:off x="6097816" y="4594776"/>
                <a:ext cx="432048" cy="28803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4" name="Группа 23"/>
            <p:cNvGrpSpPr/>
            <p:nvPr/>
          </p:nvGrpSpPr>
          <p:grpSpPr>
            <a:xfrm>
              <a:off x="3316800" y="4077072"/>
              <a:ext cx="323712" cy="297064"/>
              <a:chOff x="3316800" y="4077072"/>
              <a:chExt cx="323712" cy="297064"/>
            </a:xfrm>
          </p:grpSpPr>
          <p:sp>
            <p:nvSpPr>
              <p:cNvPr id="15" name="Дуга 14"/>
              <p:cNvSpPr/>
              <p:nvPr/>
            </p:nvSpPr>
            <p:spPr>
              <a:xfrm rot="5400000">
                <a:off x="3375160" y="4104368"/>
                <a:ext cx="216024" cy="216024"/>
              </a:xfrm>
              <a:prstGeom prst="arc">
                <a:avLst>
                  <a:gd name="adj1" fmla="val 16200000"/>
                  <a:gd name="adj2" fmla="val 471094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6" name="Дуга 15"/>
              <p:cNvSpPr/>
              <p:nvPr/>
            </p:nvSpPr>
            <p:spPr>
              <a:xfrm rot="5400000">
                <a:off x="3352480" y="4086104"/>
                <a:ext cx="252352" cy="323712"/>
              </a:xfrm>
              <a:prstGeom prst="arc">
                <a:avLst>
                  <a:gd name="adj1" fmla="val 16200000"/>
                  <a:gd name="adj2" fmla="val 471094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" name="Дуга 16"/>
              <p:cNvSpPr/>
              <p:nvPr/>
            </p:nvSpPr>
            <p:spPr>
              <a:xfrm rot="5400000">
                <a:off x="3408532" y="4088412"/>
                <a:ext cx="166696" cy="144016"/>
              </a:xfrm>
              <a:prstGeom prst="arc">
                <a:avLst>
                  <a:gd name="adj1" fmla="val 16200000"/>
                  <a:gd name="adj2" fmla="val 471094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5679416" y="3898936"/>
              <a:ext cx="323712" cy="297064"/>
              <a:chOff x="5693064" y="3905760"/>
              <a:chExt cx="323712" cy="297064"/>
            </a:xfrm>
          </p:grpSpPr>
          <p:sp>
            <p:nvSpPr>
              <p:cNvPr id="18" name="Дуга 17"/>
              <p:cNvSpPr/>
              <p:nvPr/>
            </p:nvSpPr>
            <p:spPr>
              <a:xfrm rot="5400000">
                <a:off x="5751424" y="3933056"/>
                <a:ext cx="216024" cy="216024"/>
              </a:xfrm>
              <a:prstGeom prst="arc">
                <a:avLst>
                  <a:gd name="adj1" fmla="val 16200000"/>
                  <a:gd name="adj2" fmla="val 471094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9" name="Дуга 18"/>
              <p:cNvSpPr/>
              <p:nvPr/>
            </p:nvSpPr>
            <p:spPr>
              <a:xfrm rot="5400000">
                <a:off x="5728744" y="3914792"/>
                <a:ext cx="252352" cy="323712"/>
              </a:xfrm>
              <a:prstGeom prst="arc">
                <a:avLst>
                  <a:gd name="adj1" fmla="val 16200000"/>
                  <a:gd name="adj2" fmla="val 471094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Дуга 19"/>
              <p:cNvSpPr/>
              <p:nvPr/>
            </p:nvSpPr>
            <p:spPr>
              <a:xfrm rot="5400000">
                <a:off x="5784796" y="3917100"/>
                <a:ext cx="166696" cy="144016"/>
              </a:xfrm>
              <a:prstGeom prst="arc">
                <a:avLst>
                  <a:gd name="adj1" fmla="val 16200000"/>
                  <a:gd name="adj2" fmla="val 471094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1547664" y="633556"/>
            <a:ext cx="6408712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Опорная схема</a:t>
            </a:r>
          </a:p>
          <a:p>
            <a:pPr algn="ctr">
              <a:spcBef>
                <a:spcPct val="0"/>
              </a:spcBef>
            </a:pPr>
            <a:r>
              <a:rPr lang="ru-RU" sz="2400" b="1" dirty="0"/>
              <a:t>Признаки подобия треугольников</a:t>
            </a:r>
            <a:endParaRPr lang="ru-RU" sz="2400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5963" y="208866"/>
            <a:ext cx="7560840" cy="79208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r"/>
            <a:r>
              <a:rPr lang="ru-RU" dirty="0" smtClean="0"/>
              <a:t>Заполнить пропуски</a:t>
            </a:r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idx="1"/>
          </p:nvPr>
        </p:nvPicPr>
        <p:blipFill rotWithShape="1">
          <a:blip r:embed="rId2" cstate="print"/>
          <a:srcRect l="8770" t="16780" r="40220" b="15645"/>
          <a:stretch/>
        </p:blipFill>
        <p:spPr bwMode="auto">
          <a:xfrm>
            <a:off x="2051720" y="1065604"/>
            <a:ext cx="5616624" cy="5720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59167" y="1370338"/>
            <a:ext cx="194421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59166" y="3170537"/>
            <a:ext cx="2676929" cy="4439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736175" y="5145317"/>
            <a:ext cx="2304256" cy="4439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759167" y="1772816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759923" y="3639022"/>
            <a:ext cx="2520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771800" y="558924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724128" y="4725144"/>
            <a:ext cx="3159583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400" b="1" u="sng" dirty="0" smtClean="0"/>
              <a:t>Оцените </a:t>
            </a:r>
            <a:r>
              <a:rPr lang="ru-RU" sz="2400" b="1" u="sng" dirty="0"/>
              <a:t>свою работу</a:t>
            </a:r>
          </a:p>
          <a:p>
            <a:r>
              <a:rPr lang="ru-RU" sz="2400" dirty="0"/>
              <a:t>три признака - </a:t>
            </a:r>
            <a:r>
              <a:rPr lang="ru-RU" sz="2400" dirty="0" smtClean="0"/>
              <a:t>«</a:t>
            </a:r>
            <a:r>
              <a:rPr lang="ru-RU" sz="2400" dirty="0"/>
              <a:t>5»</a:t>
            </a:r>
          </a:p>
          <a:p>
            <a:r>
              <a:rPr lang="ru-RU" sz="2400" dirty="0"/>
              <a:t>два признака - </a:t>
            </a:r>
            <a:r>
              <a:rPr lang="ru-RU" sz="2400" dirty="0" smtClean="0"/>
              <a:t>«</a:t>
            </a:r>
            <a:r>
              <a:rPr lang="ru-RU" sz="2400" dirty="0"/>
              <a:t>4»</a:t>
            </a:r>
          </a:p>
          <a:p>
            <a:r>
              <a:rPr lang="ru-RU" sz="2400" dirty="0"/>
              <a:t>один признак - </a:t>
            </a:r>
            <a:r>
              <a:rPr lang="ru-RU" sz="2400" dirty="0" smtClean="0"/>
              <a:t>«</a:t>
            </a:r>
            <a:r>
              <a:rPr lang="ru-RU" sz="2400" dirty="0"/>
              <a:t>3</a:t>
            </a:r>
            <a:r>
              <a:rPr lang="ru-RU" sz="2400" dirty="0" smtClean="0"/>
              <a:t>»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6264696" cy="62646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101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одержимое 2"/>
              <p:cNvSpPr>
                <a:spLocks noGrp="1"/>
              </p:cNvSpPr>
              <p:nvPr>
                <p:ph idx="1"/>
              </p:nvPr>
            </p:nvSpPr>
            <p:spPr>
              <a:xfrm>
                <a:off x="899592" y="3933056"/>
                <a:ext cx="8244408" cy="2924944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ru-RU" i="1" u="sng" dirty="0" smtClean="0">
                    <a:latin typeface="Cambria" pitchFamily="18" charset="0"/>
                  </a:rPr>
                  <a:t>Краткое решение</a:t>
                </a:r>
                <a:r>
                  <a:rPr lang="ru-RU" i="1" dirty="0" smtClean="0">
                    <a:latin typeface="Cambria" pitchFamily="18" charset="0"/>
                  </a:rPr>
                  <a:t>.</a:t>
                </a:r>
              </a:p>
              <a:p>
                <a:r>
                  <a:rPr lang="ru-RU" dirty="0" smtClean="0">
                    <a:latin typeface="Cambria" pitchFamily="18" charset="0"/>
                  </a:rPr>
                  <a:t>∆</a:t>
                </a:r>
                <a:r>
                  <a:rPr lang="ru-RU" i="1" dirty="0" smtClean="0">
                    <a:latin typeface="Cambria" pitchFamily="18" charset="0"/>
                  </a:rPr>
                  <a:t>АВС</a:t>
                </a:r>
                <a:r>
                  <a:rPr lang="ru-RU" dirty="0" smtClean="0">
                    <a:latin typeface="Cambria" pitchFamily="18" charset="0"/>
                  </a:rPr>
                  <a:t> ~ ∆</a:t>
                </a:r>
                <a:r>
                  <a:rPr lang="en-US" i="1" dirty="0" smtClean="0">
                    <a:latin typeface="Cambria" pitchFamily="18" charset="0"/>
                  </a:rPr>
                  <a:t>KMN</a:t>
                </a:r>
                <a:r>
                  <a:rPr lang="ru-RU" dirty="0" smtClean="0">
                    <a:latin typeface="Cambria" pitchFamily="18" charset="0"/>
                  </a:rPr>
                  <a:t> по двум углам</a:t>
                </a:r>
                <a:r>
                  <a:rPr lang="en-US" dirty="0" smtClean="0">
                    <a:latin typeface="Cambria" pitchFamily="18" charset="0"/>
                  </a:rPr>
                  <a:t> (</a:t>
                </a:r>
                <a:r>
                  <a:rPr lang="ru-RU" sz="3000" dirty="0" smtClean="0">
                    <a:latin typeface="Cambria" pitchFamily="18" charset="0"/>
                  </a:rPr>
                  <a:t>∠</a:t>
                </a:r>
                <a:r>
                  <a:rPr lang="ru-RU" sz="3000" i="1" dirty="0" smtClean="0">
                    <a:latin typeface="Cambria" pitchFamily="18" charset="0"/>
                  </a:rPr>
                  <a:t>А</a:t>
                </a:r>
                <a:r>
                  <a:rPr lang="ru-RU" sz="3000" dirty="0" smtClean="0">
                    <a:latin typeface="Cambria" pitchFamily="18" charset="0"/>
                  </a:rPr>
                  <a:t>=∠</a:t>
                </a:r>
                <a:r>
                  <a:rPr lang="ru-RU" sz="3000" i="1" dirty="0" smtClean="0">
                    <a:latin typeface="Cambria" pitchFamily="18" charset="0"/>
                  </a:rPr>
                  <a:t>К</a:t>
                </a:r>
                <a:r>
                  <a:rPr lang="ru-RU" sz="3000" dirty="0" smtClean="0">
                    <a:latin typeface="Cambria" pitchFamily="18" charset="0"/>
                  </a:rPr>
                  <a:t>=104</a:t>
                </a:r>
                <a:r>
                  <a:rPr lang="ru-RU" sz="3000" baseline="30000" dirty="0" smtClean="0">
                    <a:latin typeface="Cambria" pitchFamily="18" charset="0"/>
                  </a:rPr>
                  <a:t>о</a:t>
                </a:r>
                <a:r>
                  <a:rPr lang="ru-RU" sz="3000" dirty="0" smtClean="0">
                    <a:latin typeface="Cambria" pitchFamily="18" charset="0"/>
                  </a:rPr>
                  <a:t>, </a:t>
                </a:r>
              </a:p>
              <a:p>
                <a:r>
                  <a:rPr lang="ru-RU" sz="3000" dirty="0">
                    <a:latin typeface="Cambria" pitchFamily="18" charset="0"/>
                  </a:rPr>
                  <a:t> </a:t>
                </a:r>
                <a:r>
                  <a:rPr lang="ru-RU" sz="3000" dirty="0" smtClean="0">
                    <a:latin typeface="Cambria" pitchFamily="18" charset="0"/>
                  </a:rPr>
                  <a:t>                                                               ∠</a:t>
                </a:r>
                <a:r>
                  <a:rPr lang="ru-RU" sz="3000" i="1" dirty="0" smtClean="0">
                    <a:latin typeface="Cambria" pitchFamily="18" charset="0"/>
                  </a:rPr>
                  <a:t>В</a:t>
                </a:r>
                <a:r>
                  <a:rPr lang="ru-RU" sz="3000" dirty="0" smtClean="0">
                    <a:latin typeface="Cambria" pitchFamily="18" charset="0"/>
                  </a:rPr>
                  <a:t>=∠</a:t>
                </a:r>
                <a:r>
                  <a:rPr lang="en-US" sz="3000" i="1" dirty="0" smtClean="0">
                    <a:latin typeface="Cambria" pitchFamily="18" charset="0"/>
                  </a:rPr>
                  <a:t>M</a:t>
                </a:r>
                <a:r>
                  <a:rPr lang="ru-RU" sz="3000" dirty="0" smtClean="0">
                    <a:latin typeface="Cambria" pitchFamily="18" charset="0"/>
                  </a:rPr>
                  <a:t>=30</a:t>
                </a:r>
                <a:r>
                  <a:rPr lang="ru-RU" sz="3000" baseline="30000" dirty="0" smtClean="0">
                    <a:latin typeface="Cambria" pitchFamily="18" charset="0"/>
                  </a:rPr>
                  <a:t>о</a:t>
                </a:r>
                <a:r>
                  <a:rPr lang="ru-RU" dirty="0" smtClean="0">
                    <a:latin typeface="Cambria" pitchFamily="18" charset="0"/>
                  </a:rPr>
                  <a:t>). </a:t>
                </a:r>
              </a:p>
              <a:p>
                <a:r>
                  <a:rPr lang="ru-RU" dirty="0" smtClean="0">
                    <a:latin typeface="Cambria" pitchFamily="18" charset="0"/>
                  </a:rPr>
                  <a:t>Тогда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𝑘</m:t>
                    </m:r>
                    <m:r>
                      <a:rPr lang="en-US" b="0" i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𝑀𝑁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𝐵𝐶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=2.</m:t>
                    </m:r>
                  </m:oMath>
                </a14:m>
                <a:endParaRPr lang="en-US" b="0" dirty="0" smtClean="0">
                  <a:latin typeface="Cambria" pitchFamily="18" charset="0"/>
                </a:endParaRPr>
              </a:p>
              <a:p>
                <a:r>
                  <a:rPr lang="ru-RU" i="1" dirty="0" smtClean="0">
                    <a:latin typeface="Cambria" pitchFamily="18" charset="0"/>
                  </a:rPr>
                  <a:t>            </a:t>
                </a:r>
                <a:r>
                  <a:rPr lang="en-US" i="1" dirty="0" smtClean="0">
                    <a:latin typeface="Cambria" pitchFamily="18" charset="0"/>
                  </a:rPr>
                  <a:t>MK</a:t>
                </a:r>
                <a:r>
                  <a:rPr lang="en-US" dirty="0" smtClean="0">
                    <a:latin typeface="Cambria" pitchFamily="18" charset="0"/>
                  </a:rPr>
                  <a:t> = 2∙</a:t>
                </a:r>
                <a:r>
                  <a:rPr lang="en-US" i="1" dirty="0" smtClean="0">
                    <a:latin typeface="Cambria" pitchFamily="18" charset="0"/>
                  </a:rPr>
                  <a:t>AB</a:t>
                </a:r>
                <a:r>
                  <a:rPr lang="en-US" dirty="0" smtClean="0">
                    <a:latin typeface="Cambria" pitchFamily="18" charset="0"/>
                  </a:rPr>
                  <a:t> = 2</a:t>
                </a:r>
                <a:r>
                  <a:rPr lang="en-US" i="1" dirty="0" smtClean="0">
                    <a:latin typeface="Cambria" pitchFamily="18" charset="0"/>
                  </a:rPr>
                  <a:t>c</a:t>
                </a:r>
                <a:r>
                  <a:rPr lang="en-US" dirty="0" smtClean="0">
                    <a:latin typeface="Cambria" pitchFamily="18" charset="0"/>
                  </a:rPr>
                  <a:t>.</a:t>
                </a:r>
              </a:p>
              <a:p>
                <a:r>
                  <a:rPr lang="ru-RU" i="1" dirty="0" smtClean="0">
                    <a:latin typeface="Cambria" pitchFamily="18" charset="0"/>
                  </a:rPr>
                  <a:t>            </a:t>
                </a:r>
                <a:r>
                  <a:rPr lang="en-US" i="1" dirty="0" smtClean="0">
                    <a:latin typeface="Cambria" pitchFamily="18" charset="0"/>
                  </a:rPr>
                  <a:t>KN</a:t>
                </a:r>
                <a:r>
                  <a:rPr lang="en-US" dirty="0" smtClean="0">
                    <a:latin typeface="Cambria" pitchFamily="18" charset="0"/>
                  </a:rPr>
                  <a:t> = 2∙</a:t>
                </a:r>
                <a:r>
                  <a:rPr lang="en-US" i="1" dirty="0" smtClean="0">
                    <a:latin typeface="Cambria" pitchFamily="18" charset="0"/>
                  </a:rPr>
                  <a:t>AC</a:t>
                </a:r>
                <a:r>
                  <a:rPr lang="en-US" dirty="0" smtClean="0">
                    <a:latin typeface="Cambria" pitchFamily="18" charset="0"/>
                  </a:rPr>
                  <a:t> = 2</a:t>
                </a:r>
                <a:r>
                  <a:rPr lang="en-US" i="1" dirty="0" smtClean="0">
                    <a:latin typeface="Cambria" pitchFamily="18" charset="0"/>
                  </a:rPr>
                  <a:t>b</a:t>
                </a:r>
                <a:r>
                  <a:rPr lang="en-US" dirty="0" smtClean="0">
                    <a:latin typeface="Cambria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i="1" u="sng" dirty="0" smtClean="0">
                    <a:latin typeface="Cambria" pitchFamily="18" charset="0"/>
                  </a:rPr>
                  <a:t>Ответ</a:t>
                </a:r>
                <a:r>
                  <a:rPr lang="ru-RU" u="sng" dirty="0" smtClean="0">
                    <a:latin typeface="Cambria" pitchFamily="18" charset="0"/>
                  </a:rPr>
                  <a:t>: </a:t>
                </a:r>
                <a:r>
                  <a:rPr lang="en-US" b="1" i="1" u="sng" dirty="0">
                    <a:latin typeface="Cambria" pitchFamily="18" charset="0"/>
                  </a:rPr>
                  <a:t>MK</a:t>
                </a:r>
                <a:r>
                  <a:rPr lang="en-US" b="1" u="sng" dirty="0">
                    <a:latin typeface="Cambria" pitchFamily="18" charset="0"/>
                  </a:rPr>
                  <a:t> = </a:t>
                </a:r>
                <a:r>
                  <a:rPr lang="en-US" b="1" u="sng" dirty="0" smtClean="0">
                    <a:latin typeface="Cambria" pitchFamily="18" charset="0"/>
                  </a:rPr>
                  <a:t>2</a:t>
                </a:r>
                <a:r>
                  <a:rPr lang="en-US" b="1" i="1" u="sng" dirty="0" smtClean="0">
                    <a:latin typeface="Cambria" pitchFamily="18" charset="0"/>
                  </a:rPr>
                  <a:t>c</a:t>
                </a:r>
                <a:r>
                  <a:rPr lang="ru-RU" b="1" u="sng" dirty="0" smtClean="0">
                    <a:latin typeface="Cambria" pitchFamily="18" charset="0"/>
                  </a:rPr>
                  <a:t>, </a:t>
                </a:r>
                <a:r>
                  <a:rPr lang="en-US" b="1" i="1" u="sng" dirty="0" smtClean="0">
                    <a:latin typeface="Cambria" pitchFamily="18" charset="0"/>
                  </a:rPr>
                  <a:t>KN</a:t>
                </a:r>
                <a:r>
                  <a:rPr lang="en-US" b="1" u="sng" dirty="0" smtClean="0">
                    <a:latin typeface="Cambria" pitchFamily="18" charset="0"/>
                  </a:rPr>
                  <a:t> </a:t>
                </a:r>
                <a:r>
                  <a:rPr lang="en-US" b="1" u="sng" dirty="0">
                    <a:latin typeface="Cambria" pitchFamily="18" charset="0"/>
                  </a:rPr>
                  <a:t>= </a:t>
                </a:r>
                <a:r>
                  <a:rPr lang="en-US" b="1" u="sng" dirty="0" smtClean="0">
                    <a:latin typeface="Cambria" pitchFamily="18" charset="0"/>
                  </a:rPr>
                  <a:t>2</a:t>
                </a:r>
                <a:r>
                  <a:rPr lang="en-US" b="1" i="1" u="sng" dirty="0" smtClean="0">
                    <a:latin typeface="Cambria" pitchFamily="18" charset="0"/>
                  </a:rPr>
                  <a:t>b</a:t>
                </a:r>
                <a:r>
                  <a:rPr lang="ru-RU" dirty="0" smtClean="0">
                    <a:latin typeface="Cambria" pitchFamily="18" charset="0"/>
                  </a:rPr>
                  <a:t>.</a:t>
                </a:r>
                <a:endParaRPr lang="ru-RU" dirty="0">
                  <a:latin typeface="Cambria" pitchFamily="18" charset="0"/>
                </a:endParaRPr>
              </a:p>
            </p:txBody>
          </p:sp>
        </mc:Choice>
        <mc:Fallback xmlns="">
          <p:sp>
            <p:nvSpPr>
              <p:cNvPr id="3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99592" y="3933056"/>
                <a:ext cx="8244408" cy="2924944"/>
              </a:xfrm>
              <a:blipFill rotWithShape="1">
                <a:blip r:embed="rId3"/>
                <a:stretch>
                  <a:fillRect t="-388"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76"/>
          <a:stretch>
            <a:fillRect/>
          </a:stretch>
        </p:blipFill>
        <p:spPr bwMode="auto">
          <a:xfrm>
            <a:off x="1547664" y="548680"/>
            <a:ext cx="6264696" cy="32403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491880" y="1023119"/>
            <a:ext cx="2592288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ambria" pitchFamily="18" charset="0"/>
              </a:rPr>
              <a:t>Найдите </a:t>
            </a:r>
            <a:r>
              <a:rPr lang="ru-RU" sz="2400" i="1" dirty="0" smtClean="0">
                <a:latin typeface="Cambria" pitchFamily="18" charset="0"/>
              </a:rPr>
              <a:t>МК</a:t>
            </a:r>
            <a:r>
              <a:rPr lang="ru-RU" sz="2400" dirty="0" smtClean="0">
                <a:latin typeface="Cambria" pitchFamily="18" charset="0"/>
              </a:rPr>
              <a:t> и </a:t>
            </a:r>
            <a:r>
              <a:rPr lang="en-US" sz="2400" i="1" dirty="0" smtClean="0">
                <a:latin typeface="Cambria" pitchFamily="18" charset="0"/>
              </a:rPr>
              <a:t>KN</a:t>
            </a:r>
            <a:endParaRPr lang="ru-RU" sz="2400" i="1" dirty="0">
              <a:latin typeface="Cambria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0" name="Формула" r:id="rId5" imgW="114120" imgH="215640" progId="Equation.3">
                  <p:embed/>
                </p:oleObj>
              </mc:Choice>
              <mc:Fallback>
                <p:oleObj name="Формула" r:id="rId5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9182084"/>
      </p:ext>
    </p:extLst>
  </p:cSld>
  <p:clrMapOvr>
    <a:masterClrMapping/>
  </p:clrMapOvr>
  <p:transition spd="slow" advClick="0" advTm="2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2445296" y="510363"/>
            <a:ext cx="3998912" cy="3422694"/>
            <a:chOff x="2445296" y="510363"/>
            <a:chExt cx="3998912" cy="3422694"/>
          </a:xfrm>
        </p:grpSpPr>
        <p:pic>
          <p:nvPicPr>
            <p:cNvPr id="4" name="Рисунок 3"/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" t="52254" r="48851" b="4331"/>
            <a:stretch/>
          </p:blipFill>
          <p:spPr bwMode="auto">
            <a:xfrm>
              <a:off x="2445296" y="510363"/>
              <a:ext cx="3998912" cy="34226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Дуга 2"/>
            <p:cNvSpPr/>
            <p:nvPr/>
          </p:nvSpPr>
          <p:spPr>
            <a:xfrm rot="18453717">
              <a:off x="3912053" y="2218512"/>
              <a:ext cx="520824" cy="576064"/>
            </a:xfrm>
            <a:prstGeom prst="arc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/>
            <p:cNvSpPr/>
            <p:nvPr/>
          </p:nvSpPr>
          <p:spPr>
            <a:xfrm rot="2963745" flipV="1">
              <a:off x="3950215" y="2073584"/>
              <a:ext cx="473476" cy="576064"/>
            </a:xfrm>
            <a:prstGeom prst="arc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5216237" y="2990658"/>
              <a:ext cx="435685" cy="556332"/>
              <a:chOff x="5216237" y="2990658"/>
              <a:chExt cx="435685" cy="556332"/>
            </a:xfrm>
          </p:grpSpPr>
          <p:sp>
            <p:nvSpPr>
              <p:cNvPr id="9" name="Дуга 8"/>
              <p:cNvSpPr/>
              <p:nvPr/>
            </p:nvSpPr>
            <p:spPr>
              <a:xfrm rot="15748402">
                <a:off x="5225633" y="3120700"/>
                <a:ext cx="520824" cy="331755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Дуга 9"/>
              <p:cNvSpPr/>
              <p:nvPr/>
            </p:nvSpPr>
            <p:spPr>
              <a:xfrm rot="15748402">
                <a:off x="5137188" y="3069707"/>
                <a:ext cx="520824" cy="362726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1" name="Группа 10"/>
            <p:cNvGrpSpPr/>
            <p:nvPr/>
          </p:nvGrpSpPr>
          <p:grpSpPr>
            <a:xfrm rot="2037599" flipH="1">
              <a:off x="3366359" y="1872236"/>
              <a:ext cx="364336" cy="423760"/>
              <a:chOff x="5216237" y="2990658"/>
              <a:chExt cx="435685" cy="556332"/>
            </a:xfrm>
          </p:grpSpPr>
          <p:sp>
            <p:nvSpPr>
              <p:cNvPr id="12" name="Дуга 11"/>
              <p:cNvSpPr/>
              <p:nvPr/>
            </p:nvSpPr>
            <p:spPr>
              <a:xfrm rot="15748402">
                <a:off x="5225633" y="3120700"/>
                <a:ext cx="520824" cy="331755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Дуга 12"/>
              <p:cNvSpPr/>
              <p:nvPr/>
            </p:nvSpPr>
            <p:spPr>
              <a:xfrm rot="15748402">
                <a:off x="5137188" y="3069707"/>
                <a:ext cx="520824" cy="362726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6" name="TextBox 5"/>
          <p:cNvSpPr txBox="1"/>
          <p:nvPr/>
        </p:nvSpPr>
        <p:spPr>
          <a:xfrm>
            <a:off x="2445296" y="620688"/>
            <a:ext cx="3998912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Cambria" pitchFamily="18" charset="0"/>
              </a:rPr>
              <a:t>2. </a:t>
            </a:r>
            <a:r>
              <a:rPr lang="en-US" sz="2400" i="1" dirty="0" smtClean="0">
                <a:latin typeface="Cambria" pitchFamily="18" charset="0"/>
              </a:rPr>
              <a:t>ABCD</a:t>
            </a:r>
            <a:r>
              <a:rPr lang="ru-RU" sz="2400" dirty="0" smtClean="0">
                <a:latin typeface="Cambria" pitchFamily="18" charset="0"/>
              </a:rPr>
              <a:t> –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ru-RU" sz="2400" dirty="0" smtClean="0">
                <a:latin typeface="Cambria" pitchFamily="18" charset="0"/>
              </a:rPr>
              <a:t>трапеция, </a:t>
            </a:r>
            <a:r>
              <a:rPr lang="en-US" sz="2400" i="1" dirty="0" smtClean="0">
                <a:latin typeface="Cambria" pitchFamily="18" charset="0"/>
              </a:rPr>
              <a:t>BF</a:t>
            </a:r>
            <a:r>
              <a:rPr lang="ru-RU" sz="2400" dirty="0" smtClean="0">
                <a:latin typeface="Cambria" pitchFamily="18" charset="0"/>
              </a:rPr>
              <a:t>=1,8</a:t>
            </a:r>
            <a:r>
              <a:rPr lang="en-US" sz="2400" dirty="0">
                <a:latin typeface="Cambria" pitchFamily="18" charset="0"/>
              </a:rPr>
              <a:t>.</a:t>
            </a:r>
            <a:endParaRPr lang="en-US" sz="2400" dirty="0" smtClean="0">
              <a:latin typeface="Cambria" pitchFamily="18" charset="0"/>
            </a:endParaRPr>
          </a:p>
          <a:p>
            <a:r>
              <a:rPr lang="ru-RU" sz="2400" dirty="0" smtClean="0">
                <a:latin typeface="Cambria" pitchFamily="18" charset="0"/>
              </a:rPr>
              <a:t>    Найдите </a:t>
            </a:r>
            <a:r>
              <a:rPr lang="en-US" sz="2400" i="1" dirty="0" smtClean="0">
                <a:latin typeface="Cambria" pitchFamily="18" charset="0"/>
              </a:rPr>
              <a:t>BD</a:t>
            </a:r>
            <a:r>
              <a:rPr lang="ru-RU" sz="2400" i="1" dirty="0" smtClean="0">
                <a:latin typeface="Cambria" pitchFamily="18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Содержимое 2"/>
              <p:cNvSpPr txBox="1">
                <a:spLocks/>
              </p:cNvSpPr>
              <p:nvPr/>
            </p:nvSpPr>
            <p:spPr>
              <a:xfrm>
                <a:off x="899592" y="3933056"/>
                <a:ext cx="8244408" cy="2924944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lIns="91440" tIns="45720" rIns="91440" bIns="45720" rtlCol="0">
                <a:normAutofit fontScale="6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ru-RU" i="1" u="sng" dirty="0" smtClean="0">
                    <a:latin typeface="Cambria" pitchFamily="18" charset="0"/>
                  </a:rPr>
                  <a:t>Краткое решение </a:t>
                </a:r>
                <a:r>
                  <a:rPr lang="ru-RU" i="1" dirty="0" smtClean="0">
                    <a:latin typeface="Cambria" pitchFamily="18" charset="0"/>
                  </a:rPr>
                  <a:t>.</a:t>
                </a:r>
                <a:r>
                  <a:rPr lang="en-US" i="1" dirty="0" smtClean="0">
                    <a:latin typeface="Cambria" pitchFamily="18" charset="0"/>
                  </a:rPr>
                  <a:t> </a:t>
                </a:r>
                <a:endParaRPr lang="ru-RU" i="1" dirty="0" smtClean="0">
                  <a:latin typeface="Cambria" pitchFamily="18" charset="0"/>
                </a:endParaRPr>
              </a:p>
              <a:p>
                <a:pPr marL="0" indent="0">
                  <a:buNone/>
                </a:pPr>
                <a:r>
                  <a:rPr lang="ru-RU" dirty="0" smtClean="0">
                    <a:latin typeface="Cambria" pitchFamily="18" charset="0"/>
                  </a:rPr>
                  <a:t>∆</a:t>
                </a:r>
                <a:r>
                  <a:rPr lang="en-US" i="1" dirty="0" smtClean="0">
                    <a:latin typeface="Cambria" pitchFamily="18" charset="0"/>
                  </a:rPr>
                  <a:t>BFC</a:t>
                </a:r>
                <a:r>
                  <a:rPr lang="ru-RU" dirty="0" smtClean="0">
                    <a:latin typeface="Cambria" pitchFamily="18" charset="0"/>
                  </a:rPr>
                  <a:t> ~ ∆</a:t>
                </a:r>
                <a:r>
                  <a:rPr lang="en-US" i="1" dirty="0" smtClean="0">
                    <a:latin typeface="Cambria" pitchFamily="18" charset="0"/>
                  </a:rPr>
                  <a:t>DFA</a:t>
                </a:r>
                <a:r>
                  <a:rPr lang="ru-RU" dirty="0" smtClean="0">
                    <a:latin typeface="Cambria" pitchFamily="18" charset="0"/>
                  </a:rPr>
                  <a:t> по двум углам</a:t>
                </a:r>
                <a:r>
                  <a:rPr lang="en-US" dirty="0" smtClean="0">
                    <a:latin typeface="Cambria" pitchFamily="18" charset="0"/>
                  </a:rPr>
                  <a:t> (</a:t>
                </a:r>
                <a:r>
                  <a:rPr lang="ru-RU" dirty="0">
                    <a:latin typeface="Cambria" pitchFamily="18" charset="0"/>
                  </a:rPr>
                  <a:t>∠</a:t>
                </a:r>
                <a:r>
                  <a:rPr lang="en-US" i="1" dirty="0">
                    <a:latin typeface="Cambria" pitchFamily="18" charset="0"/>
                  </a:rPr>
                  <a:t> BFC </a:t>
                </a:r>
                <a:r>
                  <a:rPr lang="ru-RU" dirty="0">
                    <a:latin typeface="Cambria" pitchFamily="18" charset="0"/>
                  </a:rPr>
                  <a:t>=∠</a:t>
                </a:r>
                <a:r>
                  <a:rPr lang="en-US" i="1" dirty="0">
                    <a:latin typeface="Cambria" pitchFamily="18" charset="0"/>
                  </a:rPr>
                  <a:t> </a:t>
                </a:r>
                <a:r>
                  <a:rPr lang="en-US" i="1" dirty="0" smtClean="0">
                    <a:latin typeface="Cambria" pitchFamily="18" charset="0"/>
                  </a:rPr>
                  <a:t>DFA</a:t>
                </a:r>
                <a:r>
                  <a:rPr lang="ru-RU" dirty="0">
                    <a:latin typeface="Cambria" pitchFamily="18" charset="0"/>
                  </a:rPr>
                  <a:t> </a:t>
                </a:r>
                <a:r>
                  <a:rPr lang="ru-RU" sz="2600" dirty="0">
                    <a:latin typeface="Cambria" pitchFamily="18" charset="0"/>
                  </a:rPr>
                  <a:t>как вертикальные</a:t>
                </a:r>
                <a:r>
                  <a:rPr lang="ru-RU" sz="2600" i="1" dirty="0" smtClean="0">
                    <a:latin typeface="Cambria" pitchFamily="18" charset="0"/>
                  </a:rPr>
                  <a:t> </a:t>
                </a:r>
                <a:r>
                  <a:rPr lang="ru-RU" i="1" dirty="0" smtClean="0">
                    <a:latin typeface="Cambria" pitchFamily="18" charset="0"/>
                  </a:rPr>
                  <a:t>, </a:t>
                </a:r>
              </a:p>
              <a:p>
                <a:pPr marL="0" indent="0">
                  <a:buNone/>
                </a:pPr>
                <a:r>
                  <a:rPr lang="ru-RU" i="1" dirty="0">
                    <a:latin typeface="Cambria" pitchFamily="18" charset="0"/>
                  </a:rPr>
                  <a:t> </a:t>
                </a:r>
                <a:r>
                  <a:rPr lang="ru-RU" i="1" dirty="0" smtClean="0">
                    <a:latin typeface="Cambria" pitchFamily="18" charset="0"/>
                  </a:rPr>
                  <a:t>                                                          </a:t>
                </a:r>
                <a:r>
                  <a:rPr lang="ru-RU" dirty="0" smtClean="0">
                    <a:latin typeface="Cambria" pitchFamily="18" charset="0"/>
                  </a:rPr>
                  <a:t>∠ </a:t>
                </a:r>
                <a:r>
                  <a:rPr lang="en-US" i="1" dirty="0" smtClean="0">
                    <a:latin typeface="Cambria" pitchFamily="18" charset="0"/>
                  </a:rPr>
                  <a:t>F</a:t>
                </a:r>
                <a:r>
                  <a:rPr lang="ru-RU" i="1" dirty="0">
                    <a:latin typeface="Cambria" pitchFamily="18" charset="0"/>
                  </a:rPr>
                  <a:t>В</a:t>
                </a:r>
                <a:r>
                  <a:rPr lang="en-US" i="1" dirty="0">
                    <a:latin typeface="Cambria" pitchFamily="18" charset="0"/>
                  </a:rPr>
                  <a:t>C</a:t>
                </a:r>
                <a:r>
                  <a:rPr lang="ru-RU" dirty="0">
                    <a:latin typeface="Cambria" pitchFamily="18" charset="0"/>
                  </a:rPr>
                  <a:t>=∠</a:t>
                </a:r>
                <a:r>
                  <a:rPr lang="en-US" i="1" dirty="0" smtClean="0">
                    <a:latin typeface="Cambria" pitchFamily="18" charset="0"/>
                  </a:rPr>
                  <a:t>FDA</a:t>
                </a:r>
                <a:r>
                  <a:rPr lang="ru-RU" dirty="0">
                    <a:latin typeface="Cambria" pitchFamily="18" charset="0"/>
                  </a:rPr>
                  <a:t> </a:t>
                </a:r>
                <a:r>
                  <a:rPr lang="ru-RU" sz="2600" dirty="0">
                    <a:latin typeface="Cambria" pitchFamily="18" charset="0"/>
                  </a:rPr>
                  <a:t>как накрест </a:t>
                </a:r>
                <a:r>
                  <a:rPr lang="ru-RU" sz="2600" dirty="0" smtClean="0">
                    <a:latin typeface="Cambria" pitchFamily="18" charset="0"/>
                  </a:rPr>
                  <a:t>лежащие </a:t>
                </a:r>
                <a:r>
                  <a:rPr lang="ru-RU" sz="2600" dirty="0">
                    <a:latin typeface="Cambria" pitchFamily="18" charset="0"/>
                  </a:rPr>
                  <a:t>при </a:t>
                </a:r>
                <a:r>
                  <a:rPr lang="ru-RU" sz="2600" dirty="0" smtClean="0">
                    <a:latin typeface="Cambria" pitchFamily="18" charset="0"/>
                  </a:rPr>
                  <a:t>                   </a:t>
                </a:r>
              </a:p>
              <a:p>
                <a:pPr marL="0" indent="0">
                  <a:buNone/>
                </a:pPr>
                <a:r>
                  <a:rPr lang="ru-RU" sz="2600" i="1" dirty="0" smtClean="0">
                    <a:latin typeface="Cambria" pitchFamily="18" charset="0"/>
                  </a:rPr>
                  <a:t>                                                                          </a:t>
                </a:r>
                <a:r>
                  <a:rPr lang="en-US" sz="2600" i="1" dirty="0" smtClean="0">
                    <a:latin typeface="Cambria" pitchFamily="18" charset="0"/>
                  </a:rPr>
                  <a:t>BC</a:t>
                </a:r>
                <a:r>
                  <a:rPr lang="en-US" sz="2600" dirty="0" smtClean="0">
                    <a:latin typeface="Cambria" pitchFamily="18" charset="0"/>
                  </a:rPr>
                  <a:t>||</a:t>
                </a:r>
                <a:r>
                  <a:rPr lang="en-US" sz="2600" i="1" dirty="0" smtClean="0">
                    <a:latin typeface="Cambria" pitchFamily="18" charset="0"/>
                  </a:rPr>
                  <a:t>AD</a:t>
                </a:r>
                <a:r>
                  <a:rPr lang="ru-RU" sz="2600" i="1" dirty="0" smtClean="0">
                    <a:latin typeface="Cambria" pitchFamily="18" charset="0"/>
                  </a:rPr>
                  <a:t> </a:t>
                </a:r>
                <a:r>
                  <a:rPr lang="ru-RU" sz="2600" dirty="0" smtClean="0">
                    <a:latin typeface="Cambria" pitchFamily="18" charset="0"/>
                  </a:rPr>
                  <a:t>и секущей </a:t>
                </a:r>
                <a:r>
                  <a:rPr lang="en-US" sz="2600" i="1" dirty="0" smtClean="0">
                    <a:latin typeface="Cambria" pitchFamily="18" charset="0"/>
                  </a:rPr>
                  <a:t>BD</a:t>
                </a:r>
                <a:r>
                  <a:rPr lang="ru-RU" sz="2600" i="1" dirty="0" smtClean="0">
                    <a:latin typeface="Cambria" pitchFamily="18" charset="0"/>
                  </a:rPr>
                  <a:t> </a:t>
                </a:r>
                <a:r>
                  <a:rPr lang="ru-RU" dirty="0" smtClean="0">
                    <a:latin typeface="Cambria" pitchFamily="18" charset="0"/>
                  </a:rPr>
                  <a:t>).</a:t>
                </a:r>
                <a:r>
                  <a:rPr lang="en-US" dirty="0" smtClean="0">
                    <a:latin typeface="Cambria" pitchFamily="18" charset="0"/>
                  </a:rPr>
                  <a:t> </a:t>
                </a:r>
                <a:endParaRPr lang="ru-RU" dirty="0" smtClean="0">
                  <a:latin typeface="Cambria" pitchFamily="18" charset="0"/>
                </a:endParaRPr>
              </a:p>
              <a:p>
                <a:pPr marL="0" indent="0">
                  <a:buNone/>
                </a:pPr>
                <a:r>
                  <a:rPr lang="ru-RU" dirty="0" smtClean="0">
                    <a:latin typeface="Cambria" pitchFamily="18" charset="0"/>
                  </a:rPr>
                  <a:t>Тогда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</a:rPr>
                      <m:t>𝑘</m:t>
                    </m:r>
                    <m:r>
                      <a:rPr lang="en-US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𝐴𝐷</m:t>
                        </m:r>
                      </m:num>
                      <m:den>
                        <m:r>
                          <a:rPr lang="en-US" i="1" smtClean="0">
                            <a:latin typeface="Cambria Math"/>
                          </a:rPr>
                          <m:t>𝐵𝐶</m:t>
                        </m:r>
                      </m:den>
                    </m:f>
                    <m:r>
                      <a:rPr lang="en-US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5,6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2,8</m:t>
                        </m:r>
                      </m:den>
                    </m:f>
                    <m:r>
                      <a:rPr lang="en-US" i="1" smtClean="0">
                        <a:latin typeface="Cambria Math"/>
                      </a:rPr>
                      <m:t>=2.</m:t>
                    </m:r>
                  </m:oMath>
                </a14:m>
                <a:endParaRPr lang="en-US" dirty="0" smtClean="0">
                  <a:latin typeface="Cambria" pitchFamily="18" charset="0"/>
                </a:endParaRPr>
              </a:p>
              <a:p>
                <a:r>
                  <a:rPr lang="en-US" i="1" dirty="0" smtClean="0">
                    <a:latin typeface="Cambria" pitchFamily="18" charset="0"/>
                  </a:rPr>
                  <a:t>FD</a:t>
                </a:r>
                <a:r>
                  <a:rPr lang="en-US" dirty="0" smtClean="0">
                    <a:latin typeface="Cambria" pitchFamily="18" charset="0"/>
                  </a:rPr>
                  <a:t>= 2∙</a:t>
                </a:r>
                <a:r>
                  <a:rPr lang="en-US" i="1" dirty="0" smtClean="0">
                    <a:latin typeface="Cambria" pitchFamily="18" charset="0"/>
                  </a:rPr>
                  <a:t>BF</a:t>
                </a:r>
                <a:r>
                  <a:rPr lang="en-US" dirty="0" smtClean="0">
                    <a:latin typeface="Cambria" pitchFamily="18" charset="0"/>
                  </a:rPr>
                  <a:t> = 2∙1,8 = 3,6.</a:t>
                </a:r>
              </a:p>
              <a:p>
                <a:r>
                  <a:rPr lang="en-US" i="1" dirty="0" smtClean="0">
                    <a:latin typeface="Cambria" pitchFamily="18" charset="0"/>
                  </a:rPr>
                  <a:t>BD</a:t>
                </a:r>
                <a:r>
                  <a:rPr lang="en-US" dirty="0" smtClean="0">
                    <a:latin typeface="Cambria" pitchFamily="18" charset="0"/>
                  </a:rPr>
                  <a:t> = </a:t>
                </a:r>
                <a:r>
                  <a:rPr lang="en-US" i="1" dirty="0" smtClean="0">
                    <a:latin typeface="Cambria" pitchFamily="18" charset="0"/>
                  </a:rPr>
                  <a:t>BF</a:t>
                </a:r>
                <a:r>
                  <a:rPr lang="en-US" dirty="0" smtClean="0">
                    <a:latin typeface="Cambria" pitchFamily="18" charset="0"/>
                  </a:rPr>
                  <a:t> + </a:t>
                </a:r>
                <a:r>
                  <a:rPr lang="en-US" i="1" dirty="0" smtClean="0">
                    <a:latin typeface="Cambria" pitchFamily="18" charset="0"/>
                  </a:rPr>
                  <a:t>FD</a:t>
                </a:r>
                <a:r>
                  <a:rPr lang="en-US" dirty="0" smtClean="0">
                    <a:latin typeface="Cambria" pitchFamily="18" charset="0"/>
                  </a:rPr>
                  <a:t> = 1,8 + 3,6 = 5,4.</a:t>
                </a:r>
              </a:p>
              <a:p>
                <a:pPr marL="0" indent="0">
                  <a:buNone/>
                </a:pPr>
                <a:r>
                  <a:rPr lang="ru-RU" i="1" u="sng" dirty="0" smtClean="0">
                    <a:latin typeface="Cambria" pitchFamily="18" charset="0"/>
                  </a:rPr>
                  <a:t>Ответ</a:t>
                </a:r>
                <a:r>
                  <a:rPr lang="ru-RU" u="sng" dirty="0" smtClean="0">
                    <a:latin typeface="Cambria" pitchFamily="18" charset="0"/>
                  </a:rPr>
                  <a:t>: </a:t>
                </a:r>
                <a:r>
                  <a:rPr lang="en-US" b="1" i="1" u="sng" dirty="0" smtClean="0">
                    <a:latin typeface="Cambria" pitchFamily="18" charset="0"/>
                  </a:rPr>
                  <a:t>BD </a:t>
                </a:r>
                <a:r>
                  <a:rPr lang="en-US" b="1" u="sng" dirty="0" smtClean="0">
                    <a:latin typeface="Cambria" pitchFamily="18" charset="0"/>
                  </a:rPr>
                  <a:t>= 5,4</a:t>
                </a:r>
                <a:r>
                  <a:rPr lang="ru-RU" i="1" dirty="0" smtClean="0">
                    <a:latin typeface="Cambria" pitchFamily="18" charset="0"/>
                  </a:rPr>
                  <a:t>.</a:t>
                </a:r>
                <a:endParaRPr lang="ru-RU" dirty="0">
                  <a:latin typeface="Cambria" pitchFamily="18" charset="0"/>
                </a:endParaRPr>
              </a:p>
            </p:txBody>
          </p:sp>
        </mc:Choice>
        <mc:Fallback xmlns="">
          <p:sp>
            <p:nvSpPr>
              <p:cNvPr id="8" name="Содержимое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933056"/>
                <a:ext cx="8244408" cy="292494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0610109"/>
      </p:ext>
    </p:extLst>
  </p:cSld>
  <p:clrMapOvr>
    <a:masterClrMapping/>
  </p:clrMapOvr>
  <p:transition spd="slow" advClick="0" advTm="2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915816" y="944354"/>
            <a:ext cx="3060340" cy="2700670"/>
            <a:chOff x="2915816" y="944354"/>
            <a:chExt cx="3060340" cy="2700670"/>
          </a:xfrm>
        </p:grpSpPr>
        <p:pic>
          <p:nvPicPr>
            <p:cNvPr id="4" name="Рисунок 3"/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52851" r="1149" b="4040"/>
            <a:stretch/>
          </p:blipFill>
          <p:spPr bwMode="auto">
            <a:xfrm>
              <a:off x="2915816" y="944354"/>
              <a:ext cx="3060340" cy="270067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Дуга 8"/>
            <p:cNvSpPr/>
            <p:nvPr/>
          </p:nvSpPr>
          <p:spPr>
            <a:xfrm rot="2963745" flipV="1">
              <a:off x="4780027" y="1556042"/>
              <a:ext cx="473476" cy="576064"/>
            </a:xfrm>
            <a:prstGeom prst="arc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3" name="Группа 12"/>
            <p:cNvGrpSpPr/>
            <p:nvPr/>
          </p:nvGrpSpPr>
          <p:grpSpPr>
            <a:xfrm rot="20954422" flipH="1">
              <a:off x="4461840" y="2131038"/>
              <a:ext cx="364336" cy="423760"/>
              <a:chOff x="5216237" y="2990658"/>
              <a:chExt cx="435685" cy="556332"/>
            </a:xfrm>
          </p:grpSpPr>
          <p:sp>
            <p:nvSpPr>
              <p:cNvPr id="14" name="Дуга 13"/>
              <p:cNvSpPr/>
              <p:nvPr/>
            </p:nvSpPr>
            <p:spPr>
              <a:xfrm rot="15748402">
                <a:off x="5225633" y="3120700"/>
                <a:ext cx="520824" cy="331755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" name="Дуга 14"/>
              <p:cNvSpPr/>
              <p:nvPr/>
            </p:nvSpPr>
            <p:spPr>
              <a:xfrm rot="15748402">
                <a:off x="5137188" y="3069707"/>
                <a:ext cx="520824" cy="362726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6" name="Группа 15"/>
            <p:cNvGrpSpPr/>
            <p:nvPr/>
          </p:nvGrpSpPr>
          <p:grpSpPr>
            <a:xfrm rot="20954422" flipH="1">
              <a:off x="3263951" y="2960660"/>
              <a:ext cx="364336" cy="423760"/>
              <a:chOff x="5216237" y="2990658"/>
              <a:chExt cx="435685" cy="556332"/>
            </a:xfrm>
          </p:grpSpPr>
          <p:sp>
            <p:nvSpPr>
              <p:cNvPr id="17" name="Дуга 16"/>
              <p:cNvSpPr/>
              <p:nvPr/>
            </p:nvSpPr>
            <p:spPr>
              <a:xfrm rot="15748402">
                <a:off x="5225633" y="3120700"/>
                <a:ext cx="520824" cy="331755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" name="Дуга 17"/>
              <p:cNvSpPr/>
              <p:nvPr/>
            </p:nvSpPr>
            <p:spPr>
              <a:xfrm rot="15748402">
                <a:off x="5137188" y="3069707"/>
                <a:ext cx="520824" cy="362726"/>
              </a:xfrm>
              <a:prstGeom prst="arc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7" name="TextBox 6"/>
          <p:cNvSpPr txBox="1"/>
          <p:nvPr/>
        </p:nvSpPr>
        <p:spPr>
          <a:xfrm>
            <a:off x="2915816" y="725795"/>
            <a:ext cx="3060340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Cambria" pitchFamily="18" charset="0"/>
              </a:rPr>
              <a:t>3. </a:t>
            </a:r>
            <a:r>
              <a:rPr lang="en-US" sz="2400" i="1" dirty="0" smtClean="0">
                <a:latin typeface="Cambria" pitchFamily="18" charset="0"/>
              </a:rPr>
              <a:t>BC</a:t>
            </a:r>
            <a:r>
              <a:rPr lang="en-US" sz="2400" dirty="0" smtClean="0">
                <a:latin typeface="Cambria" pitchFamily="18" charset="0"/>
              </a:rPr>
              <a:t>||</a:t>
            </a:r>
            <a:r>
              <a:rPr lang="en-US" sz="2400" i="1" dirty="0" smtClean="0">
                <a:latin typeface="Cambria" pitchFamily="18" charset="0"/>
              </a:rPr>
              <a:t>AD</a:t>
            </a:r>
            <a:r>
              <a:rPr lang="en-US" sz="2400" dirty="0">
                <a:latin typeface="Cambria" pitchFamily="18" charset="0"/>
              </a:rPr>
              <a:t>.</a:t>
            </a:r>
            <a:endParaRPr lang="en-US" sz="2400" dirty="0" smtClean="0">
              <a:latin typeface="Cambria" pitchFamily="18" charset="0"/>
            </a:endParaRPr>
          </a:p>
          <a:p>
            <a:r>
              <a:rPr lang="ru-RU" sz="2400" dirty="0" smtClean="0">
                <a:latin typeface="Cambria" pitchFamily="18" charset="0"/>
              </a:rPr>
              <a:t>    Найдите </a:t>
            </a:r>
            <a:r>
              <a:rPr lang="en-US" sz="2400" i="1" dirty="0" smtClean="0">
                <a:latin typeface="Cambria" pitchFamily="18" charset="0"/>
              </a:rPr>
              <a:t>FD, CD.</a:t>
            </a:r>
            <a:endParaRPr lang="ru-RU" sz="2400" i="1" dirty="0">
              <a:latin typeface="Cambria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Содержимое 2"/>
              <p:cNvSpPr txBox="1">
                <a:spLocks/>
              </p:cNvSpPr>
              <p:nvPr/>
            </p:nvSpPr>
            <p:spPr>
              <a:xfrm>
                <a:off x="936104" y="3717032"/>
                <a:ext cx="8244408" cy="2924944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lIns="91440" tIns="45720" rIns="91440" bIns="45720" rtlCol="0">
                <a:normAutofit fontScale="700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ru-RU" i="1" u="sng" dirty="0" smtClean="0">
                    <a:latin typeface="Cambria" pitchFamily="18" charset="0"/>
                  </a:rPr>
                  <a:t>Краткое решение</a:t>
                </a:r>
                <a:r>
                  <a:rPr lang="ru-RU" i="1" dirty="0" smtClean="0">
                    <a:latin typeface="Cambria" pitchFamily="18" charset="0"/>
                  </a:rPr>
                  <a:t>. </a:t>
                </a:r>
                <a:endParaRPr lang="en-US" i="1" dirty="0" smtClean="0">
                  <a:latin typeface="Cambria" pitchFamily="18" charset="0"/>
                </a:endParaRPr>
              </a:p>
              <a:p>
                <a:pPr marL="0" indent="0">
                  <a:buNone/>
                </a:pPr>
                <a:r>
                  <a:rPr lang="ru-RU" dirty="0" smtClean="0">
                    <a:latin typeface="Cambria" pitchFamily="18" charset="0"/>
                  </a:rPr>
                  <a:t>∆</a:t>
                </a:r>
                <a:r>
                  <a:rPr lang="en-US" i="1" dirty="0">
                    <a:latin typeface="Cambria" pitchFamily="18" charset="0"/>
                  </a:rPr>
                  <a:t>AFD</a:t>
                </a:r>
                <a:r>
                  <a:rPr lang="ru-RU" i="1" dirty="0">
                    <a:latin typeface="Cambria" pitchFamily="18" charset="0"/>
                  </a:rPr>
                  <a:t> </a:t>
                </a:r>
                <a:r>
                  <a:rPr lang="ru-RU" dirty="0">
                    <a:latin typeface="Cambria" pitchFamily="18" charset="0"/>
                  </a:rPr>
                  <a:t>~</a:t>
                </a:r>
                <a:r>
                  <a:rPr lang="ru-RU" i="1" dirty="0" smtClean="0">
                    <a:latin typeface="Cambria" pitchFamily="18" charset="0"/>
                  </a:rPr>
                  <a:t> </a:t>
                </a:r>
                <a:r>
                  <a:rPr lang="ru-RU" dirty="0">
                    <a:latin typeface="Cambria" pitchFamily="18" charset="0"/>
                  </a:rPr>
                  <a:t>∆</a:t>
                </a:r>
                <a:r>
                  <a:rPr lang="en-US" i="1" dirty="0">
                    <a:latin typeface="Cambria" pitchFamily="18" charset="0"/>
                  </a:rPr>
                  <a:t>BFC </a:t>
                </a:r>
                <a:r>
                  <a:rPr lang="ru-RU" dirty="0" smtClean="0">
                    <a:latin typeface="Cambria" pitchFamily="18" charset="0"/>
                  </a:rPr>
                  <a:t>по двум углам</a:t>
                </a:r>
                <a:r>
                  <a:rPr lang="en-US" dirty="0" smtClean="0">
                    <a:latin typeface="Cambria" pitchFamily="18" charset="0"/>
                  </a:rPr>
                  <a:t> (</a:t>
                </a:r>
                <a:r>
                  <a:rPr lang="ru-RU" dirty="0">
                    <a:latin typeface="Cambria" pitchFamily="18" charset="0"/>
                  </a:rPr>
                  <a:t>∠</a:t>
                </a:r>
                <a:r>
                  <a:rPr lang="en-US" i="1" dirty="0">
                    <a:latin typeface="Cambria" pitchFamily="18" charset="0"/>
                  </a:rPr>
                  <a:t> F </a:t>
                </a:r>
                <a:r>
                  <a:rPr lang="ru-RU" i="1" dirty="0">
                    <a:latin typeface="Cambria" pitchFamily="18" charset="0"/>
                  </a:rPr>
                  <a:t>- </a:t>
                </a:r>
                <a:r>
                  <a:rPr lang="ru-RU" dirty="0">
                    <a:latin typeface="Cambria" pitchFamily="18" charset="0"/>
                  </a:rPr>
                  <a:t>общий</a:t>
                </a:r>
                <a:r>
                  <a:rPr lang="en-US" dirty="0">
                    <a:latin typeface="Cambria" pitchFamily="18" charset="0"/>
                  </a:rPr>
                  <a:t> </a:t>
                </a:r>
                <a:r>
                  <a:rPr lang="ru-RU" i="1" dirty="0">
                    <a:latin typeface="Cambria" pitchFamily="18" charset="0"/>
                  </a:rPr>
                  <a:t>;</a:t>
                </a:r>
                <a:r>
                  <a:rPr lang="ru-RU" dirty="0">
                    <a:latin typeface="Cambria" pitchFamily="18" charset="0"/>
                  </a:rPr>
                  <a:t> </a:t>
                </a:r>
                <a:r>
                  <a:rPr lang="ru-RU" dirty="0" smtClean="0">
                    <a:latin typeface="Cambria" pitchFamily="18" charset="0"/>
                  </a:rPr>
                  <a:t>∠</a:t>
                </a:r>
                <a:r>
                  <a:rPr lang="en-US" i="1" dirty="0">
                    <a:latin typeface="Cambria" pitchFamily="18" charset="0"/>
                  </a:rPr>
                  <a:t>A </a:t>
                </a:r>
                <a:r>
                  <a:rPr lang="ru-RU" dirty="0">
                    <a:latin typeface="Cambria" pitchFamily="18" charset="0"/>
                  </a:rPr>
                  <a:t>=∠</a:t>
                </a:r>
                <a:r>
                  <a:rPr lang="en-US" i="1" dirty="0">
                    <a:latin typeface="Cambria" pitchFamily="18" charset="0"/>
                  </a:rPr>
                  <a:t>F</a:t>
                </a:r>
                <a:r>
                  <a:rPr lang="ru-RU" i="1" dirty="0">
                    <a:latin typeface="Cambria" pitchFamily="18" charset="0"/>
                  </a:rPr>
                  <a:t>В</a:t>
                </a:r>
                <a:r>
                  <a:rPr lang="en-US" i="1" dirty="0">
                    <a:latin typeface="Cambria" pitchFamily="18" charset="0"/>
                  </a:rPr>
                  <a:t>C </a:t>
                </a:r>
                <a:r>
                  <a:rPr lang="ru-RU" sz="2600" dirty="0">
                    <a:latin typeface="Cambria" pitchFamily="18" charset="0"/>
                  </a:rPr>
                  <a:t>как </a:t>
                </a:r>
                <a:r>
                  <a:rPr lang="ru-RU" sz="2600" dirty="0" smtClean="0">
                    <a:latin typeface="Cambria" pitchFamily="18" charset="0"/>
                  </a:rPr>
                  <a:t>         </a:t>
                </a:r>
              </a:p>
              <a:p>
                <a:pPr marL="0" indent="0">
                  <a:buNone/>
                </a:pPr>
                <a:r>
                  <a:rPr lang="ru-RU" sz="2600" dirty="0">
                    <a:latin typeface="Cambria" pitchFamily="18" charset="0"/>
                  </a:rPr>
                  <a:t> </a:t>
                </a:r>
                <a:r>
                  <a:rPr lang="ru-RU" sz="2600" dirty="0" smtClean="0">
                    <a:latin typeface="Cambria" pitchFamily="18" charset="0"/>
                  </a:rPr>
                  <a:t>                                                                   соответственные </a:t>
                </a:r>
                <a:r>
                  <a:rPr lang="ru-RU" sz="2600" dirty="0">
                    <a:latin typeface="Cambria" pitchFamily="18" charset="0"/>
                  </a:rPr>
                  <a:t>при </a:t>
                </a:r>
                <a:r>
                  <a:rPr lang="en-US" sz="2600" i="1" dirty="0">
                    <a:latin typeface="Cambria" pitchFamily="18" charset="0"/>
                  </a:rPr>
                  <a:t>BC</a:t>
                </a:r>
                <a:r>
                  <a:rPr lang="en-US" sz="2600" dirty="0">
                    <a:latin typeface="Cambria" pitchFamily="18" charset="0"/>
                  </a:rPr>
                  <a:t>||</a:t>
                </a:r>
                <a:r>
                  <a:rPr lang="en-US" sz="2600" i="1" dirty="0">
                    <a:latin typeface="Cambria" pitchFamily="18" charset="0"/>
                  </a:rPr>
                  <a:t>AD</a:t>
                </a:r>
                <a:r>
                  <a:rPr lang="ru-RU" sz="2600" i="1" dirty="0">
                    <a:latin typeface="Cambria" pitchFamily="18" charset="0"/>
                  </a:rPr>
                  <a:t> </a:t>
                </a:r>
                <a:r>
                  <a:rPr lang="ru-RU" sz="2600" dirty="0">
                    <a:latin typeface="Cambria" pitchFamily="18" charset="0"/>
                  </a:rPr>
                  <a:t>и секущей </a:t>
                </a:r>
                <a:r>
                  <a:rPr lang="en-US" sz="2600" i="1" dirty="0">
                    <a:latin typeface="Cambria" pitchFamily="18" charset="0"/>
                  </a:rPr>
                  <a:t>AF</a:t>
                </a:r>
                <a:r>
                  <a:rPr lang="ru-RU" dirty="0" smtClean="0">
                    <a:latin typeface="Cambria" pitchFamily="18" charset="0"/>
                  </a:rPr>
                  <a:t>).</a:t>
                </a:r>
                <a:r>
                  <a:rPr lang="en-US" dirty="0" smtClean="0">
                    <a:latin typeface="Cambria" pitchFamily="18" charset="0"/>
                  </a:rPr>
                  <a:t> </a:t>
                </a:r>
                <a:endParaRPr lang="ru-RU" dirty="0" smtClean="0">
                  <a:latin typeface="Cambria" pitchFamily="18" charset="0"/>
                </a:endParaRPr>
              </a:p>
              <a:p>
                <a:pPr marL="0" indent="0">
                  <a:buNone/>
                </a:pPr>
                <a:r>
                  <a:rPr lang="ru-RU" dirty="0" smtClean="0">
                    <a:latin typeface="Cambria" pitchFamily="18" charset="0"/>
                  </a:rPr>
                  <a:t>Тогда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</a:rPr>
                      <m:t>𝑘</m:t>
                    </m:r>
                    <m:r>
                      <a:rPr lang="en-US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𝐴𝐷</m:t>
                        </m:r>
                      </m:num>
                      <m:den>
                        <m:r>
                          <a:rPr lang="en-US" i="1" smtClean="0">
                            <a:latin typeface="Cambria Math"/>
                          </a:rPr>
                          <m:t>𝐵𝐶</m:t>
                        </m:r>
                      </m:den>
                    </m:f>
                    <m:r>
                      <a:rPr lang="en-US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2,5</m:t>
                        </m:r>
                      </m:den>
                    </m:f>
                    <m:r>
                      <a:rPr lang="en-US" i="1" smtClean="0">
                        <a:latin typeface="Cambria Math"/>
                      </a:rPr>
                      <m:t>=2</m:t>
                    </m:r>
                    <m:r>
                      <a:rPr lang="en-US" b="0" i="1" smtClean="0">
                        <a:latin typeface="Cambria Math"/>
                      </a:rPr>
                      <m:t>,4</m:t>
                    </m:r>
                    <m:r>
                      <a:rPr lang="en-US" i="1" smtClean="0">
                        <a:latin typeface="Cambria Math"/>
                      </a:rPr>
                      <m:t>.</m:t>
                    </m:r>
                  </m:oMath>
                </a14:m>
                <a:endParaRPr lang="en-US" dirty="0" smtClean="0">
                  <a:latin typeface="Cambria" pitchFamily="18" charset="0"/>
                </a:endParaRPr>
              </a:p>
              <a:p>
                <a:r>
                  <a:rPr lang="en-US" i="1" dirty="0" smtClean="0">
                    <a:latin typeface="Cambria" pitchFamily="18" charset="0"/>
                  </a:rPr>
                  <a:t>FD</a:t>
                </a:r>
                <a:r>
                  <a:rPr lang="en-US" dirty="0" smtClean="0">
                    <a:latin typeface="Cambria" pitchFamily="18" charset="0"/>
                  </a:rPr>
                  <a:t>= 2,4∙</a:t>
                </a:r>
                <a:r>
                  <a:rPr lang="en-US" i="1" dirty="0" smtClean="0">
                    <a:latin typeface="Cambria" pitchFamily="18" charset="0"/>
                  </a:rPr>
                  <a:t>FC</a:t>
                </a:r>
                <a:r>
                  <a:rPr lang="en-US" dirty="0" smtClean="0">
                    <a:latin typeface="Cambria" pitchFamily="18" charset="0"/>
                  </a:rPr>
                  <a:t> = 2,4∙1,4 = 3,36.</a:t>
                </a:r>
              </a:p>
              <a:p>
                <a:r>
                  <a:rPr lang="en-US" i="1" dirty="0">
                    <a:latin typeface="Cambria" pitchFamily="18" charset="0"/>
                  </a:rPr>
                  <a:t>C</a:t>
                </a:r>
                <a:r>
                  <a:rPr lang="en-US" i="1" dirty="0" smtClean="0">
                    <a:latin typeface="Cambria" pitchFamily="18" charset="0"/>
                  </a:rPr>
                  <a:t>D</a:t>
                </a:r>
                <a:r>
                  <a:rPr lang="en-US" dirty="0" smtClean="0">
                    <a:latin typeface="Cambria" pitchFamily="18" charset="0"/>
                  </a:rPr>
                  <a:t> = </a:t>
                </a:r>
                <a:r>
                  <a:rPr lang="en-US" i="1" dirty="0" smtClean="0">
                    <a:latin typeface="Cambria" pitchFamily="18" charset="0"/>
                  </a:rPr>
                  <a:t>FD</a:t>
                </a:r>
                <a:r>
                  <a:rPr lang="en-US" dirty="0" smtClean="0">
                    <a:latin typeface="Cambria" pitchFamily="18" charset="0"/>
                  </a:rPr>
                  <a:t> – </a:t>
                </a:r>
                <a:r>
                  <a:rPr lang="en-US" i="1" dirty="0" smtClean="0">
                    <a:latin typeface="Cambria" pitchFamily="18" charset="0"/>
                  </a:rPr>
                  <a:t>FC</a:t>
                </a:r>
                <a:r>
                  <a:rPr lang="en-US" dirty="0" smtClean="0">
                    <a:latin typeface="Cambria" pitchFamily="18" charset="0"/>
                  </a:rPr>
                  <a:t> = 3,36 – 1,4 = 1,96.</a:t>
                </a:r>
              </a:p>
              <a:p>
                <a:pPr marL="0" indent="0">
                  <a:buNone/>
                </a:pPr>
                <a:r>
                  <a:rPr lang="ru-RU" i="1" u="sng" dirty="0" smtClean="0">
                    <a:latin typeface="Cambria" pitchFamily="18" charset="0"/>
                  </a:rPr>
                  <a:t>Ответ</a:t>
                </a:r>
                <a:r>
                  <a:rPr lang="ru-RU" u="sng" dirty="0" smtClean="0">
                    <a:latin typeface="Cambria" pitchFamily="18" charset="0"/>
                  </a:rPr>
                  <a:t>: </a:t>
                </a:r>
                <a:r>
                  <a:rPr lang="en-US" b="1" i="1" u="sng" dirty="0" smtClean="0">
                    <a:latin typeface="Cambria" pitchFamily="18" charset="0"/>
                  </a:rPr>
                  <a:t>FD</a:t>
                </a:r>
                <a:r>
                  <a:rPr lang="en-US" b="1" u="sng" dirty="0" smtClean="0">
                    <a:latin typeface="Cambria" pitchFamily="18" charset="0"/>
                  </a:rPr>
                  <a:t>= 3,36, </a:t>
                </a:r>
                <a:r>
                  <a:rPr lang="en-US" b="1" i="1" u="sng" dirty="0" smtClean="0">
                    <a:latin typeface="Cambria" pitchFamily="18" charset="0"/>
                  </a:rPr>
                  <a:t>CD</a:t>
                </a:r>
                <a:r>
                  <a:rPr lang="en-US" b="1" u="sng" dirty="0" smtClean="0">
                    <a:latin typeface="Cambria" pitchFamily="18" charset="0"/>
                  </a:rPr>
                  <a:t> </a:t>
                </a:r>
                <a:r>
                  <a:rPr lang="en-US" b="1" u="sng" dirty="0">
                    <a:latin typeface="Cambria" pitchFamily="18" charset="0"/>
                  </a:rPr>
                  <a:t>= </a:t>
                </a:r>
                <a:r>
                  <a:rPr lang="en-US" b="1" u="sng" dirty="0" smtClean="0">
                    <a:latin typeface="Cambria" pitchFamily="18" charset="0"/>
                  </a:rPr>
                  <a:t>1,96</a:t>
                </a:r>
                <a:r>
                  <a:rPr lang="ru-RU" i="1" dirty="0" smtClean="0">
                    <a:latin typeface="Cambria" pitchFamily="18" charset="0"/>
                  </a:rPr>
                  <a:t>.</a:t>
                </a:r>
                <a:endParaRPr lang="ru-RU" dirty="0">
                  <a:latin typeface="Cambria" pitchFamily="18" charset="0"/>
                </a:endParaRPr>
              </a:p>
            </p:txBody>
          </p:sp>
        </mc:Choice>
        <mc:Fallback xmlns="">
          <p:sp>
            <p:nvSpPr>
              <p:cNvPr id="8" name="Содержимое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6104" y="3717032"/>
                <a:ext cx="8244408" cy="292494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4719643"/>
      </p:ext>
    </p:extLst>
  </p:cSld>
  <p:clrMapOvr>
    <a:masterClrMapping/>
  </p:clrMapOvr>
  <p:transition spd="slow" advClick="0" advTm="2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6264696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100220" y="3132615"/>
            <a:ext cx="3159583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400" b="1" u="sng" dirty="0" smtClean="0"/>
              <a:t>Оцените </a:t>
            </a:r>
            <a:r>
              <a:rPr lang="ru-RU" sz="2400" b="1" u="sng" dirty="0"/>
              <a:t>свою работу</a:t>
            </a:r>
          </a:p>
          <a:p>
            <a:r>
              <a:rPr lang="ru-RU" sz="2400" dirty="0"/>
              <a:t>три </a:t>
            </a:r>
            <a:r>
              <a:rPr lang="ru-RU" sz="2400" dirty="0" smtClean="0"/>
              <a:t>задачи - «</a:t>
            </a:r>
            <a:r>
              <a:rPr lang="ru-RU" sz="2400" dirty="0"/>
              <a:t>5»</a:t>
            </a:r>
          </a:p>
          <a:p>
            <a:r>
              <a:rPr lang="ru-RU" sz="2400" dirty="0"/>
              <a:t>д</a:t>
            </a:r>
            <a:r>
              <a:rPr lang="ru-RU" sz="2400" dirty="0" smtClean="0"/>
              <a:t>ве задачи </a:t>
            </a:r>
            <a:r>
              <a:rPr lang="ru-RU" sz="2400" dirty="0"/>
              <a:t>- </a:t>
            </a:r>
            <a:r>
              <a:rPr lang="ru-RU" sz="2400" dirty="0" smtClean="0"/>
              <a:t>«</a:t>
            </a:r>
            <a:r>
              <a:rPr lang="ru-RU" sz="2400" dirty="0"/>
              <a:t>4»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дна задача </a:t>
            </a:r>
            <a:r>
              <a:rPr lang="ru-RU" sz="2400" dirty="0"/>
              <a:t>- </a:t>
            </a:r>
            <a:r>
              <a:rPr lang="ru-RU" sz="2400" dirty="0" smtClean="0"/>
              <a:t>«</a:t>
            </a:r>
            <a:r>
              <a:rPr lang="ru-RU" sz="2400" dirty="0"/>
              <a:t>3</a:t>
            </a:r>
            <a:r>
              <a:rPr lang="ru-RU" sz="2400" dirty="0" smtClean="0"/>
              <a:t>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9668759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77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2" name="AutoShape 4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4" name="AutoShape 6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6" name="AutoShape 8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764704"/>
            <a:ext cx="1815294" cy="21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8" name="AutoShape 10" descr="http://binary-options-info.ru/wp-content/uploads/2017/02/3-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69706" y="4921334"/>
            <a:ext cx="5967018" cy="5847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strike="noStrike" cap="none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</a:rPr>
              <a:t>Алексе́й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</a:rPr>
              <a:t> </a:t>
            </a:r>
            <a:r>
              <a:rPr kumimoji="0" lang="ru-RU" sz="1600" b="1" i="0" strike="noStrike" cap="none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</a:rPr>
              <a:t>Никола́евич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</a:rPr>
              <a:t> </a:t>
            </a:r>
            <a:r>
              <a:rPr kumimoji="0" lang="ru-RU" sz="1600" b="1" i="0" strike="noStrike" cap="none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</a:rPr>
              <a:t>Крыло́в</a:t>
            </a:r>
            <a:r>
              <a:rPr kumimoji="0" lang="ru-RU" sz="1600" b="0" i="0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  <a:cs typeface="Arial" charset="0"/>
              </a:rPr>
              <a:t> </a:t>
            </a:r>
            <a:r>
              <a:rPr kumimoji="0" lang="ru-RU" sz="1600" b="0" i="0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  <a:cs typeface="Arial" charset="0"/>
              </a:rPr>
              <a:t>  (1863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itchFamily="18" charset="0"/>
                <a:cs typeface="Arial" charset="0"/>
              </a:rPr>
              <a:t> – 1945)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mbria" pitchFamily="18" charset="0"/>
                <a:cs typeface="Arial" charset="0"/>
              </a:rPr>
              <a:t>русский и советский математик, механик и кораблестроитель</a:t>
            </a: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Cambria" pitchFamily="18" charset="0"/>
            </a:endParaRPr>
          </a:p>
        </p:txBody>
      </p:sp>
      <p:pic>
        <p:nvPicPr>
          <p:cNvPr id="12308" name="Picture 20" descr="http://img-fotki.yandex.ru/get/6441/128145191.99/0_d196c_eabdc0d7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3" y="160337"/>
            <a:ext cx="9828584" cy="670912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652120" y="3903439"/>
            <a:ext cx="1821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latin typeface="Cambria" pitchFamily="18" charset="0"/>
              </a:rPr>
              <a:t>А.Н. Крылов</a:t>
            </a:r>
            <a:endParaRPr lang="ru-RU" sz="2400" dirty="0">
              <a:latin typeface="Cambria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04316" y="2685940"/>
            <a:ext cx="6093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«Рано или поздно всякая правильная математическая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идея 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находит применение в том или ином деле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».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4" name="AutoShape 4" descr="Alexey Krylov 1910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Alexey Krylov 1910s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8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Подобие треугольников. Решение практических задач</a:t>
            </a:r>
            <a:endParaRPr lang="ru-RU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4" name="Содержимое 3" descr="Описание: img0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5272" y="3756474"/>
            <a:ext cx="2102872" cy="120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jfgkm,byfalbin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3" y="3980007"/>
            <a:ext cx="1937278" cy="1130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/>
          <p:nvPr/>
        </p:nvPicPr>
        <p:blipFill rotWithShape="1">
          <a:blip r:embed="rId4" cstate="print"/>
          <a:srcRect l="3040" t="37256" r="5593" b="10224"/>
          <a:stretch/>
        </p:blipFill>
        <p:spPr>
          <a:xfrm>
            <a:off x="5440998" y="620688"/>
            <a:ext cx="2960502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https://oge.sdamgia.ru/get_file?id=2392&amp;png=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688" y="4391888"/>
            <a:ext cx="1928490" cy="1241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https://oge.sdamgia.ru/get_file?id=15735&amp;png=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142" y="5517232"/>
            <a:ext cx="3133002" cy="1122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4888" y="548680"/>
            <a:ext cx="8229600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Цели урока: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988840"/>
            <a:ext cx="8229600" cy="4525963"/>
          </a:xfrm>
        </p:spPr>
        <p:txBody>
          <a:bodyPr/>
          <a:lstStyle/>
          <a:p>
            <a:pPr lvl="0"/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Узнать,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/>
              <a:t>как и в каких ситуациях можно применять подобие треугольников в жизни</a:t>
            </a:r>
            <a:r>
              <a:rPr lang="ru-RU" dirty="0" smtClean="0"/>
              <a:t>;</a:t>
            </a:r>
          </a:p>
          <a:p>
            <a:pPr marL="0" lvl="0" indent="0">
              <a:buNone/>
            </a:pPr>
            <a:endParaRPr lang="ru-RU" dirty="0"/>
          </a:p>
          <a:p>
            <a:pPr lvl="0"/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Понять</a:t>
            </a:r>
            <a:r>
              <a:rPr lang="ru-RU" dirty="0"/>
              <a:t> суть методов решения практических задач на подобие треугольников</a:t>
            </a:r>
            <a:r>
              <a:rPr lang="ru-RU" dirty="0" smtClean="0"/>
              <a:t>;</a:t>
            </a:r>
          </a:p>
          <a:p>
            <a:pPr marL="0" lvl="0" indent="0">
              <a:buNone/>
            </a:pPr>
            <a:endParaRPr lang="ru-RU" dirty="0"/>
          </a:p>
          <a:p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Научиться</a:t>
            </a:r>
            <a:r>
              <a:rPr lang="ru-RU" dirty="0"/>
              <a:t> применять теоретические знания для решения практических задач.</a:t>
            </a:r>
          </a:p>
        </p:txBody>
      </p:sp>
      <p:pic>
        <p:nvPicPr>
          <p:cNvPr id="6" name="Picture 2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7694" y="367138"/>
            <a:ext cx="2664296" cy="141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32281" t="29329" r="11019" b="27114"/>
          <a:stretch/>
        </p:blipFill>
        <p:spPr>
          <a:xfrm>
            <a:off x="1357460" y="3218877"/>
            <a:ext cx="4092221" cy="2515011"/>
          </a:xfrm>
          <a:prstGeom prst="rect">
            <a:avLst/>
          </a:prstGeom>
        </p:spPr>
      </p:pic>
      <p:pic>
        <p:nvPicPr>
          <p:cNvPr id="5" name="Picture 12" descr="https://im0-tub-ru.yandex.net/i?id=e943519cae2ec2fcd0fac86c8a4310a4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548680"/>
            <a:ext cx="2054407" cy="2060848"/>
          </a:xfrm>
          <a:prstGeom prst="rect">
            <a:avLst/>
          </a:prstGeom>
          <a:noFill/>
        </p:spPr>
      </p:pic>
      <p:pic>
        <p:nvPicPr>
          <p:cNvPr id="4" name="Рисунок 3"/>
          <p:cNvPicPr/>
          <p:nvPr/>
        </p:nvPicPr>
        <p:blipFill rotWithShape="1">
          <a:blip r:embed="rId4" cstate="print"/>
          <a:srcRect l="2883" t="36687" r="4441" b="8733"/>
          <a:stretch/>
        </p:blipFill>
        <p:spPr>
          <a:xfrm>
            <a:off x="1529961" y="1295554"/>
            <a:ext cx="4464496" cy="192332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580112" y="2924944"/>
            <a:ext cx="2815208" cy="2585323"/>
          </a:xfrm>
          <a:prstGeom prst="rect">
            <a:avLst/>
          </a:prstGeom>
          <a:gradFill flip="none" rotWithShape="1">
            <a:gsLst>
              <a:gs pos="0">
                <a:srgbClr val="EBD7C3">
                  <a:shade val="30000"/>
                  <a:satMod val="115000"/>
                </a:srgbClr>
              </a:gs>
              <a:gs pos="50000">
                <a:srgbClr val="EBD7C3">
                  <a:shade val="67500"/>
                  <a:satMod val="115000"/>
                </a:srgbClr>
              </a:gs>
              <a:gs pos="100000">
                <a:srgbClr val="EBD7C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175" indent="15875">
              <a:tabLst>
                <a:tab pos="82550" algn="l"/>
              </a:tabLst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Когда тень от палки будет той же длины, что и сама палка, то длина тени от центра основания пирамиды до её вершины будет иметь ту же длину, что и сама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пирамида.</a:t>
            </a:r>
          </a:p>
          <a:p>
            <a:pPr marL="3175" indent="15875">
              <a:tabLst>
                <a:tab pos="82550" algn="l"/>
              </a:tabLst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       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B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Е=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ED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,  т.е. 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H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=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b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 </a:t>
            </a:r>
          </a:p>
        </p:txBody>
      </p:sp>
      <p:pic>
        <p:nvPicPr>
          <p:cNvPr id="6" name="Picture 20" descr="http://img-fotki.yandex.ru/get/6441/128145191.99/0_d196c_eabdc0d7_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8138" y="148871"/>
            <a:ext cx="9828584" cy="67091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" y="413792"/>
            <a:ext cx="7499176" cy="1143000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istral" pitchFamily="66" charset="0"/>
              </a:rPr>
              <a:t>Способ Фалеса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Mistral" pitchFamily="66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1211879" y="5805264"/>
            <a:ext cx="7248551" cy="923330"/>
          </a:xfrm>
          <a:prstGeom prst="rect">
            <a:avLst/>
          </a:prstGeom>
          <a:solidFill>
            <a:srgbClr val="EBD7C3"/>
          </a:solidFill>
        </p:spPr>
        <p:txBody>
          <a:bodyPr wrap="square">
            <a:spAutoFit/>
          </a:bodyPr>
          <a:lstStyle/>
          <a:p>
            <a:pPr marL="274320" indent="-274320">
              <a:defRPr/>
            </a:pPr>
            <a:r>
              <a:rPr lang="ru-RU" b="1" u="sng" dirty="0"/>
              <a:t>Преимущества</a:t>
            </a:r>
            <a:r>
              <a:rPr lang="ru-RU" b="1" u="sng" dirty="0" smtClean="0"/>
              <a:t>:</a:t>
            </a:r>
            <a:r>
              <a:rPr lang="ru-RU" b="1" dirty="0" smtClean="0"/>
              <a:t>  </a:t>
            </a:r>
            <a:r>
              <a:rPr lang="ru-RU" dirty="0"/>
              <a:t>не требуются вычисления.</a:t>
            </a:r>
            <a:endParaRPr lang="ru-RU" u="sng" dirty="0"/>
          </a:p>
          <a:p>
            <a:pPr marL="274320" indent="-274320">
              <a:defRPr/>
            </a:pPr>
            <a:r>
              <a:rPr lang="ru-RU" b="1" u="sng" dirty="0"/>
              <a:t>Недостатки</a:t>
            </a:r>
            <a:r>
              <a:rPr lang="ru-RU" b="1" u="sng" dirty="0" smtClean="0"/>
              <a:t>:</a:t>
            </a:r>
            <a:r>
              <a:rPr lang="en-US" b="1" u="sng" dirty="0" smtClean="0"/>
              <a:t> 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ru-RU" dirty="0" smtClean="0"/>
              <a:t>нельзя </a:t>
            </a:r>
            <a:r>
              <a:rPr lang="ru-RU" dirty="0"/>
              <a:t>измерить высоту </a:t>
            </a:r>
            <a:r>
              <a:rPr lang="ru-RU" dirty="0" smtClean="0"/>
              <a:t>предмета </a:t>
            </a:r>
            <a:r>
              <a:rPr lang="ru-RU" dirty="0"/>
              <a:t>при отсутствии солнца и, как следствие, тени.</a:t>
            </a:r>
          </a:p>
        </p:txBody>
      </p:sp>
    </p:spTree>
    <p:extLst>
      <p:ext uri="{BB962C8B-B14F-4D97-AF65-F5344CB8AC3E}">
        <p14:creationId xmlns:p14="http://schemas.microsoft.com/office/powerpoint/2010/main" val="423791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C:\Users\наталья\Pictures\Clipart\Строения\00046818.jpg"/>
          <p:cNvPicPr>
            <a:picLocks noChangeAspect="1" noChangeArrowheads="1"/>
          </p:cNvPicPr>
          <p:nvPr/>
        </p:nvPicPr>
        <p:blipFill rotWithShape="1">
          <a:blip r:embed="rId2" cstate="print"/>
          <a:srcRect t="1990" r="5325"/>
          <a:stretch/>
        </p:blipFill>
        <p:spPr bwMode="auto">
          <a:xfrm>
            <a:off x="6300192" y="1260496"/>
            <a:ext cx="2030546" cy="3153098"/>
          </a:xfrm>
          <a:prstGeom prst="rect">
            <a:avLst/>
          </a:prstGeom>
          <a:noFill/>
        </p:spPr>
      </p:pic>
      <p:pic>
        <p:nvPicPr>
          <p:cNvPr id="4" name="Picture 4" descr="Tour_Eiffel_18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1722" y="2420888"/>
            <a:ext cx="3163285" cy="2451546"/>
          </a:xfrm>
          <a:prstGeom prst="rect">
            <a:avLst/>
          </a:prstGeom>
          <a:noFill/>
        </p:spPr>
      </p:pic>
      <p:pic>
        <p:nvPicPr>
          <p:cNvPr id="6" name="Picture 3" descr="C:\Users\наталья\Pictures\Clipart\Строения\000467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891471"/>
            <a:ext cx="1992716" cy="2989075"/>
          </a:xfrm>
          <a:prstGeom prst="rect">
            <a:avLst/>
          </a:prstGeom>
          <a:noFill/>
        </p:spPr>
      </p:pic>
      <p:pic>
        <p:nvPicPr>
          <p:cNvPr id="7" name="Picture 20" descr="http://img-fotki.yandex.ru/get/6441/128145191.99/0_d196c_eabdc0d7_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73" y="160337"/>
            <a:ext cx="9828584" cy="67091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369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2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Utrennyaya_gimnastika_zvuchavshaya_na_radio_SSSR_-_Utrennyaya_gimnastika_mp3davalka.com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68344" y="5661248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386148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10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Измерение высоты объекта 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длине тени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tgsdfgsdfg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5" r="5392" b="15001"/>
          <a:stretch/>
        </p:blipFill>
        <p:spPr bwMode="auto">
          <a:xfrm>
            <a:off x="2411760" y="1778164"/>
            <a:ext cx="4358245" cy="2946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567100" y="5301207"/>
                <a:ext cx="2736304" cy="972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/>
                            </a:rPr>
                            <m:t>АВ</m:t>
                          </m:r>
                        </m:num>
                        <m:den>
                          <m:sSub>
                            <m:sSubPr>
                              <m:ctrlPr>
                                <a:rPr lang="ru-RU" sz="28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А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28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В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ru-RU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/>
                            </a:rPr>
                            <m:t>ВС</m:t>
                          </m:r>
                        </m:num>
                        <m:den>
                          <m:sSub>
                            <m:sSubPr>
                              <m:ctrlPr>
                                <a:rPr lang="ru-RU" sz="28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В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28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С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100" y="5301207"/>
                <a:ext cx="2736304" cy="97225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846755" y="5301207"/>
                <a:ext cx="2608791" cy="9722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b="0" i="1" smtClean="0">
                          <a:latin typeface="Cambria Math"/>
                        </a:rPr>
                        <m:t>АВ=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8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А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28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В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ru-RU" sz="2800" b="0" i="1" smtClean="0">
                              <a:latin typeface="Cambria Math"/>
                              <a:ea typeface="Cambria Math"/>
                            </a:rPr>
                            <m:t>∙ВС</m:t>
                          </m:r>
                        </m:num>
                        <m:den>
                          <m:sSub>
                            <m:sSubPr>
                              <m:ctrlPr>
                                <a:rPr lang="ru-RU" sz="28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В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28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800" b="0" i="1" smtClean="0">
                                  <a:latin typeface="Cambria Math"/>
                                </a:rPr>
                                <m:t>С</m:t>
                              </m:r>
                            </m:e>
                            <m:sub>
                              <m:r>
                                <a:rPr lang="ru-RU" sz="28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6755" y="5301207"/>
                <a:ext cx="2608791" cy="97225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Прямая соединительная линия 9"/>
          <p:cNvCxnSpPr/>
          <p:nvPr/>
        </p:nvCxnSpPr>
        <p:spPr>
          <a:xfrm>
            <a:off x="3984061" y="1766289"/>
            <a:ext cx="2231490" cy="265284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459260" y="1736433"/>
            <a:ext cx="2231490" cy="265284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653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tyhuytru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80145"/>
            <a:ext cx="4752528" cy="26890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 descr="5"/>
          <p:cNvPicPr>
            <a:picLocks noChangeAspect="1" noChangeArrowheads="1"/>
          </p:cNvPicPr>
          <p:nvPr/>
        </p:nvPicPr>
        <p:blipFill rotWithShape="1">
          <a:blip r:embed="rId3" cstate="print"/>
          <a:srcRect r="14735"/>
          <a:stretch/>
        </p:blipFill>
        <p:spPr bwMode="auto">
          <a:xfrm>
            <a:off x="5796135" y="620688"/>
            <a:ext cx="3289999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Измерение высоты объекта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длине шеста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547664" y="5301207"/>
                <a:ext cx="2736304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𝐴𝐷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</a:rPr>
                            <m:t>𝐴𝐵</m:t>
                          </m:r>
                        </m:den>
                      </m:f>
                      <m:r>
                        <a:rPr lang="ru-RU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𝐸𝐷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</a:rPr>
                            <m:t>𝐵𝐶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5301207"/>
                <a:ext cx="2736304" cy="89896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827319" y="5301207"/>
                <a:ext cx="2372957" cy="8989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𝐸𝐷</m:t>
                      </m:r>
                      <m:r>
                        <a:rPr lang="ru-RU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𝐴𝐷</m:t>
                          </m:r>
                          <m:r>
                            <a:rPr lang="ru-RU" sz="2800" b="0" i="1" smtClean="0">
                              <a:latin typeface="Cambria Math"/>
                              <a:ea typeface="Cambria Math"/>
                            </a:rPr>
                            <m:t>∙ВС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</a:rPr>
                            <m:t>𝐴𝐵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7319" y="5301207"/>
                <a:ext cx="2372957" cy="89896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ый треугольник 2"/>
          <p:cNvSpPr/>
          <p:nvPr/>
        </p:nvSpPr>
        <p:spPr>
          <a:xfrm>
            <a:off x="3143715" y="2625037"/>
            <a:ext cx="3456384" cy="1944216"/>
          </a:xfrm>
          <a:prstGeom prst="rtTriangl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5328463" y="3861047"/>
            <a:ext cx="0" cy="7200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3142295" y="4364090"/>
            <a:ext cx="216024" cy="2160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48394" y="4352215"/>
            <a:ext cx="216024" cy="2160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уга 9"/>
          <p:cNvSpPr/>
          <p:nvPr/>
        </p:nvSpPr>
        <p:spPr>
          <a:xfrm rot="16200000">
            <a:off x="5855510" y="4375965"/>
            <a:ext cx="504057" cy="372929"/>
          </a:xfrm>
          <a:prstGeom prst="arc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8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0144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Измерение высоты объекта с помощью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зеркала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img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848993"/>
            <a:ext cx="4968552" cy="3020167"/>
          </a:xfrm>
          <a:prstGeom prst="rect">
            <a:avLst/>
          </a:prstGeom>
          <a:noFill/>
          <a:ln w="9525">
            <a:solidFill>
              <a:srgbClr val="333333"/>
            </a:solidFill>
            <a:miter lim="800000"/>
            <a:headEnd/>
            <a:tailEnd/>
          </a:ln>
        </p:spPr>
      </p:pic>
      <p:graphicFrame>
        <p:nvGraphicFramePr>
          <p:cNvPr id="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2853594"/>
              </p:ext>
            </p:extLst>
          </p:nvPr>
        </p:nvGraphicFramePr>
        <p:xfrm>
          <a:off x="1547664" y="5000650"/>
          <a:ext cx="2087563" cy="1236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8" name="Формула" r:id="rId4" imgW="672808" imgH="393529" progId="">
                  <p:embed/>
                </p:oleObj>
              </mc:Choice>
              <mc:Fallback>
                <p:oleObj name="Формула" r:id="rId4" imgW="672808" imgH="39352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5000650"/>
                        <a:ext cx="2087563" cy="1236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379632"/>
              </p:ext>
            </p:extLst>
          </p:nvPr>
        </p:nvGraphicFramePr>
        <p:xfrm>
          <a:off x="4572000" y="5000650"/>
          <a:ext cx="2879725" cy="122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9" name="Формула" r:id="rId6" imgW="926698" imgH="393529" progId="">
                  <p:embed/>
                </p:oleObj>
              </mc:Choice>
              <mc:Fallback>
                <p:oleObj name="Формула" r:id="rId6" imgW="926698" imgH="39352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000650"/>
                        <a:ext cx="2879725" cy="1228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128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2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Utrennyaya_gimnastika_zvuchavshaya_na_radio_SSSR_-_Utrennyaya_gimnastika_mp3davalka.com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68344" y="5661248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358422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10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0144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Измерение высоты объекта с помощью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зеркала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img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848993"/>
            <a:ext cx="4968552" cy="3020167"/>
          </a:xfrm>
          <a:prstGeom prst="rect">
            <a:avLst/>
          </a:prstGeom>
          <a:noFill/>
          <a:ln w="9525">
            <a:solidFill>
              <a:srgbClr val="333333"/>
            </a:solidFill>
            <a:miter lim="800000"/>
            <a:headEnd/>
            <a:tailEnd/>
          </a:ln>
        </p:spPr>
      </p:pic>
      <p:graphicFrame>
        <p:nvGraphicFramePr>
          <p:cNvPr id="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3414021"/>
              </p:ext>
            </p:extLst>
          </p:nvPr>
        </p:nvGraphicFramePr>
        <p:xfrm>
          <a:off x="1547664" y="5000650"/>
          <a:ext cx="2087563" cy="1236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8" name="Формула" r:id="rId4" imgW="672808" imgH="393529" progId="">
                  <p:embed/>
                </p:oleObj>
              </mc:Choice>
              <mc:Fallback>
                <p:oleObj name="Формула" r:id="rId4" imgW="672808" imgH="39352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5000650"/>
                        <a:ext cx="2087563" cy="1236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3575699"/>
              </p:ext>
            </p:extLst>
          </p:nvPr>
        </p:nvGraphicFramePr>
        <p:xfrm>
          <a:off x="4572000" y="5000650"/>
          <a:ext cx="2879725" cy="122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Формула" r:id="rId6" imgW="926698" imgH="393529" progId="">
                  <p:embed/>
                </p:oleObj>
              </mc:Choice>
              <mc:Fallback>
                <p:oleObj name="Формула" r:id="rId6" imgW="926698" imgH="39352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000650"/>
                        <a:ext cx="2879725" cy="1228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514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66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41784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приближаясь к дереву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2" name="Picture 2" descr="jfgkm,byfalb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2454"/>
            <a:ext cx="8064896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3563888" y="5466307"/>
            <a:ext cx="20185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/>
              <a:t>АА`= </a:t>
            </a:r>
            <a:r>
              <a:rPr lang="en-US" sz="4400" dirty="0" smtClean="0"/>
              <a:t>BC</a:t>
            </a:r>
            <a:endParaRPr lang="ru-RU" sz="44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687560" y="5067374"/>
            <a:ext cx="279227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619672" y="1988840"/>
            <a:ext cx="0" cy="2376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5" y="1262454"/>
            <a:ext cx="2087433" cy="2793337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jfgkm,byfalbin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24" b="57068"/>
          <a:stretch/>
        </p:blipFill>
        <p:spPr bwMode="auto">
          <a:xfrm>
            <a:off x="4464588" y="1262454"/>
            <a:ext cx="2046534" cy="17621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7836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53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806896" y="1484784"/>
            <a:ext cx="4040188" cy="639762"/>
          </a:xfrm>
        </p:spPr>
        <p:txBody>
          <a:bodyPr/>
          <a:lstStyle/>
          <a:p>
            <a:pPr algn="ctr"/>
            <a:r>
              <a:rPr lang="ru-RU" dirty="0" smtClean="0"/>
              <a:t>Вариант 1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806896" y="2124546"/>
            <a:ext cx="3970784" cy="19525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Задача 1. </a:t>
            </a:r>
            <a:r>
              <a:rPr lang="ru-RU" b="1" u="sng" dirty="0" smtClean="0"/>
              <a:t>0,6 м.</a:t>
            </a:r>
          </a:p>
          <a:p>
            <a:pPr marL="0" indent="0">
              <a:buNone/>
            </a:pPr>
            <a:r>
              <a:rPr lang="ru-RU" dirty="0" smtClean="0"/>
              <a:t>Задача 2. </a:t>
            </a:r>
            <a:r>
              <a:rPr lang="ru-RU" b="1" u="sng" dirty="0" smtClean="0"/>
              <a:t>3,5 м.</a:t>
            </a:r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Задача 3 (дополнит.) </a:t>
            </a:r>
            <a:r>
              <a:rPr lang="ru-RU" b="1" u="sng" dirty="0" smtClean="0"/>
              <a:t>495 см.</a:t>
            </a:r>
            <a:endParaRPr lang="ru-RU" b="1" u="sng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994721" y="1484784"/>
            <a:ext cx="4041775" cy="639762"/>
          </a:xfrm>
        </p:spPr>
        <p:txBody>
          <a:bodyPr/>
          <a:lstStyle/>
          <a:p>
            <a:pPr algn="ctr"/>
            <a:r>
              <a:rPr lang="ru-RU" dirty="0" smtClean="0"/>
              <a:t>Вариант 2</a:t>
            </a:r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4"/>
          </p:nvPr>
        </p:nvSpPr>
        <p:spPr>
          <a:xfrm>
            <a:off x="4994721" y="2124546"/>
            <a:ext cx="4041775" cy="19525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Задача </a:t>
            </a:r>
            <a:r>
              <a:rPr lang="ru-RU" dirty="0"/>
              <a:t>1. </a:t>
            </a:r>
            <a:r>
              <a:rPr lang="ru-RU" b="1" u="sng" dirty="0" smtClean="0"/>
              <a:t>2 </a:t>
            </a:r>
            <a:r>
              <a:rPr lang="ru-RU" b="1" u="sng" dirty="0"/>
              <a:t>м.</a:t>
            </a:r>
          </a:p>
          <a:p>
            <a:pPr marL="0" indent="0">
              <a:buNone/>
            </a:pPr>
            <a:r>
              <a:rPr lang="ru-RU" dirty="0"/>
              <a:t>Задача 2. </a:t>
            </a:r>
            <a:r>
              <a:rPr lang="ru-RU" b="1" u="sng" dirty="0" smtClean="0"/>
              <a:t>5 </a:t>
            </a:r>
            <a:r>
              <a:rPr lang="ru-RU" b="1" u="sng" dirty="0"/>
              <a:t>м</a:t>
            </a:r>
            <a:r>
              <a:rPr lang="ru-RU" b="1" u="sng" dirty="0" smtClean="0"/>
              <a:t>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Задача 3 (дополнит.) </a:t>
            </a:r>
            <a:r>
              <a:rPr lang="ru-RU" b="1" u="sng" dirty="0"/>
              <a:t>495 см.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77760" y="4365104"/>
            <a:ext cx="3059427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400" b="1" u="sng" dirty="0" smtClean="0"/>
              <a:t>Оцените </a:t>
            </a:r>
            <a:r>
              <a:rPr lang="ru-RU" sz="2400" b="1" u="sng" dirty="0"/>
              <a:t>свою работу</a:t>
            </a:r>
          </a:p>
          <a:p>
            <a:r>
              <a:rPr lang="ru-RU" sz="2400" dirty="0" smtClean="0"/>
              <a:t>две задачи - «</a:t>
            </a:r>
            <a:r>
              <a:rPr lang="ru-RU" sz="2400" dirty="0"/>
              <a:t>5»</a:t>
            </a:r>
          </a:p>
          <a:p>
            <a:r>
              <a:rPr lang="ru-RU" sz="2400" dirty="0" smtClean="0"/>
              <a:t>одна задача </a:t>
            </a:r>
            <a:r>
              <a:rPr lang="ru-RU" sz="2400" dirty="0"/>
              <a:t>- </a:t>
            </a:r>
            <a:r>
              <a:rPr lang="ru-RU" sz="2400" dirty="0" smtClean="0"/>
              <a:t>«</a:t>
            </a:r>
            <a:r>
              <a:rPr lang="ru-RU" sz="2400" dirty="0"/>
              <a:t>4</a:t>
            </a:r>
            <a:r>
              <a:rPr lang="ru-RU" sz="2400" dirty="0" smtClean="0"/>
              <a:t>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463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4888" y="548680"/>
            <a:ext cx="8229600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Cambria" pitchFamily="18" charset="0"/>
              </a:rPr>
              <a:t>Цели урока: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988840"/>
            <a:ext cx="8229600" cy="4525963"/>
          </a:xfrm>
        </p:spPr>
        <p:txBody>
          <a:bodyPr/>
          <a:lstStyle/>
          <a:p>
            <a:pPr lvl="0"/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Узнать,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/>
              <a:t>как и в каких ситуациях можно применять подобие треугольников в жизни</a:t>
            </a:r>
            <a:r>
              <a:rPr lang="ru-RU" dirty="0" smtClean="0"/>
              <a:t>;</a:t>
            </a:r>
          </a:p>
          <a:p>
            <a:pPr marL="0" lvl="0" indent="0">
              <a:buNone/>
            </a:pPr>
            <a:endParaRPr lang="ru-RU" dirty="0"/>
          </a:p>
          <a:p>
            <a:pPr lvl="0"/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Понять</a:t>
            </a:r>
            <a:r>
              <a:rPr lang="ru-RU" dirty="0"/>
              <a:t> суть методов решения практических задач на подобие треугольников</a:t>
            </a:r>
            <a:r>
              <a:rPr lang="ru-RU" dirty="0" smtClean="0"/>
              <a:t>;</a:t>
            </a:r>
          </a:p>
          <a:p>
            <a:pPr marL="0" lvl="0" indent="0">
              <a:buNone/>
            </a:pPr>
            <a:endParaRPr lang="ru-RU" dirty="0"/>
          </a:p>
          <a:p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Научиться</a:t>
            </a:r>
            <a:r>
              <a:rPr lang="ru-RU" dirty="0"/>
              <a:t> применять теоретические знания для решения практических задач.</a:t>
            </a:r>
          </a:p>
        </p:txBody>
      </p:sp>
      <p:pic>
        <p:nvPicPr>
          <p:cNvPr id="6" name="Picture 2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7694" y="367138"/>
            <a:ext cx="2664296" cy="141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65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00200"/>
            <a:ext cx="8352928" cy="4525963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/>
              <a:t>В каких темах из раздела «Подобие треугольников» необходимо еще поработать для достижения лучшего результата</a:t>
            </a:r>
            <a:r>
              <a:rPr lang="ru-RU" dirty="0" smtClean="0"/>
              <a:t>?</a:t>
            </a:r>
          </a:p>
          <a:p>
            <a:pPr lvl="0"/>
            <a:r>
              <a:rPr lang="ru-RU" dirty="0" smtClean="0"/>
              <a:t>Где этот результат может вам пригодиться?</a:t>
            </a:r>
            <a:endParaRPr lang="ru-RU" dirty="0"/>
          </a:p>
          <a:p>
            <a:r>
              <a:rPr lang="ru-RU" dirty="0" smtClean="0"/>
              <a:t>Что нового узнали на уроке?</a:t>
            </a:r>
          </a:p>
          <a:p>
            <a:r>
              <a:rPr lang="ru-RU" dirty="0"/>
              <a:t> </a:t>
            </a:r>
            <a:r>
              <a:rPr lang="ru-RU" dirty="0" smtClean="0"/>
              <a:t>Что было интересного?</a:t>
            </a:r>
          </a:p>
          <a:p>
            <a:r>
              <a:rPr lang="ru-RU" dirty="0" smtClean="0"/>
              <a:t>Самая трудная задача?</a:t>
            </a:r>
          </a:p>
          <a:p>
            <a:r>
              <a:rPr lang="ru-RU" dirty="0" smtClean="0"/>
              <a:t>Самая легкая задача?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61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6288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ru-RU" u="sng" dirty="0">
                <a:solidFill>
                  <a:schemeClr val="tx2">
                    <a:lumMod val="50000"/>
                  </a:schemeClr>
                </a:solidFill>
              </a:rPr>
              <a:t>1 уровень.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Решить две задачи из ОГЭ 9 класс.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Сайт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«Решу ОГЭ. Математика. 9 класс», раздел «Подобие треугольников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».</a:t>
            </a:r>
          </a:p>
          <a:p>
            <a:endParaRPr lang="ru-RU" dirty="0"/>
          </a:p>
          <a:p>
            <a:r>
              <a:rPr lang="ru-RU" u="sng" dirty="0">
                <a:solidFill>
                  <a:schemeClr val="accent2">
                    <a:lumMod val="50000"/>
                  </a:schemeClr>
                </a:solidFill>
              </a:rPr>
              <a:t>2 уровень.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Задание 1-го уровня + </a:t>
            </a:r>
            <a:r>
              <a:rPr lang="ru-RU" i="1" dirty="0">
                <a:solidFill>
                  <a:schemeClr val="accent2">
                    <a:lumMod val="50000"/>
                  </a:schemeClr>
                </a:solidFill>
              </a:rPr>
              <a:t>Практическая работа.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Измерить высоту произвольного объекта с помощью изученных на уроке методов.</a:t>
            </a:r>
          </a:p>
        </p:txBody>
      </p:sp>
    </p:spTree>
    <p:extLst>
      <p:ext uri="{BB962C8B-B14F-4D97-AF65-F5344CB8AC3E}">
        <p14:creationId xmlns:p14="http://schemas.microsoft.com/office/powerpoint/2010/main" val="329036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9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784</Words>
  <Application>Microsoft Office PowerPoint</Application>
  <PresentationFormat>Экран (4:3)</PresentationFormat>
  <Paragraphs>109</Paragraphs>
  <Slides>30</Slides>
  <Notes>0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Формула</vt:lpstr>
      <vt:lpstr>Презентация PowerPoint</vt:lpstr>
      <vt:lpstr>Презентация PowerPoint</vt:lpstr>
      <vt:lpstr>Повторение теоретического материала</vt:lpstr>
      <vt:lpstr>Заполнить пропуски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Подобие треугольников. Решение практических задач</vt:lpstr>
      <vt:lpstr>Цели урока:</vt:lpstr>
      <vt:lpstr>Способ Фалеса</vt:lpstr>
      <vt:lpstr>Презентация PowerPoint</vt:lpstr>
      <vt:lpstr>Презентация PowerPoint</vt:lpstr>
      <vt:lpstr>Измерение высоты объекта  по длине тени</vt:lpstr>
      <vt:lpstr>Измерение высоты объекта  по длине шеста</vt:lpstr>
      <vt:lpstr>Измерение высоты объекта с помощью зеркала</vt:lpstr>
      <vt:lpstr>Презентация PowerPoint</vt:lpstr>
      <vt:lpstr>Измерение высоты объекта с помощью зеркала</vt:lpstr>
      <vt:lpstr>Презентация PowerPoint</vt:lpstr>
      <vt:lpstr>Не приближаясь к дереву</vt:lpstr>
      <vt:lpstr>Презентация PowerPoint</vt:lpstr>
      <vt:lpstr>Проверь себя</vt:lpstr>
      <vt:lpstr>Цели урока:</vt:lpstr>
      <vt:lpstr>Презентация PowerPoint</vt:lpstr>
      <vt:lpstr>Домашнее задание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-</cp:lastModifiedBy>
  <cp:revision>52</cp:revision>
  <dcterms:created xsi:type="dcterms:W3CDTF">2019-01-22T12:35:29Z</dcterms:created>
  <dcterms:modified xsi:type="dcterms:W3CDTF">2019-10-22T09:40:19Z</dcterms:modified>
</cp:coreProperties>
</file>