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3" r:id="rId3"/>
    <p:sldId id="258" r:id="rId4"/>
    <p:sldId id="261" r:id="rId5"/>
    <p:sldId id="259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4" r:id="rId19"/>
    <p:sldId id="257" r:id="rId20"/>
    <p:sldId id="279" r:id="rId21"/>
    <p:sldId id="277" r:id="rId2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F16C9-0390-4CBA-8E31-2D130FFD58D4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9EA77-CA17-438A-A992-5AF4F66F5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E467B-1967-4254-BFD7-643AE5318E64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F3503-65CB-4DE3-ACEC-EF0AE5273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8131A-1DB0-482B-811A-6B86428357F7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10C4E-07E3-40E2-A549-8D3BE2ABE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B3801-A212-4D8E-A18A-33398831FBB6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6552D-12AE-4C94-9B69-349F4F9F3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814E9-40E1-450A-8C4F-E336D2DEFD08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97A7D-CE57-4B4E-9BAD-6DE4D8016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0E349-796F-4E92-957F-A6C18CB7AD2B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7595-7139-429B-ABC2-1210DCC3D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46074-EB7F-4E48-B93F-95DEF3DF9CAD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17D8-261A-4F33-A4A3-678A27D1A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242E9-5440-44EB-A278-FACDFE25E679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DBA9A-76F4-45A5-9713-4F32E8B55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073FC-8745-45FB-8700-2D0D7240DB53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C2B02-59AA-4066-AC37-99756A98C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80658-5CD0-4167-BAA1-907F5306E528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BB0CD-E30A-45AB-9B89-572F3317E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5D7AD-58CC-4C2A-992C-92E46482222E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1FDCE-8855-4A21-A7D3-006538085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CCCF8-204E-40E6-BA77-DA579DA52707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A600C-74A5-427A-AA9B-F23456729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7245C-CB65-4A92-8485-7A913D33CE12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B9A4D-2BAE-4FEE-8D4D-83EF89C24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39089-1DA6-402D-95F5-58F903AF4230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081D9-BAAB-4B57-9FA9-D544FB807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84EB3-0CEF-4BB4-9A9E-D9C8E0B1EEA0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B93A-81B5-464B-92C0-9D565BD13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310C3-7828-4810-8EB2-84F9E710D0B4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4BE9E-9FFC-48E0-9B49-C62497580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D0B174-EBFF-420C-8DA5-5198DCE90FF8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8305CEE4-EC4B-401F-AAE3-2382DE1CD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825" y="0"/>
            <a:ext cx="1067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9050"/>
            <a:ext cx="7243762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088" y="0"/>
            <a:ext cx="10283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0" y="0"/>
            <a:ext cx="1022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488" y="0"/>
            <a:ext cx="1096645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8425" y="0"/>
            <a:ext cx="9455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6838" y="0"/>
            <a:ext cx="9458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825" y="0"/>
            <a:ext cx="1067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0525"/>
            <a:ext cx="121920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2"/>
          <p:cNvSpPr>
            <a:spLocks noChangeArrowheads="1"/>
          </p:cNvSpPr>
          <p:nvPr/>
        </p:nvSpPr>
        <p:spPr bwMode="auto">
          <a:xfrm>
            <a:off x="1473200" y="463550"/>
            <a:ext cx="10291763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Century Gothic" pitchFamily="34" charset="0"/>
              </a:rPr>
              <a:t>Признаки выразительного чтения:</a:t>
            </a:r>
          </a:p>
          <a:p>
            <a:pPr algn="ctr"/>
            <a:r>
              <a:rPr lang="ru-RU" sz="3200">
                <a:latin typeface="Century Gothic" pitchFamily="34" charset="0"/>
              </a:rPr>
              <a:t>1) Умение выдерживать паузы и делать логические ударения, передающие замысел автора.</a:t>
            </a:r>
          </a:p>
          <a:p>
            <a:pPr algn="ctr"/>
            <a:r>
              <a:rPr lang="ru-RU" sz="3200">
                <a:latin typeface="Century Gothic" pitchFamily="34" charset="0"/>
              </a:rPr>
              <a:t>2) Умение выражать интонации вопроса, утверждения, побуждения, а также придавать голосу нужные эмоциональные окраски.</a:t>
            </a:r>
          </a:p>
          <a:p>
            <a:pPr algn="ctr"/>
            <a:r>
              <a:rPr lang="ru-RU" sz="3200">
                <a:latin typeface="Century Gothic" pitchFamily="34" charset="0"/>
              </a:rPr>
              <a:t>3) Чёткая дикция, ясное, чистое произношение звуков, достаточная громкость, темп.</a:t>
            </a:r>
          </a:p>
          <a:p>
            <a:pPr algn="ctr"/>
            <a:r>
              <a:rPr lang="ru-RU" sz="3200">
                <a:latin typeface="Century Gothic" pitchFamily="34" charset="0"/>
              </a:rPr>
              <a:t>Главным условием, обеспечивающим выразительность чтения, является </a:t>
            </a:r>
            <a:r>
              <a:rPr lang="ru-RU" sz="3200" b="1">
                <a:solidFill>
                  <a:srgbClr val="002060"/>
                </a:solidFill>
                <a:latin typeface="Century Gothic" pitchFamily="34" charset="0"/>
              </a:rPr>
              <a:t>сознательное восприятие текста.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7600" y="0"/>
            <a:ext cx="697547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0"/>
            <a:ext cx="6161087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2913" y="9525"/>
            <a:ext cx="5399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1"/>
          <p:cNvSpPr>
            <a:spLocks noChangeArrowheads="1"/>
          </p:cNvSpPr>
          <p:nvPr/>
        </p:nvSpPr>
        <p:spPr bwMode="auto">
          <a:xfrm>
            <a:off x="2308225" y="468313"/>
            <a:ext cx="9396413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entury Gothic" pitchFamily="34" charset="0"/>
              <a:buAutoNum type="arabicPeriod"/>
            </a:pPr>
            <a:r>
              <a:rPr lang="ru-RU" sz="3600" b="1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3600" b="1">
                <a:solidFill>
                  <a:srgbClr val="002060"/>
                </a:solidFill>
              </a:rPr>
              <a:t>Я думал (а)</a:t>
            </a:r>
          </a:p>
          <a:p>
            <a:pPr marL="342900" indent="-342900">
              <a:buFont typeface="Century Gothic" pitchFamily="34" charset="0"/>
              <a:buAutoNum type="arabicPeriod"/>
            </a:pPr>
            <a:r>
              <a:rPr lang="ru-RU" sz="3600" b="1">
                <a:solidFill>
                  <a:srgbClr val="002060"/>
                </a:solidFill>
              </a:rPr>
              <a:t> Я работал (а)	</a:t>
            </a:r>
          </a:p>
          <a:p>
            <a:pPr marL="342900" indent="-342900">
              <a:buFont typeface="Century Gothic" pitchFamily="34" charset="0"/>
              <a:buAutoNum type="arabicPeriod"/>
            </a:pPr>
            <a:r>
              <a:rPr lang="ru-RU" sz="3600" b="1">
                <a:solidFill>
                  <a:srgbClr val="002060"/>
                </a:solidFill>
              </a:rPr>
              <a:t> Обсуждал (а)	</a:t>
            </a:r>
          </a:p>
          <a:p>
            <a:pPr marL="342900" indent="-342900">
              <a:buFont typeface="Century Gothic" pitchFamily="34" charset="0"/>
              <a:buAutoNum type="arabicPeriod"/>
            </a:pPr>
            <a:r>
              <a:rPr lang="ru-RU" sz="3600" b="1">
                <a:solidFill>
                  <a:srgbClr val="002060"/>
                </a:solidFill>
              </a:rPr>
              <a:t> Узнал (а) новое	</a:t>
            </a:r>
          </a:p>
          <a:p>
            <a:pPr marL="342900" indent="-342900">
              <a:buFont typeface="Century Gothic" pitchFamily="34" charset="0"/>
              <a:buAutoNum type="arabicPeriod"/>
            </a:pPr>
            <a:r>
              <a:rPr lang="ru-RU" sz="3600" b="1">
                <a:solidFill>
                  <a:srgbClr val="002060"/>
                </a:solidFill>
              </a:rPr>
              <a:t> Понял (а) материал	</a:t>
            </a:r>
          </a:p>
          <a:p>
            <a:pPr marL="342900" indent="-342900">
              <a:buFont typeface="Century Gothic" pitchFamily="34" charset="0"/>
              <a:buAutoNum type="arabicPeriod"/>
            </a:pPr>
            <a:r>
              <a:rPr lang="ru-RU" sz="3600" b="1">
                <a:solidFill>
                  <a:srgbClr val="002060"/>
                </a:solidFill>
              </a:rPr>
              <a:t> Получил (а) ответы на вопросы</a:t>
            </a:r>
          </a:p>
          <a:p>
            <a:pPr marL="342900" indent="-342900">
              <a:buFont typeface="Century Gothic" pitchFamily="34" charset="0"/>
              <a:buAutoNum type="arabicPeriod"/>
            </a:pPr>
            <a:r>
              <a:rPr lang="ru-RU" sz="3600" b="1">
                <a:solidFill>
                  <a:srgbClr val="002060"/>
                </a:solidFill>
              </a:rPr>
              <a:t> Вопросы остались	</a:t>
            </a:r>
          </a:p>
          <a:p>
            <a:pPr marL="342900" indent="-342900">
              <a:buFont typeface="Century Gothic" pitchFamily="34" charset="0"/>
              <a:buAutoNum type="arabicPeriod"/>
            </a:pPr>
            <a:r>
              <a:rPr lang="ru-RU" sz="3600" b="1">
                <a:solidFill>
                  <a:srgbClr val="002060"/>
                </a:solidFill>
              </a:rPr>
              <a:t> Было полезно</a:t>
            </a:r>
          </a:p>
          <a:p>
            <a:pPr marL="342900" indent="-342900">
              <a:buFont typeface="Century Gothic" pitchFamily="34" charset="0"/>
              <a:buAutoNum type="arabicPeriod"/>
            </a:pPr>
            <a:r>
              <a:rPr lang="ru-RU" sz="3600" b="1">
                <a:solidFill>
                  <a:srgbClr val="002060"/>
                </a:solidFill>
              </a:rPr>
              <a:t> Узнал новое для себя</a:t>
            </a:r>
          </a:p>
          <a:p>
            <a:pPr marL="342900" indent="-342900">
              <a:buFont typeface="Century Gothic" pitchFamily="34" charset="0"/>
              <a:buAutoNum type="arabicPeriod"/>
            </a:pPr>
            <a:r>
              <a:rPr lang="ru-RU" sz="3600" b="1">
                <a:solidFill>
                  <a:srgbClr val="002060"/>
                </a:solidFill>
              </a:rPr>
              <a:t>	Понял, что необходимо готовиться</a:t>
            </a:r>
            <a:r>
              <a:rPr lang="ru-RU" sz="3200"/>
              <a:t>	</a:t>
            </a:r>
            <a:r>
              <a:rPr lang="ru-RU" sz="3200">
                <a:latin typeface="Century Gothic" pitchFamily="34" charset="0"/>
              </a:rPr>
              <a:t>		</a:t>
            </a:r>
            <a:r>
              <a:rPr lang="ru-RU">
                <a:latin typeface="Century Gothic" pitchFamily="34" charset="0"/>
              </a:rPr>
              <a:t>	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9425" y="0"/>
            <a:ext cx="8693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271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0"/>
            <a:ext cx="10248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438" y="0"/>
            <a:ext cx="10231437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3988" y="0"/>
            <a:ext cx="680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</TotalTime>
  <Words>78</Words>
  <Application>Microsoft Office PowerPoint</Application>
  <PresentationFormat>Произвольный</PresentationFormat>
  <Paragraphs>15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17</vt:i4>
      </vt:variant>
      <vt:variant>
        <vt:lpstr>Заголовки слайдов</vt:lpstr>
      </vt:variant>
      <vt:variant>
        <vt:i4>21</vt:i4>
      </vt:variant>
    </vt:vector>
  </HeadingPairs>
  <TitlesOfParts>
    <vt:vector size="42" baseType="lpstr">
      <vt:lpstr>Arial</vt:lpstr>
      <vt:lpstr>Century Gothic</vt:lpstr>
      <vt:lpstr>Wingdings 3</vt:lpstr>
      <vt:lpstr>Calibri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Школа№4</cp:lastModifiedBy>
  <cp:revision>9</cp:revision>
  <dcterms:created xsi:type="dcterms:W3CDTF">2019-10-12T19:00:33Z</dcterms:created>
  <dcterms:modified xsi:type="dcterms:W3CDTF">2019-10-15T12:43:47Z</dcterms:modified>
</cp:coreProperties>
</file>