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7" r:id="rId3"/>
    <p:sldId id="268" r:id="rId4"/>
    <p:sldId id="270" r:id="rId5"/>
    <p:sldId id="271" r:id="rId6"/>
    <p:sldId id="272" r:id="rId7"/>
    <p:sldId id="274" r:id="rId8"/>
    <p:sldId id="27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50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01.04.2019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548680"/>
            <a:ext cx="5710957" cy="5825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12977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332656"/>
            <a:ext cx="5359102" cy="61629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2300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438" y="116632"/>
            <a:ext cx="8239125" cy="631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26692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888" y="366389"/>
            <a:ext cx="7896225" cy="6153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Прямая соединительная линия 4"/>
          <p:cNvCxnSpPr>
            <a:stCxn id="14338" idx="0"/>
          </p:cNvCxnSpPr>
          <p:nvPr/>
        </p:nvCxnSpPr>
        <p:spPr>
          <a:xfrm flipH="1">
            <a:off x="4572000" y="366389"/>
            <a:ext cx="1" cy="5942931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0346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3" y="400050"/>
            <a:ext cx="7953375" cy="605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Прямая соединительная линия 4"/>
          <p:cNvCxnSpPr/>
          <p:nvPr/>
        </p:nvCxnSpPr>
        <p:spPr>
          <a:xfrm>
            <a:off x="5148064" y="400050"/>
            <a:ext cx="0" cy="605790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595312" y="3429000"/>
            <a:ext cx="7953375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0950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Объект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228378431"/>
                  </p:ext>
                </p:extLst>
              </p:nvPr>
            </p:nvGraphicFramePr>
            <p:xfrm>
              <a:off x="323528" y="260648"/>
              <a:ext cx="8424937" cy="6137764"/>
            </p:xfrm>
            <a:graphic>
              <a:graphicData uri="http://schemas.openxmlformats.org/drawingml/2006/table">
                <a:tbl>
                  <a:tblPr firstRow="1" firstCol="1" bandRow="1">
                    <a:tableStyleId>{10A1B5D5-9B99-4C35-A422-299274C87663}</a:tableStyleId>
                  </a:tblPr>
                  <a:tblGrid>
                    <a:gridCol w="1897586"/>
                    <a:gridCol w="1846830"/>
                    <a:gridCol w="2410614"/>
                    <a:gridCol w="2269907"/>
                  </a:tblGrid>
                  <a:tr h="360040">
                    <a:tc gridSpan="4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600" b="1" i="1" dirty="0">
                              <a:effectLst/>
                            </a:rPr>
                            <a:t>Методы построения графиков функций с модулем</a:t>
                          </a:r>
                          <a:endParaRPr lang="ru-RU" sz="1600" b="1" i="1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</a:tr>
                  <a:tr h="405370"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600" b="1" i="1" dirty="0">
                              <a:effectLst/>
                            </a:rPr>
                            <a:t>преобразование симметрии</a:t>
                          </a:r>
                          <a:endParaRPr lang="ru-RU" sz="1600" b="1" i="1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600" b="1" i="1" dirty="0">
                              <a:effectLst/>
                            </a:rPr>
                            <a:t>по определению модуля</a:t>
                          </a:r>
                          <a:endParaRPr lang="ru-RU" sz="1600" b="1" i="1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600" b="1" i="1" dirty="0">
                              <a:effectLst/>
                            </a:rPr>
                            <a:t>метод вершин</a:t>
                          </a:r>
                          <a:endParaRPr lang="ru-RU" sz="1600" b="1" i="1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1075680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2000" b="1" dirty="0">
                              <a:effectLst/>
                            </a:rPr>
                            <a:t>y = |f(x)|</a:t>
                          </a:r>
                          <a:endParaRPr lang="ru-RU" sz="2000" b="1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2000" b="1" dirty="0">
                              <a:effectLst/>
                            </a:rPr>
                            <a:t>y = f (|x|)</a:t>
                          </a:r>
                          <a:endParaRPr lang="ru-RU" sz="2000" b="1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2000" b="1" dirty="0">
                              <a:effectLst/>
                            </a:rPr>
                            <a:t>y = |f(x)|</a:t>
                          </a:r>
                          <a14:m>
                            <m:oMath xmlns:m="http://schemas.openxmlformats.org/officeDocument/2006/math">
                              <m:r>
                                <a:rPr lang="en-US" sz="2000" b="1">
                                  <a:effectLst/>
                                  <a:latin typeface="Cambria Math"/>
                                </a:rPr>
                                <m:t>∙</m:t>
                              </m:r>
                            </m:oMath>
                          </a14:m>
                          <a:r>
                            <a:rPr lang="en-US" sz="2000" b="1" dirty="0">
                              <a:effectLst/>
                            </a:rPr>
                            <a:t>h(x) + g(x)</a:t>
                          </a:r>
                          <a:endParaRPr lang="ru-RU" sz="2000" b="1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b="1" dirty="0">
                              <a:effectLst/>
                            </a:rPr>
                            <a:t>y = a</a:t>
                          </a:r>
                          <a:r>
                            <a:rPr lang="en-US" sz="1600" b="1" baseline="-25000" dirty="0">
                              <a:effectLst/>
                            </a:rPr>
                            <a:t>1</a:t>
                          </a:r>
                          <a:r>
                            <a:rPr lang="en-US" sz="1600" b="1" dirty="0">
                              <a:effectLst/>
                            </a:rPr>
                            <a:t>|x – x</a:t>
                          </a:r>
                          <a:r>
                            <a:rPr lang="en-US" sz="1600" b="1" baseline="-25000" dirty="0">
                              <a:effectLst/>
                            </a:rPr>
                            <a:t>1</a:t>
                          </a:r>
                          <a:r>
                            <a:rPr lang="en-US" sz="1600" b="1" dirty="0">
                              <a:effectLst/>
                            </a:rPr>
                            <a:t>| + a</a:t>
                          </a:r>
                          <a:r>
                            <a:rPr lang="en-US" sz="1600" b="1" baseline="-25000" dirty="0">
                              <a:effectLst/>
                            </a:rPr>
                            <a:t>2</a:t>
                          </a:r>
                          <a:r>
                            <a:rPr lang="en-US" sz="1600" b="1" dirty="0">
                              <a:effectLst/>
                            </a:rPr>
                            <a:t>|x – x</a:t>
                          </a:r>
                          <a:r>
                            <a:rPr lang="en-US" sz="1600" b="1" baseline="-25000" dirty="0">
                              <a:effectLst/>
                            </a:rPr>
                            <a:t>2</a:t>
                          </a:r>
                          <a:r>
                            <a:rPr lang="en-US" sz="1600" b="1" dirty="0">
                              <a:effectLst/>
                            </a:rPr>
                            <a:t>| + … + </a:t>
                          </a:r>
                          <a:r>
                            <a:rPr lang="en-US" sz="1600" b="1" dirty="0" err="1">
                              <a:effectLst/>
                            </a:rPr>
                            <a:t>a</a:t>
                          </a:r>
                          <a:r>
                            <a:rPr lang="en-US" sz="1600" b="1" baseline="-25000" dirty="0" err="1">
                              <a:effectLst/>
                            </a:rPr>
                            <a:t>n</a:t>
                          </a:r>
                          <a:r>
                            <a:rPr lang="en-US" sz="1600" b="1" dirty="0" err="1">
                              <a:effectLst/>
                            </a:rPr>
                            <a:t>|x</a:t>
                          </a:r>
                          <a:r>
                            <a:rPr lang="en-US" sz="1600" b="1" dirty="0">
                              <a:effectLst/>
                            </a:rPr>
                            <a:t> – </a:t>
                          </a:r>
                          <a:r>
                            <a:rPr lang="en-US" sz="1600" b="1" dirty="0" err="1">
                              <a:effectLst/>
                            </a:rPr>
                            <a:t>x</a:t>
                          </a:r>
                          <a:r>
                            <a:rPr lang="en-US" sz="1600" b="1" baseline="-25000" dirty="0" err="1">
                              <a:effectLst/>
                            </a:rPr>
                            <a:t>n</a:t>
                          </a:r>
                          <a:r>
                            <a:rPr lang="en-US" sz="1600" b="1" dirty="0">
                              <a:effectLst/>
                            </a:rPr>
                            <a:t>| + ax + b</a:t>
                          </a:r>
                          <a:endParaRPr lang="ru-RU" sz="1600" b="1" dirty="0">
                            <a:effectLst/>
                          </a:endParaRP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600" b="1" dirty="0">
                              <a:effectLst/>
                            </a:rPr>
                            <a:t>(кусочно-линейная функция)</a:t>
                          </a:r>
                          <a:endParaRPr lang="ru-RU" sz="1600" b="1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1603666">
                    <a:tc>
                      <a:txBody>
                        <a:bodyPr/>
                        <a:lstStyle/>
                        <a:p>
                          <a:endParaRPr lang="ru-RU" sz="1400" dirty="0" smtClean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  <a:p>
                          <a:endParaRPr lang="ru-RU" sz="1400" dirty="0" smtClean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  <a:p>
                          <a:endParaRPr lang="ru-RU" sz="1400" dirty="0" smtClean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  <a:p>
                          <a:endParaRPr lang="ru-RU" sz="1400" dirty="0" smtClean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  <a:p>
                          <a:endParaRPr lang="ru-RU" sz="1400" dirty="0" smtClean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  <a:p>
                          <a:endParaRPr lang="ru-RU" sz="1400" dirty="0" smtClean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  <a:p>
                          <a:endParaRPr lang="ru-RU" sz="1400" dirty="0" smtClean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  <a:p>
                          <a:endParaRPr lang="ru-RU" sz="1400" dirty="0" smtClean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  <a:p>
                          <a:endParaRPr lang="ru-RU" sz="1400" dirty="0" smtClean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  <a:p>
                          <a:endParaRPr lang="ru-RU" sz="1400" dirty="0" smtClean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  <a:p>
                          <a:endParaRPr lang="ru-RU" sz="1400" dirty="0" smtClean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  <a:p>
                          <a:endParaRPr lang="ru-RU" sz="1400" dirty="0" smtClean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  <a:p>
                          <a:endParaRPr lang="ru-RU" sz="1400" dirty="0" smtClean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  <a:p>
                          <a:endParaRPr lang="ru-RU" sz="1400" dirty="0" smtClean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  <a:p>
                          <a:endParaRPr lang="ru-RU" sz="1400" dirty="0" smtClean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  <a:p>
                          <a:endParaRPr lang="ru-RU" sz="1400" dirty="0" smtClean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  <a:p>
                          <a:endParaRPr lang="ru-RU" sz="1400" dirty="0" smtClean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  <a:p>
                          <a:endParaRPr lang="ru-RU" sz="1400" dirty="0" smtClean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  <a:p>
                          <a:endParaRPr lang="ru-RU" sz="1400" dirty="0" smtClean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  <a:p>
                          <a:endParaRPr lang="ru-RU" sz="14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ru-RU" sz="14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ru-RU" sz="14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ru-RU" sz="14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Объект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228378431"/>
                  </p:ext>
                </p:extLst>
              </p:nvPr>
            </p:nvGraphicFramePr>
            <p:xfrm>
              <a:off x="323528" y="260648"/>
              <a:ext cx="8424937" cy="6137764"/>
            </p:xfrm>
            <a:graphic>
              <a:graphicData uri="http://schemas.openxmlformats.org/drawingml/2006/table">
                <a:tbl>
                  <a:tblPr firstRow="1" firstCol="1" bandRow="1">
                    <a:tableStyleId>{10A1B5D5-9B99-4C35-A422-299274C87663}</a:tableStyleId>
                  </a:tblPr>
                  <a:tblGrid>
                    <a:gridCol w="1897586"/>
                    <a:gridCol w="1846830"/>
                    <a:gridCol w="2410614"/>
                    <a:gridCol w="2269907"/>
                  </a:tblGrid>
                  <a:tr h="360040">
                    <a:tc gridSpan="4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600" b="1" i="1" dirty="0">
                              <a:effectLst/>
                            </a:rPr>
                            <a:t>Методы построения графиков функций с модулем</a:t>
                          </a:r>
                          <a:endParaRPr lang="ru-RU" sz="1600" b="1" i="1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</a:tr>
                  <a:tr h="405370"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600" b="1" i="1" dirty="0">
                              <a:effectLst/>
                            </a:rPr>
                            <a:t>преобразование симметрии</a:t>
                          </a:r>
                          <a:endParaRPr lang="ru-RU" sz="1600" b="1" i="1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600" b="1" i="1" dirty="0">
                              <a:effectLst/>
                            </a:rPr>
                            <a:t>по определению модуля</a:t>
                          </a:r>
                          <a:endParaRPr lang="ru-RU" sz="1600" b="1" i="1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600" b="1" i="1" dirty="0">
                              <a:effectLst/>
                            </a:rPr>
                            <a:t>метод вершин</a:t>
                          </a:r>
                          <a:endParaRPr lang="ru-RU" sz="1600" b="1" i="1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1105154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2000" b="1" dirty="0">
                              <a:effectLst/>
                            </a:rPr>
                            <a:t>y = |f(x)|</a:t>
                          </a:r>
                          <a:endParaRPr lang="ru-RU" sz="2000" b="1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2000" b="1" dirty="0">
                              <a:effectLst/>
                            </a:rPr>
                            <a:t>y = f (|x|)</a:t>
                          </a:r>
                          <a:endParaRPr lang="ru-RU" sz="2000" b="1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155051" t="-73481" r="-94192" b="-38674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b="1" dirty="0">
                              <a:effectLst/>
                            </a:rPr>
                            <a:t>y = a</a:t>
                          </a:r>
                          <a:r>
                            <a:rPr lang="en-US" sz="1600" b="1" baseline="-25000" dirty="0">
                              <a:effectLst/>
                            </a:rPr>
                            <a:t>1</a:t>
                          </a:r>
                          <a:r>
                            <a:rPr lang="en-US" sz="1600" b="1" dirty="0">
                              <a:effectLst/>
                            </a:rPr>
                            <a:t>|x – x</a:t>
                          </a:r>
                          <a:r>
                            <a:rPr lang="en-US" sz="1600" b="1" baseline="-25000" dirty="0">
                              <a:effectLst/>
                            </a:rPr>
                            <a:t>1</a:t>
                          </a:r>
                          <a:r>
                            <a:rPr lang="en-US" sz="1600" b="1" dirty="0">
                              <a:effectLst/>
                            </a:rPr>
                            <a:t>| + a</a:t>
                          </a:r>
                          <a:r>
                            <a:rPr lang="en-US" sz="1600" b="1" baseline="-25000" dirty="0">
                              <a:effectLst/>
                            </a:rPr>
                            <a:t>2</a:t>
                          </a:r>
                          <a:r>
                            <a:rPr lang="en-US" sz="1600" b="1" dirty="0">
                              <a:effectLst/>
                            </a:rPr>
                            <a:t>|x – x</a:t>
                          </a:r>
                          <a:r>
                            <a:rPr lang="en-US" sz="1600" b="1" baseline="-25000" dirty="0">
                              <a:effectLst/>
                            </a:rPr>
                            <a:t>2</a:t>
                          </a:r>
                          <a:r>
                            <a:rPr lang="en-US" sz="1600" b="1" dirty="0">
                              <a:effectLst/>
                            </a:rPr>
                            <a:t>| + … + </a:t>
                          </a:r>
                          <a:r>
                            <a:rPr lang="en-US" sz="1600" b="1" dirty="0" err="1">
                              <a:effectLst/>
                            </a:rPr>
                            <a:t>a</a:t>
                          </a:r>
                          <a:r>
                            <a:rPr lang="en-US" sz="1600" b="1" baseline="-25000" dirty="0" err="1">
                              <a:effectLst/>
                            </a:rPr>
                            <a:t>n</a:t>
                          </a:r>
                          <a:r>
                            <a:rPr lang="en-US" sz="1600" b="1" dirty="0" err="1">
                              <a:effectLst/>
                            </a:rPr>
                            <a:t>|x</a:t>
                          </a:r>
                          <a:r>
                            <a:rPr lang="en-US" sz="1600" b="1" dirty="0">
                              <a:effectLst/>
                            </a:rPr>
                            <a:t> – </a:t>
                          </a:r>
                          <a:r>
                            <a:rPr lang="en-US" sz="1600" b="1" dirty="0" err="1">
                              <a:effectLst/>
                            </a:rPr>
                            <a:t>x</a:t>
                          </a:r>
                          <a:r>
                            <a:rPr lang="en-US" sz="1600" b="1" baseline="-25000" dirty="0" err="1">
                              <a:effectLst/>
                            </a:rPr>
                            <a:t>n</a:t>
                          </a:r>
                          <a:r>
                            <a:rPr lang="en-US" sz="1600" b="1" dirty="0">
                              <a:effectLst/>
                            </a:rPr>
                            <a:t>| + ax + b</a:t>
                          </a:r>
                          <a:endParaRPr lang="ru-RU" sz="1600" b="1" dirty="0">
                            <a:effectLst/>
                          </a:endParaRP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600" b="1" dirty="0">
                              <a:effectLst/>
                            </a:rPr>
                            <a:t>(кусочно-линейная функция)</a:t>
                          </a:r>
                          <a:endParaRPr lang="ru-RU" sz="1600" b="1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4267200">
                    <a:tc>
                      <a:txBody>
                        <a:bodyPr/>
                        <a:lstStyle/>
                        <a:p>
                          <a:endParaRPr lang="ru-RU" sz="1400" dirty="0" smtClean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  <a:p>
                          <a:endParaRPr lang="ru-RU" sz="1400" dirty="0" smtClean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  <a:p>
                          <a:endParaRPr lang="ru-RU" sz="1400" dirty="0" smtClean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  <a:p>
                          <a:endParaRPr lang="ru-RU" sz="1400" dirty="0" smtClean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  <a:p>
                          <a:endParaRPr lang="ru-RU" sz="1400" dirty="0" smtClean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  <a:p>
                          <a:endParaRPr lang="ru-RU" sz="1400" dirty="0" smtClean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  <a:p>
                          <a:endParaRPr lang="ru-RU" sz="1400" dirty="0" smtClean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  <a:p>
                          <a:endParaRPr lang="ru-RU" sz="1400" dirty="0" smtClean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  <a:p>
                          <a:endParaRPr lang="ru-RU" sz="1400" dirty="0" smtClean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  <a:p>
                          <a:endParaRPr lang="ru-RU" sz="1400" dirty="0" smtClean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  <a:p>
                          <a:endParaRPr lang="ru-RU" sz="1400" dirty="0" smtClean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  <a:p>
                          <a:endParaRPr lang="ru-RU" sz="1400" dirty="0" smtClean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  <a:p>
                          <a:endParaRPr lang="ru-RU" sz="1400" dirty="0" smtClean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  <a:p>
                          <a:endParaRPr lang="ru-RU" sz="1400" dirty="0" smtClean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  <a:p>
                          <a:endParaRPr lang="ru-RU" sz="1400" dirty="0" smtClean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  <a:p>
                          <a:endParaRPr lang="ru-RU" sz="1400" dirty="0" smtClean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  <a:p>
                          <a:endParaRPr lang="ru-RU" sz="1400" dirty="0" smtClean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  <a:p>
                          <a:endParaRPr lang="ru-RU" sz="1400" dirty="0" smtClean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  <a:p>
                          <a:endParaRPr lang="ru-RU" sz="1400" dirty="0" smtClean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  <a:p>
                          <a:endParaRPr lang="ru-RU" sz="14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ru-RU" sz="14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ru-RU" sz="14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ru-RU" sz="14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6" name="TextBox 5"/>
          <p:cNvSpPr txBox="1"/>
          <p:nvPr/>
        </p:nvSpPr>
        <p:spPr>
          <a:xfrm>
            <a:off x="395536" y="2204864"/>
            <a:ext cx="194421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dk1"/>
                </a:solidFill>
              </a:rPr>
              <a:t>1) построить график функции </a:t>
            </a:r>
            <a:r>
              <a:rPr lang="en-US" b="1" i="1" dirty="0">
                <a:solidFill>
                  <a:schemeClr val="dk1"/>
                </a:solidFill>
              </a:rPr>
              <a:t>y</a:t>
            </a:r>
            <a:r>
              <a:rPr lang="ru-RU" b="1" i="1" dirty="0">
                <a:solidFill>
                  <a:schemeClr val="dk1"/>
                </a:solidFill>
              </a:rPr>
              <a:t> = </a:t>
            </a:r>
            <a:r>
              <a:rPr lang="en-US" b="1" i="1" dirty="0">
                <a:solidFill>
                  <a:schemeClr val="dk1"/>
                </a:solidFill>
              </a:rPr>
              <a:t>f</a:t>
            </a:r>
            <a:r>
              <a:rPr lang="ru-RU" b="1" i="1" dirty="0">
                <a:solidFill>
                  <a:schemeClr val="dk1"/>
                </a:solidFill>
              </a:rPr>
              <a:t>(</a:t>
            </a:r>
            <a:r>
              <a:rPr lang="en-US" b="1" i="1" dirty="0">
                <a:solidFill>
                  <a:schemeClr val="dk1"/>
                </a:solidFill>
              </a:rPr>
              <a:t>x</a:t>
            </a:r>
            <a:r>
              <a:rPr lang="ru-RU" b="1" i="1" dirty="0">
                <a:solidFill>
                  <a:schemeClr val="dk1"/>
                </a:solidFill>
              </a:rPr>
              <a:t>)</a:t>
            </a:r>
            <a:r>
              <a:rPr lang="ru-RU" b="1" dirty="0">
                <a:solidFill>
                  <a:schemeClr val="dk1"/>
                </a:solidFill>
              </a:rPr>
              <a:t>;</a:t>
            </a:r>
          </a:p>
          <a:p>
            <a:r>
              <a:rPr lang="ru-RU" b="1" dirty="0">
                <a:solidFill>
                  <a:schemeClr val="dk1"/>
                </a:solidFill>
              </a:rPr>
              <a:t>2) часть графика, лежащую ниже оси </a:t>
            </a:r>
            <a:r>
              <a:rPr lang="ru-RU" b="1" i="1" dirty="0">
                <a:solidFill>
                  <a:schemeClr val="dk1"/>
                </a:solidFill>
              </a:rPr>
              <a:t>х</a:t>
            </a:r>
            <a:r>
              <a:rPr lang="ru-RU" b="1" dirty="0">
                <a:solidFill>
                  <a:schemeClr val="dk1"/>
                </a:solidFill>
              </a:rPr>
              <a:t> отобразить симметрично относительно этой оси (вверх)</a:t>
            </a:r>
            <a:endParaRPr lang="ru-RU" sz="1400" dirty="0">
              <a:ea typeface="Calibri"/>
              <a:cs typeface="Times New Roman"/>
            </a:endParaRPr>
          </a:p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2195736" y="2204864"/>
            <a:ext cx="187220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1) построить график функции </a:t>
            </a:r>
            <a:r>
              <a:rPr lang="en-US" b="1" i="1" dirty="0"/>
              <a:t>y</a:t>
            </a:r>
            <a:r>
              <a:rPr lang="ru-RU" b="1" i="1" dirty="0"/>
              <a:t> = </a:t>
            </a:r>
            <a:r>
              <a:rPr lang="en-US" b="1" i="1" dirty="0"/>
              <a:t>f</a:t>
            </a:r>
            <a:r>
              <a:rPr lang="ru-RU" b="1" i="1" dirty="0"/>
              <a:t>(</a:t>
            </a:r>
            <a:r>
              <a:rPr lang="en-US" b="1" i="1" dirty="0"/>
              <a:t>x</a:t>
            </a:r>
            <a:r>
              <a:rPr lang="ru-RU" b="1" i="1" dirty="0"/>
              <a:t>)</a:t>
            </a:r>
            <a:r>
              <a:rPr lang="ru-RU" b="1" dirty="0"/>
              <a:t>;</a:t>
            </a:r>
          </a:p>
          <a:p>
            <a:r>
              <a:rPr lang="ru-RU" b="1" dirty="0"/>
              <a:t>2) часть графика, лежащую правее оси </a:t>
            </a:r>
            <a:r>
              <a:rPr lang="ru-RU" b="1" i="1" dirty="0"/>
              <a:t>у</a:t>
            </a:r>
            <a:r>
              <a:rPr lang="ru-RU" b="1" dirty="0"/>
              <a:t> отобразить симметрично относительно этой оси (влево)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139952" y="2204864"/>
                <a:ext cx="2376264" cy="34163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b="1" dirty="0"/>
                  <a:t>1) раскрыть модуль, когда </a:t>
                </a:r>
                <a:r>
                  <a:rPr lang="ru-RU" b="1" dirty="0" err="1"/>
                  <a:t>подмодульное</a:t>
                </a:r>
                <a:r>
                  <a:rPr lang="ru-RU" b="1" dirty="0"/>
                  <a:t> выражение </a:t>
                </a:r>
                <a14:m>
                  <m:oMath xmlns:m="http://schemas.openxmlformats.org/officeDocument/2006/math">
                    <m:r>
                      <a:rPr lang="ru-RU" b="1" i="1">
                        <a:latin typeface="Cambria Math"/>
                      </a:rPr>
                      <m:t>≥</m:t>
                    </m:r>
                    <m:r>
                      <a:rPr lang="ru-RU" b="1" i="1">
                        <a:latin typeface="Cambria Math"/>
                      </a:rPr>
                      <m:t>𝟎</m:t>
                    </m:r>
                  </m:oMath>
                </a14:m>
                <a:r>
                  <a:rPr lang="ru-RU" b="1" dirty="0"/>
                  <a:t>; построить график полученной функции на этом участке;</a:t>
                </a:r>
              </a:p>
              <a:p>
                <a:r>
                  <a:rPr lang="ru-RU" b="1" dirty="0"/>
                  <a:t>2) раскрыть модуль, когда </a:t>
                </a:r>
                <a:r>
                  <a:rPr lang="ru-RU" b="1" dirty="0" err="1"/>
                  <a:t>подмодульное</a:t>
                </a:r>
                <a:r>
                  <a:rPr lang="ru-RU" b="1" dirty="0"/>
                  <a:t> выражение </a:t>
                </a:r>
                <a14:m>
                  <m:oMath xmlns:m="http://schemas.openxmlformats.org/officeDocument/2006/math">
                    <m:r>
                      <a:rPr lang="ru-RU" b="1" i="1">
                        <a:latin typeface="Cambria Math"/>
                      </a:rPr>
                      <m:t>≤</m:t>
                    </m:r>
                    <m:r>
                      <a:rPr lang="ru-RU" b="1" i="1">
                        <a:latin typeface="Cambria Math"/>
                      </a:rPr>
                      <m:t>𝟎</m:t>
                    </m:r>
                  </m:oMath>
                </a14:m>
                <a:r>
                  <a:rPr lang="ru-RU" b="1" dirty="0"/>
                  <a:t>; построить график полученной функции на этом участке</a:t>
                </a: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9952" y="2204864"/>
                <a:ext cx="2376264" cy="3416320"/>
              </a:xfrm>
              <a:prstGeom prst="rect">
                <a:avLst/>
              </a:prstGeom>
              <a:blipFill rotWithShape="1">
                <a:blip r:embed="rId3"/>
                <a:stretch>
                  <a:fillRect l="-2051" t="-893" r="-1795" b="-196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6516216" y="2132856"/>
            <a:ext cx="216024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1) найти нули </a:t>
            </a:r>
            <a:r>
              <a:rPr lang="ru-RU" b="1" dirty="0" err="1"/>
              <a:t>подмодульных</a:t>
            </a:r>
            <a:r>
              <a:rPr lang="ru-RU" b="1" dirty="0"/>
              <a:t> выражений – абсциссы вершин ломаной;</a:t>
            </a:r>
          </a:p>
          <a:p>
            <a:r>
              <a:rPr lang="ru-RU" b="1" dirty="0"/>
              <a:t>2) найти по одной контрольной точке в левом и правом бесконечных звеньях</a:t>
            </a:r>
          </a:p>
        </p:txBody>
      </p:sp>
    </p:spTree>
    <p:extLst>
      <p:ext uri="{BB962C8B-B14F-4D97-AF65-F5344CB8AC3E}">
        <p14:creationId xmlns:p14="http://schemas.microsoft.com/office/powerpoint/2010/main" val="1816984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Задание 23</a:t>
            </a:r>
            <a:endParaRPr lang="ru-RU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ru-RU" sz="3600" dirty="0" smtClean="0"/>
                  <a:t>Постройте график функции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ru-RU" sz="3600" b="1" i="1"/>
                      <m:t>𝒚</m:t>
                    </m:r>
                    <m:r>
                      <a:rPr lang="ru-RU" sz="3600" b="1" i="1"/>
                      <m:t>=</m:t>
                    </m:r>
                    <m:sSup>
                      <m:sSupPr>
                        <m:ctrlPr>
                          <a:rPr lang="ru-RU" sz="3600" b="1" i="1"/>
                        </m:ctrlPr>
                      </m:sSupPr>
                      <m:e>
                        <m:r>
                          <a:rPr lang="ru-RU" sz="3600" b="1" i="1"/>
                          <m:t>𝒙</m:t>
                        </m:r>
                      </m:e>
                      <m:sup>
                        <m:r>
                          <a:rPr lang="ru-RU" sz="3600" b="1" i="1"/>
                          <m:t>𝟐</m:t>
                        </m:r>
                      </m:sup>
                    </m:sSup>
                    <m:r>
                      <a:rPr lang="ru-RU" sz="3600" b="1" i="1"/>
                      <m:t>+</m:t>
                    </m:r>
                    <m:r>
                      <a:rPr lang="ru-RU" sz="3600" b="1" i="1"/>
                      <m:t>𝒙</m:t>
                    </m:r>
                    <m:r>
                      <a:rPr lang="ru-RU" sz="3600" b="1" i="1"/>
                      <m:t>−</m:t>
                    </m:r>
                    <m:r>
                      <a:rPr lang="ru-RU" sz="3600" b="1" i="1"/>
                      <m:t>𝟑</m:t>
                    </m:r>
                    <m:d>
                      <m:dPr>
                        <m:begChr m:val="|"/>
                        <m:endChr m:val="|"/>
                        <m:ctrlPr>
                          <a:rPr lang="ru-RU" sz="3600" b="1" i="1"/>
                        </m:ctrlPr>
                      </m:dPr>
                      <m:e>
                        <m:r>
                          <a:rPr lang="ru-RU" sz="3600" b="1" i="1"/>
                          <m:t>𝒙</m:t>
                        </m:r>
                        <m:r>
                          <a:rPr lang="ru-RU" sz="3600" b="1" i="1"/>
                          <m:t>+</m:t>
                        </m:r>
                        <m:r>
                          <a:rPr lang="ru-RU" sz="3600" b="1" i="1"/>
                          <m:t>𝟏</m:t>
                        </m:r>
                      </m:e>
                    </m:d>
                    <m:r>
                      <a:rPr lang="ru-RU" sz="3600" b="1" i="1"/>
                      <m:t>+</m:t>
                    </m:r>
                    <m:r>
                      <a:rPr lang="ru-RU" sz="3600" b="1" i="1"/>
                      <m:t>𝟐</m:t>
                    </m:r>
                  </m:oMath>
                </a14:m>
                <a:r>
                  <a:rPr lang="ru-RU" sz="3600" b="1" i="1" dirty="0"/>
                  <a:t> </a:t>
                </a:r>
                <a:endParaRPr lang="ru-RU" sz="3600" b="1" i="1" dirty="0" smtClean="0"/>
              </a:p>
              <a:p>
                <a:pPr marL="0" indent="0">
                  <a:buNone/>
                </a:pPr>
                <a:r>
                  <a:rPr lang="ru-RU" sz="3600" dirty="0" smtClean="0"/>
                  <a:t>И определите, при каких значениях </a:t>
                </a:r>
                <a:r>
                  <a:rPr lang="ru-RU" sz="3600" b="1" i="1" dirty="0" smtClean="0"/>
                  <a:t>р</a:t>
                </a:r>
                <a:r>
                  <a:rPr lang="ru-RU" sz="3600" dirty="0" smtClean="0"/>
                  <a:t> прямая </a:t>
                </a:r>
                <a:r>
                  <a:rPr lang="en-US" sz="3600" b="1" i="1" dirty="0" smtClean="0"/>
                  <a:t>y=p</a:t>
                </a:r>
                <a:r>
                  <a:rPr lang="ru-RU" sz="3600" dirty="0" smtClean="0"/>
                  <a:t> имеет с графиком ровно 3 общие точки.</a:t>
                </a:r>
                <a:endParaRPr lang="ru-RU" sz="3600" dirty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2222" t="-20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907727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Критерии оценивания </a:t>
            </a:r>
            <a:r>
              <a:rPr lang="ru-RU" i="1" u="sng" dirty="0" smtClean="0"/>
              <a:t>задания 23</a:t>
            </a:r>
            <a:endParaRPr lang="ru-RU" i="1" u="sng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4182343"/>
              </p:ext>
            </p:extLst>
          </p:nvPr>
        </p:nvGraphicFramePr>
        <p:xfrm>
          <a:off x="395536" y="1052736"/>
          <a:ext cx="8424936" cy="56224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32765"/>
                <a:gridCol w="7292171"/>
              </a:tblGrid>
              <a:tr h="86508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Баллы</a:t>
                      </a:r>
                      <a:endParaRPr lang="ru-RU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76200" marB="7620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Критерии оценки выполнения задания</a:t>
                      </a:r>
                      <a:endParaRPr lang="ru-RU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76200" marB="76200" anchor="ctr"/>
                </a:tc>
              </a:tr>
              <a:tr h="159209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</a:rPr>
                        <a:t>2</a:t>
                      </a:r>
                      <a:endParaRPr lang="ru-RU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76200" marB="7620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График построен правильно, верно указаны все значения c , при которых прямая y </a:t>
                      </a:r>
                      <a:r>
                        <a:rPr lang="ru-RU" sz="2800" dirty="0">
                          <a:effectLst/>
                          <a:sym typeface="Symbol"/>
                        </a:rPr>
                        <a:t></a:t>
                      </a:r>
                      <a:r>
                        <a:rPr lang="ru-RU" sz="2800" dirty="0">
                          <a:effectLst/>
                        </a:rPr>
                        <a:t> c имеет с графиком </a:t>
                      </a:r>
                      <a:r>
                        <a:rPr lang="ru-RU" sz="2800" dirty="0" smtClean="0">
                          <a:effectLst/>
                        </a:rPr>
                        <a:t>ровно 3 </a:t>
                      </a:r>
                      <a:r>
                        <a:rPr lang="ru-RU" sz="2800" smtClean="0">
                          <a:effectLst/>
                        </a:rPr>
                        <a:t>общие точки</a:t>
                      </a:r>
                      <a:endParaRPr lang="ru-RU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76200" marB="76200" anchor="ctr"/>
                </a:tc>
              </a:tr>
              <a:tr h="111117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</a:rPr>
                        <a:t>1</a:t>
                      </a:r>
                      <a:endParaRPr lang="ru-RU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76200" marB="7620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График построен правильно, указаны не все верные значения c</a:t>
                      </a:r>
                      <a:endParaRPr lang="ru-RU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76200" marB="76200" anchor="ctr"/>
                </a:tc>
              </a:tr>
              <a:tr h="111117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</a:rPr>
                        <a:t>0</a:t>
                      </a:r>
                      <a:endParaRPr lang="ru-RU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76200" marB="7620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Другие случаи, не соответствующие указанным выше критериям</a:t>
                      </a:r>
                      <a:endParaRPr lang="ru-RU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76200" marB="76200" anchor="ctr"/>
                </a:tc>
              </a:tr>
              <a:tr h="86508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i="1" u="sng" dirty="0">
                          <a:effectLst/>
                        </a:rPr>
                        <a:t>2</a:t>
                      </a:r>
                      <a:endParaRPr lang="ru-RU" sz="2800" i="1" u="sng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76200" marB="7620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i="1" u="sng" dirty="0">
                          <a:effectLst/>
                        </a:rPr>
                        <a:t>Максимальный балл</a:t>
                      </a:r>
                      <a:endParaRPr lang="ru-RU" sz="2800" i="1" u="sng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76200" marB="7620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9108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271</Words>
  <Application>Microsoft Office PowerPoint</Application>
  <PresentationFormat>Экран (4:3)</PresentationFormat>
  <Paragraphs>50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Задание 23</vt:lpstr>
      <vt:lpstr>Критерии оценивания задания 23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Dasha</dc:creator>
  <cp:lastModifiedBy>Dasha</cp:lastModifiedBy>
  <cp:revision>11</cp:revision>
  <dcterms:created xsi:type="dcterms:W3CDTF">2019-03-30T14:16:38Z</dcterms:created>
  <dcterms:modified xsi:type="dcterms:W3CDTF">2019-04-01T11:48:00Z</dcterms:modified>
</cp:coreProperties>
</file>