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7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6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2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5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E00A-C357-4FFF-A854-3DCEBB4A661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A3E1-8EB9-43EB-B922-3EDBA5FF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5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udit-menu.ru/plugins/dif_news/dif_news.php?0.view.6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416" y="546291"/>
            <a:ext cx="9144000" cy="11819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993300"/>
                </a:solidFill>
              </a:rPr>
              <a:t>Что? Где? Когда?</a:t>
            </a:r>
            <a:endParaRPr lang="ru-RU" sz="8000" b="1" dirty="0">
              <a:solidFill>
                <a:srgbClr val="99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83550"/>
            <a:ext cx="9549384" cy="1655762"/>
          </a:xfrm>
        </p:spPr>
        <p:txBody>
          <a:bodyPr>
            <a:noAutofit/>
          </a:bodyPr>
          <a:lstStyle/>
          <a:p>
            <a:r>
              <a:rPr lang="ru-RU" sz="9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«Каша 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</a:p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пища наша»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667" y="4270248"/>
            <a:ext cx="1667828" cy="2331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353965">
            <a:off x="256033" y="1691163"/>
            <a:ext cx="3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Битва знатоков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95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</a:rPr>
              <a:t>Раунд 3 «Овсянка, сэр!»</a:t>
            </a:r>
            <a:endParaRPr lang="ru-RU" sz="7200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264" y="1536192"/>
            <a:ext cx="8531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993300"/>
                </a:solidFill>
              </a:rPr>
              <a:t>Вся ли овсянка одинаково полезна?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141" y="2308086"/>
            <a:ext cx="74963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400" b="1" dirty="0" smtClean="0">
                <a:solidFill>
                  <a:srgbClr val="663300"/>
                </a:solidFill>
              </a:rPr>
              <a:t>Есть три </a:t>
            </a:r>
            <a:r>
              <a:rPr lang="ru-RU" sz="2400" b="1" dirty="0">
                <a:solidFill>
                  <a:srgbClr val="663300"/>
                </a:solidFill>
              </a:rPr>
              <a:t>вида овсянки</a:t>
            </a:r>
            <a:r>
              <a:rPr lang="ru-RU" sz="2400" b="1">
                <a:solidFill>
                  <a:srgbClr val="663300"/>
                </a:solidFill>
              </a:rPr>
              <a:t>: </a:t>
            </a:r>
            <a:r>
              <a:rPr lang="ru-RU" sz="2400" b="1" smtClean="0">
                <a:solidFill>
                  <a:srgbClr val="663300"/>
                </a:solidFill>
              </a:rPr>
              <a:t>овсяная крупа, </a:t>
            </a:r>
            <a:r>
              <a:rPr lang="ru-RU" sz="2400" b="1" dirty="0">
                <a:solidFill>
                  <a:srgbClr val="663300"/>
                </a:solidFill>
              </a:rPr>
              <a:t>геркулес и овсяные хлопья быстрого приготовления. </a:t>
            </a:r>
            <a:r>
              <a:rPr lang="ru-RU" sz="2400" b="1" dirty="0" smtClean="0">
                <a:solidFill>
                  <a:srgbClr val="663300"/>
                </a:solidFill>
              </a:rPr>
              <a:t>Они </a:t>
            </a:r>
            <a:r>
              <a:rPr lang="ru-RU" sz="2400" b="1" dirty="0">
                <a:solidFill>
                  <a:srgbClr val="663300"/>
                </a:solidFill>
              </a:rPr>
              <a:t>отличаются </a:t>
            </a:r>
            <a:r>
              <a:rPr lang="ru-RU" sz="2400" b="1" dirty="0" smtClean="0">
                <a:solidFill>
                  <a:srgbClr val="663300"/>
                </a:solidFill>
              </a:rPr>
              <a:t>методом обработки, временем </a:t>
            </a:r>
            <a:r>
              <a:rPr lang="ru-RU" sz="2400" b="1" dirty="0">
                <a:solidFill>
                  <a:srgbClr val="663300"/>
                </a:solidFill>
              </a:rPr>
              <a:t>приготовления, </a:t>
            </a:r>
            <a:r>
              <a:rPr lang="ru-RU" sz="2400" b="1" dirty="0" smtClean="0">
                <a:solidFill>
                  <a:srgbClr val="663300"/>
                </a:solidFill>
              </a:rPr>
              <a:t>полезными </a:t>
            </a:r>
            <a:r>
              <a:rPr lang="ru-RU" sz="2400" b="1" dirty="0">
                <a:solidFill>
                  <a:srgbClr val="663300"/>
                </a:solidFill>
              </a:rPr>
              <a:t>свойствами</a:t>
            </a:r>
            <a:r>
              <a:rPr lang="ru-RU" sz="2400" b="1" dirty="0" smtClean="0">
                <a:solidFill>
                  <a:srgbClr val="663300"/>
                </a:solidFill>
              </a:rPr>
              <a:t>.</a:t>
            </a:r>
          </a:p>
          <a:p>
            <a:pPr lvl="0" indent="457200" algn="just"/>
            <a:r>
              <a:rPr lang="ru-RU" sz="2400" b="1" dirty="0" smtClean="0">
                <a:solidFill>
                  <a:srgbClr val="663300"/>
                </a:solidFill>
              </a:rPr>
              <a:t>Самой полезной считается овсяная крупа, геркулес лишь немного уступает овсяной крупе по пользе. Овсяные хлопья быстрого приготовления  содержат меньше всего полезных веществ.</a:t>
            </a:r>
            <a:endParaRPr lang="ru-RU" sz="2400" b="1" dirty="0">
              <a:solidFill>
                <a:srgbClr val="6633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19" y="4645152"/>
            <a:ext cx="2136648" cy="1947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751" y="4645152"/>
            <a:ext cx="2272440" cy="1860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6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9072" y="426624"/>
            <a:ext cx="8750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993300"/>
                </a:solidFill>
              </a:rPr>
              <a:t>Молодцы!</a:t>
            </a:r>
            <a:endParaRPr lang="ru-RU" sz="9600" b="1" i="1" dirty="0">
              <a:solidFill>
                <a:srgbClr val="99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5996" y="1996284"/>
            <a:ext cx="5504688" cy="28437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46902" y="2403287"/>
            <a:ext cx="4997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FFFF00"/>
                </a:solidFill>
              </a:rPr>
              <a:t>Автор презентации: 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Гречушникова Тамара Юрьевна,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учитель биологии 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МБОУ города Ульяновска 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«Средняя школа № 76 имени Хо Ши Мина»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56" y="1934973"/>
            <a:ext cx="3334702" cy="4670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7158" y="4932603"/>
            <a:ext cx="506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Источник фотографий и рисунков </a:t>
            </a:r>
            <a:r>
              <a:rPr lang="en-US" sz="1600" b="1" dirty="0" smtClean="0"/>
              <a:t>Internet</a:t>
            </a:r>
            <a:endParaRPr lang="ru-RU" sz="1600" b="1" dirty="0" smtClean="0"/>
          </a:p>
          <a:p>
            <a:r>
              <a:rPr lang="ru-RU" sz="1600" b="1" dirty="0" smtClean="0"/>
              <a:t>Интересные </a:t>
            </a:r>
            <a:r>
              <a:rPr lang="ru-RU" sz="1600" b="1" dirty="0"/>
              <a:t>факты о кашах. Эрудит. </a:t>
            </a:r>
            <a:r>
              <a:rPr lang="ru-RU" sz="1600" b="1" dirty="0">
                <a:hlinkClick r:id="rId4"/>
              </a:rPr>
              <a:t>http://</a:t>
            </a:r>
            <a:r>
              <a:rPr lang="ru-RU" sz="1600" b="1" dirty="0" smtClean="0">
                <a:hlinkClick r:id="rId4"/>
              </a:rPr>
              <a:t>erudit-menu.ru/plugins/dif_news/dif_news.php?0.view.621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73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</a:rPr>
              <a:t>Разминка</a:t>
            </a:r>
            <a:endParaRPr lang="ru-RU" sz="72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256" y="1690688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/>
              <a:t>Какой город России считается столицей русской каши? </a:t>
            </a:r>
          </a:p>
          <a:p>
            <a:pPr indent="457200"/>
            <a:r>
              <a:rPr lang="ru-RU" sz="2800" dirty="0" smtClean="0"/>
              <a:t>Здесь вот уже седьмой год подряд проходит Фестиваль Каши, имеется Музей каши.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59736" y="5084064"/>
            <a:ext cx="828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Город  Кашин, Тверская область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39" y="2064639"/>
            <a:ext cx="5048250" cy="3019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298" y="550385"/>
            <a:ext cx="2654558" cy="265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1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</a:rPr>
              <a:t>Разминка</a:t>
            </a:r>
            <a:endParaRPr lang="ru-RU" sz="7200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688" y="1883664"/>
            <a:ext cx="366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/>
              <a:t>Когда отмечается праздник «Бабьи каши»? </a:t>
            </a:r>
          </a:p>
          <a:p>
            <a:pPr indent="457200"/>
            <a:r>
              <a:rPr lang="ru-RU" sz="2800" dirty="0" smtClean="0"/>
              <a:t>Кому он посвящён?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24128" y="4450306"/>
            <a:ext cx="10460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Этот праздник отмечали 8 января, в этот день было принято чествовать повивальных бабок. Им приносили щедрые подарки и угощения.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736" y="1465171"/>
            <a:ext cx="4776216" cy="2985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29052" y="1465171"/>
            <a:ext cx="1624748" cy="29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</a:rPr>
              <a:t>Разминка</a:t>
            </a:r>
            <a:endParaRPr lang="ru-RU" sz="7200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76" y="1975104"/>
            <a:ext cx="2834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/>
              <a:t>Какая каша готовится из ячменной крупы?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83664" y="5010912"/>
            <a:ext cx="893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Перловая из цельной, ячневая каша из мелкодроблёной ячменной крупы.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168" b="30338"/>
          <a:stretch/>
        </p:blipFill>
        <p:spPr>
          <a:xfrm>
            <a:off x="4526518" y="1818704"/>
            <a:ext cx="4928378" cy="289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89" y="3072384"/>
            <a:ext cx="2756540" cy="212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758" y="3231928"/>
            <a:ext cx="2811366" cy="187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57614" y="972454"/>
            <a:ext cx="2673731" cy="20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Раунд 1 «Знаменитые каши»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92224"/>
            <a:ext cx="1051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Знаменитый рецепт этой каши родился во времена исторического перехода великого полководца и его армии через Альпы. К концу подходили запасы, осталось понемногу разных видов круп: чуть гороха, перловки, пшена, гречихи. Если сварить только один вид, то на всю армию не хватит. Задумавшись над тем, как же накормить солдат, полководец отдал приказ варить всё в общем котле, добавив масла и лука. Каша оказалась очень вкусной и полезной.</a:t>
            </a:r>
          </a:p>
          <a:p>
            <a:pPr indent="457200" algn="just"/>
            <a:r>
              <a:rPr lang="ru-RU" sz="2000" dirty="0" smtClean="0"/>
              <a:t>Назовите имя полководца и название этой каши, сохранившееся до наших дней.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784" y="4255103"/>
            <a:ext cx="42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Александр Васильевич Суворов</a:t>
            </a:r>
          </a:p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Каша «суворовская»</a:t>
            </a:r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839" y="3717798"/>
            <a:ext cx="2936177" cy="2987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699" y="3717798"/>
            <a:ext cx="2249170" cy="29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Раунд 1 «Знаменитые каши»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86592"/>
            <a:ext cx="107716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dirty="0"/>
              <a:t>Название каши связывают с именем графа. Однажды графа пригласили отобедать в гости. На десерт была подана очень красиво оформленная и прекрасная на вкус каша. Попробовав её, граф был настолько удивлён и растроган, что велел позвать в столовую повара и, когда тот явился, расцеловал его. Такой вкусной каши министр ещё никогда не ел. Граф выкупил крепостного повара и изобретателя каши Захара Кузьмина. </a:t>
            </a:r>
            <a:endParaRPr lang="ru-RU" sz="2000" dirty="0" smtClean="0"/>
          </a:p>
          <a:p>
            <a:pPr lvl="0" indent="457200" algn="just"/>
            <a:r>
              <a:rPr lang="ru-RU" sz="2000" dirty="0" smtClean="0"/>
              <a:t>Назовите </a:t>
            </a:r>
            <a:r>
              <a:rPr lang="ru-RU" sz="2000" dirty="0"/>
              <a:t>кашу и ингредиенты, из которой она готовится.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98487"/>
            <a:ext cx="5806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3300"/>
                </a:solidFill>
              </a:rPr>
              <a:t>«Гурьевская» каша - от имени графа Дмитрия Гурьева. </a:t>
            </a:r>
          </a:p>
          <a:p>
            <a:r>
              <a:rPr lang="ru-RU" sz="2800" dirty="0" smtClean="0">
                <a:solidFill>
                  <a:srgbClr val="663300"/>
                </a:solidFill>
              </a:rPr>
              <a:t>Манная каша на молоке и сливках </a:t>
            </a:r>
          </a:p>
          <a:p>
            <a:r>
              <a:rPr lang="ru-RU" sz="2800" dirty="0" smtClean="0">
                <a:solidFill>
                  <a:srgbClr val="663300"/>
                </a:solidFill>
              </a:rPr>
              <a:t>с добавлением варенья, мёда, орехов, сухофруктов, цукатов и пряностей.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970" y="3061546"/>
            <a:ext cx="2747054" cy="3517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616" y="4259046"/>
            <a:ext cx="2843784" cy="246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Раунд 2 «Самые-самые!»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2044" y="1511008"/>
            <a:ext cx="5431536" cy="18928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8420" y="1511008"/>
            <a:ext cx="5431536" cy="18928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2320" y="3511519"/>
            <a:ext cx="5431536" cy="18928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360" y="1618711"/>
            <a:ext cx="494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Каша богата незаменимыми аминокислотами, в особенности лецитином. В 100 г содержатся 12,6 г белка и 68 г углеводов, а также кальций, магний, железо, калий и фосфор.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433" y="3325972"/>
            <a:ext cx="293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Гречневая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6" y="4107132"/>
            <a:ext cx="2677534" cy="1731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678168" y="1772600"/>
            <a:ext cx="489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Самая калорийная среди всех каш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в 100 г содержится 331 ккал), </a:t>
            </a:r>
            <a:endParaRPr lang="ru-RU" sz="2000" dirty="0" smtClean="0"/>
          </a:p>
          <a:p>
            <a:pPr algn="ctr"/>
            <a:r>
              <a:rPr lang="ru-RU" sz="2000" dirty="0" smtClean="0"/>
              <a:t>также </a:t>
            </a:r>
            <a:r>
              <a:rPr lang="ru-RU" sz="2000" dirty="0"/>
              <a:t>в этой каше присутствуют </a:t>
            </a:r>
            <a:endParaRPr lang="ru-RU" sz="2000" dirty="0" smtClean="0"/>
          </a:p>
          <a:p>
            <a:pPr algn="ctr"/>
            <a:r>
              <a:rPr lang="ru-RU" sz="2000" dirty="0" smtClean="0"/>
              <a:t>витамины </a:t>
            </a:r>
            <a:r>
              <a:rPr lang="ru-RU" sz="2000" dirty="0"/>
              <a:t>В1, В2, калий.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8528" y="3408611"/>
            <a:ext cx="25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Манная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256" y="4156969"/>
            <a:ext cx="2791968" cy="18979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401568" y="3488427"/>
            <a:ext cx="535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Эта каша считается самой питательной. Всего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100 г этого продукта содержится около 15 г протеина, что составляет </a:t>
            </a:r>
            <a:r>
              <a:rPr lang="ru-RU" sz="2000" dirty="0" smtClean="0"/>
              <a:t>почти </a:t>
            </a:r>
            <a:r>
              <a:rPr lang="ru-RU" sz="2000" dirty="0"/>
              <a:t>1/4 суточной нормы человека. </a:t>
            </a:r>
            <a:r>
              <a:rPr lang="ru-RU" sz="2000" dirty="0" smtClean="0"/>
              <a:t>Данная </a:t>
            </a:r>
            <a:r>
              <a:rPr lang="ru-RU" sz="2000" dirty="0"/>
              <a:t>каша превосходит </a:t>
            </a:r>
            <a:endParaRPr lang="ru-RU" sz="2000" dirty="0" smtClean="0"/>
          </a:p>
          <a:p>
            <a:pPr algn="ctr"/>
            <a:r>
              <a:rPr lang="ru-RU" sz="2000" dirty="0" smtClean="0"/>
              <a:t>все </a:t>
            </a:r>
            <a:r>
              <a:rPr lang="ru-RU" sz="2000" dirty="0"/>
              <a:t>другие по содержанию </a:t>
            </a:r>
            <a:r>
              <a:rPr lang="ru-RU" sz="2000" dirty="0" smtClean="0"/>
              <a:t>цинка.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137" y="5201555"/>
            <a:ext cx="3211531" cy="14362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2350008" y="578876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Овсяная 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</a:rPr>
              <a:t>Раунд 3 «Овсянка, сэр!»</a:t>
            </a:r>
            <a:endParaRPr lang="ru-RU" sz="72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104" y="1819656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993300"/>
                </a:solidFill>
              </a:rPr>
              <a:t>В какой стране традиционный завтрак состоит из овсяной каши?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447288"/>
            <a:ext cx="541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</a:rPr>
              <a:t>В </a:t>
            </a:r>
            <a:r>
              <a:rPr lang="ru-RU" sz="3600" b="1" dirty="0">
                <a:solidFill>
                  <a:srgbClr val="663300"/>
                </a:solidFill>
              </a:rPr>
              <a:t>В</a:t>
            </a:r>
            <a:r>
              <a:rPr lang="ru-RU" sz="3600" b="1" dirty="0" smtClean="0">
                <a:solidFill>
                  <a:srgbClr val="663300"/>
                </a:solidFill>
              </a:rPr>
              <a:t>еликобритании </a:t>
            </a:r>
            <a:endParaRPr lang="ru-RU" sz="3600" b="1" dirty="0">
              <a:solidFill>
                <a:srgbClr val="66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62" y="3272063"/>
            <a:ext cx="4587050" cy="33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</a:rPr>
              <a:t>Раунд 3 «Овсянка, сэр!»</a:t>
            </a:r>
            <a:endParaRPr lang="ru-RU" sz="7200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5228" y="1828092"/>
            <a:ext cx="8100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993300"/>
                </a:solidFill>
              </a:rPr>
              <a:t>Блюда из овса были известны </a:t>
            </a:r>
            <a:endParaRPr lang="ru-RU" sz="4000" b="1" dirty="0" smtClean="0">
              <a:solidFill>
                <a:srgbClr val="9933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993300"/>
                </a:solidFill>
              </a:rPr>
              <a:t>ещё </a:t>
            </a:r>
            <a:r>
              <a:rPr lang="ru-RU" sz="4000" b="1" dirty="0">
                <a:solidFill>
                  <a:srgbClr val="993300"/>
                </a:solidFill>
              </a:rPr>
              <a:t>в Древней Руси. </a:t>
            </a:r>
            <a:endParaRPr lang="ru-RU" sz="4000" b="1" dirty="0" smtClean="0">
              <a:solidFill>
                <a:srgbClr val="9933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993300"/>
                </a:solidFill>
              </a:rPr>
              <a:t>Что </a:t>
            </a:r>
            <a:r>
              <a:rPr lang="ru-RU" sz="4000" b="1" dirty="0">
                <a:solidFill>
                  <a:srgbClr val="993300"/>
                </a:solidFill>
              </a:rPr>
              <a:t>это за блюда?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7944" y="3904488"/>
            <a:ext cx="8631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63300"/>
                </a:solidFill>
              </a:rPr>
              <a:t>Овсяные кисели считались не только лакомством, они использовались </a:t>
            </a:r>
            <a:endParaRPr lang="ru-RU" sz="3600" b="1" dirty="0" smtClean="0">
              <a:solidFill>
                <a:srgbClr val="6633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663300"/>
                </a:solidFill>
              </a:rPr>
              <a:t>в </a:t>
            </a:r>
            <a:r>
              <a:rPr lang="ru-RU" sz="3600" b="1" dirty="0">
                <a:solidFill>
                  <a:srgbClr val="663300"/>
                </a:solidFill>
              </a:rPr>
              <a:t>качестве целебного </a:t>
            </a:r>
            <a:r>
              <a:rPr lang="ru-RU" sz="3600" b="1" dirty="0" smtClean="0">
                <a:solidFill>
                  <a:srgbClr val="663300"/>
                </a:solidFill>
              </a:rPr>
              <a:t>средства.</a:t>
            </a:r>
            <a:endParaRPr lang="ru-RU" sz="3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578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Что? Где? Когда?</vt:lpstr>
      <vt:lpstr>Разминка</vt:lpstr>
      <vt:lpstr>Разминка</vt:lpstr>
      <vt:lpstr>Разминка</vt:lpstr>
      <vt:lpstr>Раунд 1 «Знаменитые каши»</vt:lpstr>
      <vt:lpstr>Раунд 1 «Знаменитые каши»</vt:lpstr>
      <vt:lpstr>Раунд 2 «Самые-самые!»</vt:lpstr>
      <vt:lpstr>Раунд 3 «Овсянка, сэр!»</vt:lpstr>
      <vt:lpstr>Раунд 3 «Овсянка, сэр!»</vt:lpstr>
      <vt:lpstr>Раунд 3 «Овсянка, сэр!»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creator>Grechushnikova T</dc:creator>
  <cp:lastModifiedBy>Grechushnikova T</cp:lastModifiedBy>
  <cp:revision>40</cp:revision>
  <dcterms:created xsi:type="dcterms:W3CDTF">2019-09-14T15:57:27Z</dcterms:created>
  <dcterms:modified xsi:type="dcterms:W3CDTF">2020-04-06T16:12:06Z</dcterms:modified>
</cp:coreProperties>
</file>