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0" r:id="rId3"/>
    <p:sldId id="257" r:id="rId4"/>
    <p:sldId id="262" r:id="rId5"/>
    <p:sldId id="268" r:id="rId6"/>
    <p:sldId id="263" r:id="rId7"/>
    <p:sldId id="264" r:id="rId8"/>
    <p:sldId id="265" r:id="rId9"/>
    <p:sldId id="266" r:id="rId10"/>
    <p:sldId id="267" r:id="rId11"/>
    <p:sldId id="258" r:id="rId12"/>
    <p:sldId id="271" r:id="rId13"/>
    <p:sldId id="272" r:id="rId14"/>
  </p:sldIdLst>
  <p:sldSz cx="9144000" cy="6858000" type="screen4x3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50" d="100"/>
          <a:sy n="50" d="100"/>
        </p:scale>
        <p:origin x="-1956" y="-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A7FAD-BF0D-41BD-9239-8CC2EA27A788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4CD24-FA13-41C3-A429-8264C024D4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254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4CD24-FA13-41C3-A429-8264C024D41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838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</p:spPr>
        <p:txBody>
          <a:bodyPr/>
          <a:lstStyle>
            <a:lvl1pPr>
              <a:defRPr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01008"/>
            <a:ext cx="6400800" cy="7920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D1A2-B487-4A5E-80E6-A7733106126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F4CAF-38D2-41BD-90DF-F43296067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915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D1A2-B487-4A5E-80E6-A7733106126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F4CAF-38D2-41BD-90DF-F43296067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057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D1A2-B487-4A5E-80E6-A7733106126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F4CAF-38D2-41BD-90DF-F43296067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704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88640"/>
            <a:ext cx="6408712" cy="1143000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D1A2-B487-4A5E-80E6-A7733106126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F4CAF-38D2-41BD-90DF-F43296067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231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D1A2-B487-4A5E-80E6-A7733106126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F4CAF-38D2-41BD-90DF-F43296067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078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D1A2-B487-4A5E-80E6-A7733106126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F4CAF-38D2-41BD-90DF-F43296067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260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D1A2-B487-4A5E-80E6-A7733106126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F4CAF-38D2-41BD-90DF-F43296067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90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D1A2-B487-4A5E-80E6-A7733106126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F4CAF-38D2-41BD-90DF-F43296067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52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D1A2-B487-4A5E-80E6-A7733106126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F4CAF-38D2-41BD-90DF-F43296067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97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D1A2-B487-4A5E-80E6-A7733106126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F4CAF-38D2-41BD-90DF-F43296067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81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D1A2-B487-4A5E-80E6-A7733106126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F4CAF-38D2-41BD-90DF-F43296067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18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4087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8229600" cy="4425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4D1A2-B487-4A5E-80E6-A7733106126D}" type="datetimeFigureOut">
              <a:rPr lang="ru-RU" smtClean="0"/>
              <a:t>23.03.2019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F4CAF-38D2-41BD-90DF-F43296067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98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0.pn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gif"/><Relationship Id="rId7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1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564904"/>
            <a:ext cx="8280920" cy="147002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М</a:t>
            </a:r>
            <a:r>
              <a:rPr lang="ru-RU" dirty="0" smtClean="0">
                <a:solidFill>
                  <a:srgbClr val="0070C0"/>
                </a:solidFill>
              </a:rPr>
              <a:t>оделирование языковых единиц в курсе «Азбуки»    в УМК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«Перспективная начальная школа»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Picture 8" descr="http://ramki-photoshop.ru/image/dlja-teksta_07_small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793088" cy="691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10999" y="5517232"/>
            <a:ext cx="24835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</a:rPr>
              <a:t>Н.А. Новикова</a:t>
            </a:r>
          </a:p>
          <a:p>
            <a:pPr algn="ctr"/>
            <a:r>
              <a:rPr lang="ru-RU" sz="2400" b="1" i="1" dirty="0">
                <a:solidFill>
                  <a:srgbClr val="0070C0"/>
                </a:solidFill>
              </a:rPr>
              <a:t>г</a:t>
            </a:r>
            <a:r>
              <a:rPr lang="ru-RU" sz="2400" b="1" i="1" dirty="0" smtClean="0">
                <a:solidFill>
                  <a:srgbClr val="0070C0"/>
                </a:solidFill>
              </a:rPr>
              <a:t>. Кемерово </a:t>
            </a:r>
            <a:r>
              <a:rPr lang="ru-RU" sz="2400" b="1" i="1" dirty="0" smtClean="0">
                <a:solidFill>
                  <a:srgbClr val="0070C0"/>
                </a:solidFill>
              </a:rPr>
              <a:t>2019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1270465" cy="1278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653136"/>
            <a:ext cx="2664296" cy="2016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8640"/>
            <a:ext cx="1270465" cy="12789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047" y="495016"/>
            <a:ext cx="1270465" cy="12789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449" y="548680"/>
            <a:ext cx="2051720" cy="217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3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6" b="14286"/>
          <a:stretch/>
        </p:blipFill>
        <p:spPr>
          <a:xfrm>
            <a:off x="139788" y="3611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8" y="9797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6" b="11837"/>
          <a:stretch/>
        </p:blipFill>
        <p:spPr>
          <a:xfrm>
            <a:off x="-156589" y="42708"/>
            <a:ext cx="9300589" cy="6845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1" b="11564"/>
          <a:stretch/>
        </p:blipFill>
        <p:spPr>
          <a:xfrm>
            <a:off x="-14908" y="-149330"/>
            <a:ext cx="930626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5"/>
          <a:stretch/>
        </p:blipFill>
        <p:spPr>
          <a:xfrm>
            <a:off x="-22481" y="-149330"/>
            <a:ext cx="9306269" cy="70170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3"/>
          <a:stretch/>
        </p:blipFill>
        <p:spPr>
          <a:xfrm>
            <a:off x="-96043" y="9797"/>
            <a:ext cx="9306269" cy="71734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4"/>
          <a:stretch/>
        </p:blipFill>
        <p:spPr>
          <a:xfrm>
            <a:off x="0" y="-49179"/>
            <a:ext cx="9306269" cy="71734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97"/>
          <a:stretch/>
        </p:blipFill>
        <p:spPr>
          <a:xfrm>
            <a:off x="-162268" y="-49179"/>
            <a:ext cx="9306268" cy="7029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9" b="13469"/>
          <a:stretch/>
        </p:blipFill>
        <p:spPr>
          <a:xfrm>
            <a:off x="-190819" y="-25571"/>
            <a:ext cx="9306269" cy="7173416"/>
          </a:xfrm>
          <a:prstGeom prst="rect">
            <a:avLst/>
          </a:prstGeom>
        </p:spPr>
      </p:pic>
      <p:pic>
        <p:nvPicPr>
          <p:cNvPr id="12" name="Picture 8" descr="http://ramki-photoshop.ru/image/dlja-teksta_07_small.png"/>
          <p:cNvPicPr>
            <a:picLocks noChangeAspect="1" noChangeArrowheads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310" y="-196332"/>
            <a:ext cx="9649072" cy="705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учиться надо весел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47664" y="261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1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80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6408712" cy="1143000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Моделирование </a:t>
            </a:r>
            <a:r>
              <a:rPr lang="ru-RU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как средство:</a:t>
            </a:r>
            <a:endParaRPr lang="ru-RU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240435" y="1303818"/>
            <a:ext cx="7564236" cy="934028"/>
            <a:chOff x="1170" y="1543"/>
            <a:chExt cx="3206" cy="381"/>
          </a:xfrm>
        </p:grpSpPr>
        <p:sp>
          <p:nvSpPr>
            <p:cNvPr id="4" name="AutoShape 3"/>
            <p:cNvSpPr>
              <a:spLocks noChangeArrowheads="1"/>
            </p:cNvSpPr>
            <p:nvPr/>
          </p:nvSpPr>
          <p:spPr bwMode="gray">
            <a:xfrm>
              <a:off x="1170" y="1543"/>
              <a:ext cx="3206" cy="38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1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407301" y="4880577"/>
            <a:ext cx="7188033" cy="630238"/>
            <a:chOff x="1161" y="1572"/>
            <a:chExt cx="3206" cy="338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413767" y="5510815"/>
            <a:ext cx="6974657" cy="942522"/>
            <a:chOff x="1161" y="1572"/>
            <a:chExt cx="3206" cy="338"/>
          </a:xfrm>
        </p:grpSpPr>
        <p:sp>
          <p:nvSpPr>
            <p:cNvPr id="10" name="AutoShape 9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9" name="AutoShape 18"/>
          <p:cNvSpPr>
            <a:spLocks noChangeArrowheads="1"/>
          </p:cNvSpPr>
          <p:nvPr/>
        </p:nvSpPr>
        <p:spPr bwMode="gray">
          <a:xfrm>
            <a:off x="2990850" y="3179986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Font typeface="Wingdings" pitchFamily="2" charset="2"/>
              <a:buNone/>
            </a:pP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AutoShape 19"/>
          <p:cNvSpPr>
            <a:spLocks noChangeArrowheads="1"/>
          </p:cNvSpPr>
          <p:nvPr/>
        </p:nvSpPr>
        <p:spPr bwMode="gray">
          <a:xfrm>
            <a:off x="2990850" y="3778473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Font typeface="Wingdings" pitchFamily="2" charset="2"/>
              <a:buNone/>
            </a:pP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AutoShape 20"/>
          <p:cNvSpPr>
            <a:spLocks noChangeArrowheads="1"/>
          </p:cNvSpPr>
          <p:nvPr/>
        </p:nvSpPr>
        <p:spPr bwMode="gray">
          <a:xfrm>
            <a:off x="2990850" y="4391248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Font typeface="Wingdings" pitchFamily="2" charset="2"/>
              <a:buNone/>
            </a:pPr>
            <a:r>
              <a:rPr lang="ru-RU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Вставьте Ваш текст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AutoShape 21"/>
          <p:cNvSpPr>
            <a:spLocks noChangeArrowheads="1"/>
          </p:cNvSpPr>
          <p:nvPr/>
        </p:nvSpPr>
        <p:spPr bwMode="gray">
          <a:xfrm>
            <a:off x="2990850" y="5402486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Font typeface="Wingdings" pitchFamily="2" charset="2"/>
              <a:buNone/>
            </a:pP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AutoShape 22"/>
          <p:cNvSpPr>
            <a:spLocks noChangeArrowheads="1"/>
          </p:cNvSpPr>
          <p:nvPr/>
        </p:nvSpPr>
        <p:spPr bwMode="auto">
          <a:xfrm>
            <a:off x="773788" y="2238310"/>
            <a:ext cx="7920880" cy="856312"/>
          </a:xfrm>
          <a:prstGeom prst="roundRect">
            <a:avLst>
              <a:gd name="adj" fmla="val 42181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наглядного представления объектов и 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закономерностей изучаемого </a:t>
            </a:r>
            <a:r>
              <a:rPr lang="ru-RU" sz="2800" b="1" dirty="0">
                <a:solidFill>
                  <a:srgbClr val="0070C0"/>
                </a:solidFill>
              </a:rPr>
              <a:t>материала</a:t>
            </a:r>
            <a:endParaRPr lang="en-US" sz="28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AutoShape 23"/>
          <p:cNvSpPr>
            <a:spLocks noChangeArrowheads="1"/>
          </p:cNvSpPr>
          <p:nvPr/>
        </p:nvSpPr>
        <p:spPr bwMode="gray">
          <a:xfrm>
            <a:off x="2990850" y="2610073"/>
            <a:ext cx="3505200" cy="381000"/>
          </a:xfrm>
          <a:prstGeom prst="roundRect">
            <a:avLst>
              <a:gd name="adj" fmla="val 7574"/>
            </a:avLst>
          </a:prstGeom>
          <a:noFill/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Font typeface="Wingdings" pitchFamily="2" charset="2"/>
              <a:buNone/>
            </a:pP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25" name="Group 5"/>
          <p:cNvGrpSpPr>
            <a:grpSpLocks/>
          </p:cNvGrpSpPr>
          <p:nvPr/>
        </p:nvGrpSpPr>
        <p:grpSpPr bwMode="auto">
          <a:xfrm>
            <a:off x="1413767" y="4004773"/>
            <a:ext cx="7390415" cy="772950"/>
            <a:chOff x="1161" y="1572"/>
            <a:chExt cx="3206" cy="338"/>
          </a:xfrm>
        </p:grpSpPr>
        <p:sp>
          <p:nvSpPr>
            <p:cNvPr id="26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8" name="Group 5"/>
          <p:cNvGrpSpPr>
            <a:grpSpLocks/>
          </p:cNvGrpSpPr>
          <p:nvPr/>
        </p:nvGrpSpPr>
        <p:grpSpPr bwMode="auto">
          <a:xfrm>
            <a:off x="980943" y="3094622"/>
            <a:ext cx="7898990" cy="1034951"/>
            <a:chOff x="1161" y="1572"/>
            <a:chExt cx="3206" cy="338"/>
          </a:xfrm>
        </p:grpSpPr>
        <p:sp>
          <p:nvSpPr>
            <p:cNvPr id="29" name="AutoShape 6"/>
            <p:cNvSpPr>
              <a:spLocks noChangeArrowheads="1"/>
            </p:cNvSpPr>
            <p:nvPr/>
          </p:nvSpPr>
          <p:spPr bwMode="gray">
            <a:xfrm>
              <a:off x="1161" y="1572"/>
              <a:ext cx="3206" cy="33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sp>
          <p:nvSpPr>
            <p:cNvPr id="30" name="AutoShape 7"/>
            <p:cNvSpPr>
              <a:spLocks noChangeArrowheads="1"/>
            </p:cNvSpPr>
            <p:nvPr/>
          </p:nvSpPr>
          <p:spPr bwMode="gray">
            <a:xfrm>
              <a:off x="1171" y="1578"/>
              <a:ext cx="3187" cy="152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chemeClr val="accent2">
                    <a:alpha val="70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1051882" y="2589813"/>
            <a:ext cx="777232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3200" b="1" dirty="0" smtClean="0">
              <a:solidFill>
                <a:srgbClr val="FFFF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подготовки к </a:t>
            </a:r>
            <a:r>
              <a:rPr lang="ru-RU" sz="3200" b="1" dirty="0">
                <a:solidFill>
                  <a:srgbClr val="FFFF00"/>
                </a:solidFill>
              </a:rPr>
              <a:t>самостоятельному </a:t>
            </a:r>
            <a:r>
              <a:rPr lang="ru-RU" sz="3200" b="1" dirty="0" smtClean="0">
                <a:solidFill>
                  <a:srgbClr val="FFFF00"/>
                </a:solidFill>
              </a:rPr>
              <a:t>решению</a:t>
            </a:r>
          </a:p>
          <a:p>
            <a:pPr algn="ctr"/>
            <a:r>
              <a:rPr lang="ru-RU" sz="3200" b="1" dirty="0">
                <a:solidFill>
                  <a:srgbClr val="FFFF00"/>
                </a:solidFill>
              </a:rPr>
              <a:t>познавательных и практических </a:t>
            </a:r>
            <a:r>
              <a:rPr lang="ru-RU" sz="3200" b="1" dirty="0" smtClean="0">
                <a:solidFill>
                  <a:srgbClr val="FFFF00"/>
                </a:solidFill>
              </a:rPr>
              <a:t> задач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32" name="Picture 8" descr="http://ramki-photoshop.ru/image/dlja-teksta_07_small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43" y="-258434"/>
            <a:ext cx="9552521" cy="720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436819" y="4098860"/>
            <a:ext cx="74362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к самостоятельному добыванию знаний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458707" y="1232223"/>
            <a:ext cx="73132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включения каждого </a:t>
            </a:r>
            <a:r>
              <a:rPr lang="ru-RU" sz="3200" b="1" dirty="0" smtClean="0">
                <a:solidFill>
                  <a:srgbClr val="FFFF00"/>
                </a:solidFill>
              </a:rPr>
              <a:t>ученика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 </a:t>
            </a:r>
            <a:r>
              <a:rPr lang="ru-RU" sz="3200" b="1" dirty="0">
                <a:solidFill>
                  <a:srgbClr val="FFFF00"/>
                </a:solidFill>
              </a:rPr>
              <a:t>в активную деятельность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72663" y="4926040"/>
            <a:ext cx="72573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р</a:t>
            </a:r>
            <a:r>
              <a:rPr lang="ru-RU" sz="3200" b="1" dirty="0" smtClean="0">
                <a:solidFill>
                  <a:srgbClr val="FFFF00"/>
                </a:solidFill>
              </a:rPr>
              <a:t>азвития связной речи первоклассника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634231" y="5402486"/>
            <a:ext cx="6533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п</a:t>
            </a:r>
            <a:r>
              <a:rPr lang="ru-RU" sz="3200" b="1" dirty="0" smtClean="0">
                <a:solidFill>
                  <a:srgbClr val="FFFF00"/>
                </a:solidFill>
              </a:rPr>
              <a:t>ередачи системных отношений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 между языковыми единицами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2" y="-258434"/>
            <a:ext cx="1270465" cy="12789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66" y="5301599"/>
            <a:ext cx="1270465" cy="12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2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/>
      <p:bldP spid="14" grpId="0"/>
      <p:bldP spid="16" grpId="0"/>
      <p:bldP spid="17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15615" y="1916832"/>
            <a:ext cx="5088041" cy="43924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Уважаемые коллеги!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Идите </a:t>
            </a:r>
            <a:r>
              <a:rPr lang="ru-RU" sz="3600" b="1" dirty="0">
                <a:solidFill>
                  <a:srgbClr val="FF0000"/>
                </a:solidFill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на работу с радостью, выходите с приятной </a:t>
            </a:r>
            <a:r>
              <a:rPr lang="ru-RU" sz="3600" b="1" dirty="0" smtClean="0">
                <a:solidFill>
                  <a:srgbClr val="FF0000"/>
                </a:solidFill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усталостью!</a:t>
            </a:r>
            <a:endParaRPr lang="ru-RU" sz="14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100" name="Picture 4" descr="http://vamotkrytka.ru/_ph/6/1/145105958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96" y="4725115"/>
            <a:ext cx="2880320" cy="183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10" y="5286037"/>
            <a:ext cx="1270465" cy="1278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45" y="4671281"/>
            <a:ext cx="1442742" cy="21867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60578" cy="3897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9" y="2800190"/>
            <a:ext cx="5963496" cy="42675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69" y="0"/>
            <a:ext cx="4011632" cy="49975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3429001"/>
            <a:ext cx="7452320" cy="3429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578" y="0"/>
            <a:ext cx="1270465" cy="12789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445224"/>
            <a:ext cx="2232248" cy="17281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055" y="1311492"/>
            <a:ext cx="1270465" cy="12789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767" y="676364"/>
            <a:ext cx="1270465" cy="12789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07" y="623547"/>
            <a:ext cx="1270465" cy="12789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897338"/>
            <a:ext cx="1270465" cy="15478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955356"/>
            <a:ext cx="2064094" cy="16896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4001" cy="6857998"/>
          </a:xfrm>
          <a:prstGeom prst="rect">
            <a:avLst/>
          </a:prstGeom>
        </p:spPr>
      </p:pic>
      <p:pic>
        <p:nvPicPr>
          <p:cNvPr id="19" name="Picture 8" descr="http://ramki-photoshop.ru/image/dlja-teksta_07_small.png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9818"/>
            <a:ext cx="9793088" cy="688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53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26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2.infourok.ru/uploads/ex/0738/0000f197-3085ebf2/img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9" t="25915" r="61504" b="12307"/>
          <a:stretch/>
        </p:blipFill>
        <p:spPr bwMode="auto">
          <a:xfrm>
            <a:off x="251521" y="1473526"/>
            <a:ext cx="3701210" cy="5069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ttp://ramki-photoshop.ru/image/dlja-teksta_07_small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278094"/>
            <a:ext cx="9937104" cy="713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s://ds03.infourok.ru/uploads/ex/0669/0003c370-8483cff0/img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68760"/>
            <a:ext cx="410445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DSC0136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016" y="1473526"/>
            <a:ext cx="4449440" cy="5069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83768" y="-1"/>
            <a:ext cx="64807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«Систематичность упражнений – есть первая и главная основа их успеха….» </a:t>
            </a:r>
            <a:endParaRPr lang="ru-RU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К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Д. Ушинский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213389"/>
            <a:ext cx="1270465" cy="12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2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77185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ru-RU" alt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Модели </a:t>
            </a:r>
            <a:r>
              <a:rPr lang="ru-RU" alt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единиц</a:t>
            </a:r>
            <a:br>
              <a:rPr lang="ru-RU" alt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alt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alt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русского языка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2368550" y="2057400"/>
            <a:ext cx="381000" cy="3810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2292350" y="4724400"/>
            <a:ext cx="457200" cy="3048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749550" y="20574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2749550" y="50292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2673350" y="2819400"/>
            <a:ext cx="6858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749550" y="35814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673350" y="4267200"/>
            <a:ext cx="6858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04800" y="2205038"/>
            <a:ext cx="2673350" cy="2671762"/>
            <a:chOff x="140" y="1419"/>
            <a:chExt cx="1684" cy="1683"/>
          </a:xfrm>
        </p:grpSpPr>
        <p:sp>
          <p:nvSpPr>
            <p:cNvPr id="12" name="Oval 11"/>
            <p:cNvSpPr>
              <a:spLocks noChangeArrowheads="1"/>
            </p:cNvSpPr>
            <p:nvPr/>
          </p:nvSpPr>
          <p:spPr bwMode="gray">
            <a:xfrm>
              <a:off x="140" y="1419"/>
              <a:ext cx="1684" cy="168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gray">
            <a:xfrm>
              <a:off x="251" y="1528"/>
              <a:ext cx="1461" cy="146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54118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gray">
            <a:xfrm>
              <a:off x="258" y="1536"/>
              <a:ext cx="1461" cy="1462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63529"/>
                    <a:invGamma/>
                  </a:schemeClr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gray">
            <a:xfrm>
              <a:off x="323" y="1602"/>
              <a:ext cx="1317" cy="1316"/>
            </a:xfrm>
            <a:prstGeom prst="ellipse">
              <a:avLst/>
            </a:prstGeom>
            <a:solidFill>
              <a:srgbClr val="000000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gray">
            <a:xfrm>
              <a:off x="344" y="1623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gray">
            <a:xfrm>
              <a:off x="360" y="1630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gray">
            <a:xfrm>
              <a:off x="374" y="1642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gray">
            <a:xfrm>
              <a:off x="443" y="1675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ru-RU"/>
            </a:p>
          </p:txBody>
        </p:sp>
        <p:pic>
          <p:nvPicPr>
            <p:cNvPr id="20" name="Picture 19" descr="mark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2" y="1773"/>
              <a:ext cx="1011" cy="1003"/>
            </a:xfrm>
            <a:prstGeom prst="rect">
              <a:avLst/>
            </a:prstGeom>
            <a:noFill/>
          </p:spPr>
        </p:pic>
      </p:grpSp>
      <p:sp>
        <p:nvSpPr>
          <p:cNvPr id="21" name="AutoShape 20"/>
          <p:cNvSpPr>
            <a:spLocks noChangeArrowheads="1"/>
          </p:cNvSpPr>
          <p:nvPr/>
        </p:nvSpPr>
        <p:spPr bwMode="gray">
          <a:xfrm>
            <a:off x="3309979" y="1716088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ru-RU" altLang="ru-RU" sz="3600" b="1" dirty="0">
              <a:solidFill>
                <a:srgbClr val="FF0000"/>
              </a:solidFill>
            </a:endParaRPr>
          </a:p>
        </p:txBody>
      </p:sp>
      <p:sp>
        <p:nvSpPr>
          <p:cNvPr id="23" name="AutoShape 22"/>
          <p:cNvSpPr>
            <a:spLocks noChangeArrowheads="1"/>
          </p:cNvSpPr>
          <p:nvPr/>
        </p:nvSpPr>
        <p:spPr bwMode="gray">
          <a:xfrm>
            <a:off x="3352800" y="2251075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ru-RU" altLang="ru-RU" sz="4000" b="1" dirty="0">
              <a:solidFill>
                <a:srgbClr val="FF0000"/>
              </a:solidFill>
            </a:endParaRPr>
          </a:p>
        </p:txBody>
      </p:sp>
      <p:sp>
        <p:nvSpPr>
          <p:cNvPr id="25" name="AutoShape 24"/>
          <p:cNvSpPr>
            <a:spLocks noChangeArrowheads="1"/>
          </p:cNvSpPr>
          <p:nvPr/>
        </p:nvSpPr>
        <p:spPr bwMode="gray">
          <a:xfrm>
            <a:off x="3338874" y="2795555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013761" y="2691234"/>
            <a:ext cx="379039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4000" b="1" dirty="0">
                <a:solidFill>
                  <a:srgbClr val="FF0000"/>
                </a:solidFill>
              </a:rPr>
              <a:t>Значащее слово</a:t>
            </a:r>
          </a:p>
          <a:p>
            <a:pPr eaLnBrk="0" hangingPunct="0"/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gray">
          <a:xfrm>
            <a:off x="3054351" y="1960562"/>
            <a:ext cx="261484" cy="244475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gray">
          <a:xfrm>
            <a:off x="3224574" y="2414588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gray">
          <a:xfrm>
            <a:off x="3276600" y="3467100"/>
            <a:ext cx="228600" cy="2286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AutoShape 29"/>
          <p:cNvSpPr>
            <a:spLocks noChangeArrowheads="1"/>
          </p:cNvSpPr>
          <p:nvPr/>
        </p:nvSpPr>
        <p:spPr bwMode="gray">
          <a:xfrm>
            <a:off x="3505200" y="3339760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4006697" y="3217454"/>
            <a:ext cx="4102405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4000" b="1" dirty="0">
                <a:solidFill>
                  <a:srgbClr val="FF0000"/>
                </a:solidFill>
              </a:rPr>
              <a:t>Слово-помощник</a:t>
            </a:r>
          </a:p>
          <a:p>
            <a:pPr eaLnBrk="0" hangingPunct="0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gray">
          <a:xfrm>
            <a:off x="3263900" y="4191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3" name="AutoShape 32"/>
          <p:cNvSpPr>
            <a:spLocks noChangeArrowheads="1"/>
          </p:cNvSpPr>
          <p:nvPr/>
        </p:nvSpPr>
        <p:spPr bwMode="gray">
          <a:xfrm>
            <a:off x="3505200" y="3930650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3604579" y="3709896"/>
            <a:ext cx="501900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4000" b="1" dirty="0">
                <a:solidFill>
                  <a:srgbClr val="FF0000"/>
                </a:solidFill>
              </a:rPr>
              <a:t>Звуковая схема слова</a:t>
            </a:r>
          </a:p>
          <a:p>
            <a:pPr eaLnBrk="0" hangingPunct="0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gray">
          <a:xfrm>
            <a:off x="2209768" y="4648200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6" name="AutoShape 20"/>
          <p:cNvSpPr>
            <a:spLocks noChangeArrowheads="1"/>
          </p:cNvSpPr>
          <p:nvPr/>
        </p:nvSpPr>
        <p:spPr bwMode="gray">
          <a:xfrm>
            <a:off x="3338874" y="1196752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ru-RU" altLang="ru-RU" sz="4400" b="1" dirty="0">
              <a:solidFill>
                <a:srgbClr val="FF0000"/>
              </a:solidFill>
            </a:endParaRPr>
          </a:p>
        </p:txBody>
      </p:sp>
      <p:sp>
        <p:nvSpPr>
          <p:cNvPr id="37" name="AutoShape 20"/>
          <p:cNvSpPr>
            <a:spLocks noChangeArrowheads="1"/>
          </p:cNvSpPr>
          <p:nvPr/>
        </p:nvSpPr>
        <p:spPr bwMode="gray">
          <a:xfrm>
            <a:off x="2520950" y="4479925"/>
            <a:ext cx="6507037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ru-RU" altLang="ru-RU" sz="3600" b="1" dirty="0">
              <a:solidFill>
                <a:srgbClr val="FF0000"/>
              </a:solidFill>
            </a:endParaRPr>
          </a:p>
        </p:txBody>
      </p:sp>
      <p:sp>
        <p:nvSpPr>
          <p:cNvPr id="39" name="AutoShape 20"/>
          <p:cNvSpPr>
            <a:spLocks noChangeArrowheads="1"/>
          </p:cNvSpPr>
          <p:nvPr/>
        </p:nvSpPr>
        <p:spPr bwMode="gray">
          <a:xfrm>
            <a:off x="3618169" y="5058034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ru-RU" altLang="ru-RU" sz="4000" b="1" dirty="0">
              <a:solidFill>
                <a:srgbClr val="FF0000"/>
              </a:solidFill>
            </a:endParaRPr>
          </a:p>
        </p:txBody>
      </p:sp>
      <p:sp>
        <p:nvSpPr>
          <p:cNvPr id="40" name="Oval 28"/>
          <p:cNvSpPr>
            <a:spLocks noChangeArrowheads="1"/>
          </p:cNvSpPr>
          <p:nvPr/>
        </p:nvSpPr>
        <p:spPr bwMode="gray">
          <a:xfrm>
            <a:off x="3503869" y="5188209"/>
            <a:ext cx="228600" cy="2286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1" name="AutoShape 20"/>
          <p:cNvSpPr>
            <a:spLocks noChangeArrowheads="1"/>
          </p:cNvSpPr>
          <p:nvPr/>
        </p:nvSpPr>
        <p:spPr bwMode="gray">
          <a:xfrm>
            <a:off x="2292351" y="5575818"/>
            <a:ext cx="6735636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ru-RU" altLang="ru-RU" sz="3200" b="1" dirty="0">
              <a:solidFill>
                <a:srgbClr val="FF0000"/>
              </a:solidFill>
            </a:endParaRPr>
          </a:p>
        </p:txBody>
      </p:sp>
      <p:sp>
        <p:nvSpPr>
          <p:cNvPr id="42" name="Oval 34"/>
          <p:cNvSpPr>
            <a:spLocks noChangeArrowheads="1"/>
          </p:cNvSpPr>
          <p:nvPr/>
        </p:nvSpPr>
        <p:spPr bwMode="gray">
          <a:xfrm>
            <a:off x="2063750" y="5723034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946416" y="1025728"/>
            <a:ext cx="14275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4400" b="1" dirty="0">
                <a:solidFill>
                  <a:srgbClr val="FF0000"/>
                </a:solidFill>
              </a:rPr>
              <a:t>Текст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347695" y="1606620"/>
            <a:ext cx="50299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4000" b="1" dirty="0">
                <a:solidFill>
                  <a:srgbClr val="FF0000"/>
                </a:solidFill>
              </a:rPr>
              <a:t>Устное высказывание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956630" y="2081452"/>
            <a:ext cx="36356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4400" b="1" dirty="0">
                <a:solidFill>
                  <a:srgbClr val="FF0000"/>
                </a:solidFill>
              </a:rPr>
              <a:t>Предложение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2767450" y="4382869"/>
            <a:ext cx="59561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600" b="1" dirty="0">
                <a:solidFill>
                  <a:srgbClr val="FF0000"/>
                </a:solidFill>
              </a:rPr>
              <a:t>Звукобуквенная схема слова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5511347" y="4917788"/>
            <a:ext cx="17251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4400" b="1" dirty="0">
                <a:solidFill>
                  <a:srgbClr val="FF0000"/>
                </a:solidFill>
              </a:rPr>
              <a:t>Слоги 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2324068" y="5519703"/>
            <a:ext cx="66309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FF0000"/>
                </a:solidFill>
              </a:rPr>
              <a:t>Слова, составляющие предложение</a:t>
            </a:r>
          </a:p>
        </p:txBody>
      </p:sp>
      <p:sp>
        <p:nvSpPr>
          <p:cNvPr id="46" name="Oval 26"/>
          <p:cNvSpPr>
            <a:spLocks noChangeArrowheads="1"/>
          </p:cNvSpPr>
          <p:nvPr/>
        </p:nvSpPr>
        <p:spPr bwMode="gray">
          <a:xfrm>
            <a:off x="3133158" y="2972979"/>
            <a:ext cx="261484" cy="244475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7" name="Oval 28"/>
          <p:cNvSpPr>
            <a:spLocks noChangeArrowheads="1"/>
          </p:cNvSpPr>
          <p:nvPr/>
        </p:nvSpPr>
        <p:spPr bwMode="gray">
          <a:xfrm>
            <a:off x="3087235" y="1367082"/>
            <a:ext cx="228600" cy="2286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8" name="Picture 8" descr="http://ramki-photoshop.ru/image/dlja-teksta_07_small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02974"/>
            <a:ext cx="9937104" cy="708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Рисунок 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68" y="141485"/>
            <a:ext cx="1728019" cy="156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Рисунок 4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93"/>
          <a:stretch/>
        </p:blipFill>
        <p:spPr bwMode="auto">
          <a:xfrm>
            <a:off x="875848" y="2315528"/>
            <a:ext cx="2211387" cy="67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Рисунок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95169"/>
            <a:ext cx="20447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Рисунок 4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8" y="2650932"/>
            <a:ext cx="922337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Рисунок 5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530" y="3157537"/>
            <a:ext cx="725487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Рисунок 5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331" y="3783012"/>
            <a:ext cx="17002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Рисунок 6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59" y="4348268"/>
            <a:ext cx="195421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Рисунок 5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6104478"/>
            <a:ext cx="3198812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97" y="5350949"/>
            <a:ext cx="1270465" cy="12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3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4" grpId="0"/>
      <p:bldP spid="3" grpId="0"/>
      <p:bldP spid="22" grpId="0"/>
      <p:bldP spid="24" grpId="0"/>
      <p:bldP spid="43" grpId="0"/>
      <p:bldP spid="44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03242"/>
            <a:ext cx="278065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11687" y="1772816"/>
            <a:ext cx="58248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0070C0"/>
                </a:solidFill>
              </a:rPr>
              <a:t>     Текст </a:t>
            </a:r>
            <a:r>
              <a:rPr lang="ru-RU" sz="3200" b="1" dirty="0">
                <a:solidFill>
                  <a:srgbClr val="0070C0"/>
                </a:solidFill>
              </a:rPr>
              <a:t>представляется в виде домика, в котором «живут» предложения, объединенные общей крышей — </a:t>
            </a:r>
            <a:r>
              <a:rPr lang="ru-RU" sz="3200" b="1" dirty="0" smtClean="0">
                <a:solidFill>
                  <a:srgbClr val="0070C0"/>
                </a:solidFill>
              </a:rPr>
              <a:t>заголовком.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83766" y="133181"/>
            <a:ext cx="41039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текста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24671" y="4005064"/>
            <a:ext cx="611182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     Зимой </a:t>
            </a:r>
            <a:r>
              <a:rPr lang="ru-RU" sz="3200" b="1" dirty="0">
                <a:solidFill>
                  <a:srgbClr val="FF0000"/>
                </a:solidFill>
              </a:rPr>
              <a:t>птицам </a:t>
            </a:r>
            <a:r>
              <a:rPr lang="ru-RU" sz="3200" b="1" dirty="0" smtClean="0">
                <a:solidFill>
                  <a:srgbClr val="FF0000"/>
                </a:solidFill>
              </a:rPr>
              <a:t>холодно.</a:t>
            </a:r>
            <a:r>
              <a:rPr lang="ru-RU" sz="3200" b="1" dirty="0">
                <a:solidFill>
                  <a:srgbClr val="FF0000"/>
                </a:solidFill>
              </a:rPr>
              <a:t> Дети сделали </a:t>
            </a:r>
            <a:r>
              <a:rPr lang="ru-RU" sz="3200" b="1" dirty="0" smtClean="0">
                <a:solidFill>
                  <a:srgbClr val="FF0000"/>
                </a:solidFill>
              </a:rPr>
              <a:t>кормушку.</a:t>
            </a:r>
            <a:r>
              <a:rPr lang="ru-RU" sz="3200" b="1" dirty="0">
                <a:solidFill>
                  <a:srgbClr val="FF0000"/>
                </a:solidFill>
              </a:rPr>
              <a:t> На обед слетелись </a:t>
            </a:r>
            <a:r>
              <a:rPr lang="ru-RU" sz="3200" b="1" dirty="0" smtClean="0">
                <a:solidFill>
                  <a:srgbClr val="FF0000"/>
                </a:solidFill>
              </a:rPr>
              <a:t>птицы.</a:t>
            </a:r>
            <a:r>
              <a:rPr lang="ru-RU" sz="3200" b="1" dirty="0">
                <a:solidFill>
                  <a:srgbClr val="FF0000"/>
                </a:solidFill>
              </a:rPr>
              <a:t> Они радостно клюют </a:t>
            </a:r>
            <a:r>
              <a:rPr lang="ru-RU" sz="3200" b="1" dirty="0" smtClean="0">
                <a:solidFill>
                  <a:srgbClr val="FF0000"/>
                </a:solidFill>
              </a:rPr>
              <a:t>зерно.</a:t>
            </a:r>
            <a:endParaRPr lang="ru-RU" sz="3200" b="1" dirty="0">
              <a:solidFill>
                <a:srgbClr val="FF0000"/>
              </a:solidFill>
            </a:endParaRPr>
          </a:p>
          <a:p>
            <a:endParaRPr lang="ru-RU" sz="3200" b="1" dirty="0"/>
          </a:p>
          <a:p>
            <a:endParaRPr lang="ru-RU" b="1" dirty="0"/>
          </a:p>
        </p:txBody>
      </p:sp>
      <p:pic>
        <p:nvPicPr>
          <p:cNvPr id="7" name="Picture 8" descr="http://ramki-photoshop.ru/image/dlja-teksta_07_small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1392"/>
            <a:ext cx="10081120" cy="687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57192"/>
            <a:ext cx="1270465" cy="12789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82" y="-90817"/>
            <a:ext cx="1536322" cy="12789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82" y="5157192"/>
            <a:ext cx="1270465" cy="12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6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2656"/>
            <a:ext cx="583264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419872" y="1844824"/>
            <a:ext cx="2663825" cy="358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/>
              <a:t>Зимние </a:t>
            </a:r>
            <a:r>
              <a:rPr lang="ru-RU" sz="2400" b="1" dirty="0" smtClean="0"/>
              <a:t>заботы</a:t>
            </a:r>
            <a:endParaRPr lang="ru-RU" sz="2400" b="1" dirty="0"/>
          </a:p>
        </p:txBody>
      </p:sp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2267744" y="2888456"/>
            <a:ext cx="4320480" cy="3965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/>
              <a:t>Зимой птицам холодно</a:t>
            </a:r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2267744" y="3861048"/>
            <a:ext cx="4320480" cy="358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/>
              <a:t>Дети сделали кормушку</a:t>
            </a: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2283565" y="4797152"/>
            <a:ext cx="4304659" cy="431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/>
              <a:t>На обед слетелись птицы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60341" y="329074"/>
            <a:ext cx="58936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B0F0"/>
                </a:solidFill>
              </a:rPr>
              <a:t>Дом, в котором живёт текст.</a:t>
            </a:r>
            <a:endParaRPr lang="ru-RU" sz="3600" dirty="0">
              <a:solidFill>
                <a:srgbClr val="00B0F0"/>
              </a:solidFill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2267744" y="5589240"/>
            <a:ext cx="0" cy="63342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flipV="1">
            <a:off x="2283565" y="6237312"/>
            <a:ext cx="452068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2347347" y="5690050"/>
            <a:ext cx="4456901" cy="431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/>
              <a:t>Они радостно клюют </a:t>
            </a:r>
            <a:r>
              <a:rPr lang="ru-RU" sz="2400" b="1" dirty="0" smtClean="0"/>
              <a:t>зерно</a:t>
            </a:r>
            <a:r>
              <a:rPr lang="ru-RU" sz="3600" b="1" dirty="0" smtClean="0"/>
              <a:t>.</a:t>
            </a:r>
            <a:endParaRPr lang="ru-RU" sz="2400" b="1" dirty="0"/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325440" y="5725768"/>
            <a:ext cx="4478808" cy="3603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/>
              <a:t>Они радостно клюют </a:t>
            </a:r>
            <a:r>
              <a:rPr lang="ru-RU" sz="2400" b="1" dirty="0" smtClean="0"/>
              <a:t>зерно</a:t>
            </a:r>
            <a:r>
              <a:rPr lang="ru-RU" sz="3200" b="1" dirty="0" smtClean="0"/>
              <a:t>.</a:t>
            </a:r>
            <a:endParaRPr lang="ru-RU" sz="3200" b="1" dirty="0"/>
          </a:p>
        </p:txBody>
      </p:sp>
      <p:pic>
        <p:nvPicPr>
          <p:cNvPr id="12" name="Picture 8" descr="http://ramki-photoshop.ru/image/dlja-teksta_07_small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9818"/>
            <a:ext cx="9649072" cy="705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29818"/>
            <a:ext cx="1270465" cy="12789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47" y="5266454"/>
            <a:ext cx="1270465" cy="12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9" grpId="0" animBg="1"/>
      <p:bldP spid="10" grpId="0" animBg="1"/>
      <p:bldP spid="7" grpId="0" animBg="1"/>
      <p:bldP spid="7" grpId="1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2146" y="1710506"/>
            <a:ext cx="2214578" cy="914400"/>
          </a:xfrm>
          <a:prstGeom prst="rect">
            <a:avLst/>
          </a:prstGeom>
          <a:solidFill>
            <a:srgbClr val="FF99FF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02146" y="2746610"/>
            <a:ext cx="2214578" cy="914400"/>
          </a:xfrm>
          <a:prstGeom prst="rect">
            <a:avLst/>
          </a:prstGeom>
          <a:solidFill>
            <a:srgbClr val="FFFF00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9105" y="3888269"/>
            <a:ext cx="2214578" cy="914400"/>
          </a:xfrm>
          <a:prstGeom prst="rect">
            <a:avLst/>
          </a:prstGeom>
          <a:solidFill>
            <a:srgbClr val="0099FF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07733" y="1983040"/>
            <a:ext cx="2511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Слово-предмет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9037" y="2972977"/>
            <a:ext cx="2486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Слово-признак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51178" y="3976137"/>
            <a:ext cx="2624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Слово-действие</a:t>
            </a:r>
          </a:p>
        </p:txBody>
      </p:sp>
      <p:sp>
        <p:nvSpPr>
          <p:cNvPr id="8" name="Прямоугольный треугольник 7"/>
          <p:cNvSpPr/>
          <p:nvPr/>
        </p:nvSpPr>
        <p:spPr>
          <a:xfrm>
            <a:off x="506237" y="4941168"/>
            <a:ext cx="1643074" cy="1143008"/>
          </a:xfrm>
          <a:prstGeom prst="rtTriangle">
            <a:avLst/>
          </a:prstGeom>
          <a:solidFill>
            <a:srgbClr val="808080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207733" y="4941168"/>
            <a:ext cx="2959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Слово-помощник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3306518" y="1917673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3488457" y="2953777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3428992" y="3910770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3395151" y="4902767"/>
            <a:ext cx="571504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466283" y="277197"/>
            <a:ext cx="44946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 слова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8" descr="http://ramki-photoshop.ru/image/dlja-teksta_07_small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29818"/>
            <a:ext cx="101531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511" y="5172000"/>
            <a:ext cx="1270465" cy="127899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941545"/>
            <a:ext cx="1270465" cy="1278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37" y="-7358"/>
            <a:ext cx="1270465" cy="12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4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7781" y="260648"/>
            <a:ext cx="61614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Модель предложения</a:t>
            </a:r>
            <a:endParaRPr lang="ru-RU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1411" y="2111473"/>
            <a:ext cx="1928826" cy="771524"/>
          </a:xfrm>
          <a:prstGeom prst="rect">
            <a:avLst/>
          </a:prstGeom>
          <a:solidFill>
            <a:schemeClr val="bg1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2143116"/>
            <a:ext cx="1928826" cy="771524"/>
          </a:xfrm>
          <a:prstGeom prst="rect">
            <a:avLst/>
          </a:prstGeom>
          <a:solidFill>
            <a:schemeClr val="bg1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>
            <a:off x="5508104" y="2111471"/>
            <a:ext cx="914400" cy="771525"/>
          </a:xfrm>
          <a:prstGeom prst="rtTriangle">
            <a:avLst/>
          </a:prstGeom>
          <a:solidFill>
            <a:schemeClr val="bg1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715140" y="2143116"/>
            <a:ext cx="1928826" cy="771524"/>
          </a:xfrm>
          <a:prstGeom prst="rect">
            <a:avLst/>
          </a:prstGeom>
          <a:solidFill>
            <a:schemeClr val="bg1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4645" y="3244334"/>
            <a:ext cx="9197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парке </a:t>
            </a:r>
            <a:r>
              <a:rPr lang="ru-R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играют дружные дети.</a:t>
            </a:r>
            <a:endParaRPr lang="ru-RU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28596" y="3068960"/>
            <a:ext cx="8215370" cy="158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Блок-схема: узел 8"/>
          <p:cNvSpPr/>
          <p:nvPr/>
        </p:nvSpPr>
        <p:spPr>
          <a:xfrm flipH="1">
            <a:off x="8786840" y="2843202"/>
            <a:ext cx="142875" cy="142876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28596" y="1700808"/>
            <a:ext cx="0" cy="136815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440078" y="2538491"/>
            <a:ext cx="571504" cy="1588"/>
          </a:xfrm>
          <a:prstGeom prst="line">
            <a:avLst/>
          </a:prstGeom>
          <a:ln w="444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916651" y="2540643"/>
            <a:ext cx="571504" cy="1588"/>
          </a:xfrm>
          <a:prstGeom prst="line">
            <a:avLst/>
          </a:prstGeom>
          <a:ln w="444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33" idx="5"/>
            <a:endCxn id="6" idx="1"/>
          </p:cNvCxnSpPr>
          <p:nvPr/>
        </p:nvCxnSpPr>
        <p:spPr>
          <a:xfrm>
            <a:off x="5971294" y="2521860"/>
            <a:ext cx="743846" cy="7018"/>
          </a:xfrm>
          <a:prstGeom prst="line">
            <a:avLst/>
          </a:prstGeom>
          <a:ln w="444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ый треугольник 16"/>
          <p:cNvSpPr/>
          <p:nvPr/>
        </p:nvSpPr>
        <p:spPr>
          <a:xfrm>
            <a:off x="272860" y="4095096"/>
            <a:ext cx="914399" cy="771524"/>
          </a:xfrm>
          <a:prstGeom prst="rtTriangle">
            <a:avLst/>
          </a:prstGeom>
          <a:solidFill>
            <a:schemeClr val="bg1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375339" y="4095096"/>
            <a:ext cx="1612485" cy="771524"/>
          </a:xfrm>
          <a:prstGeom prst="rect">
            <a:avLst/>
          </a:prstGeom>
          <a:solidFill>
            <a:schemeClr val="bg1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312785" y="4095096"/>
            <a:ext cx="1603865" cy="771524"/>
          </a:xfrm>
          <a:prstGeom prst="rect">
            <a:avLst/>
          </a:prstGeom>
          <a:solidFill>
            <a:schemeClr val="bg1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222352" y="4095095"/>
            <a:ext cx="1612485" cy="771524"/>
          </a:xfrm>
          <a:prstGeom prst="rect">
            <a:avLst/>
          </a:prstGeom>
          <a:solidFill>
            <a:schemeClr val="bg1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074674" y="4095096"/>
            <a:ext cx="1612485" cy="771524"/>
          </a:xfrm>
          <a:prstGeom prst="rect">
            <a:avLst/>
          </a:prstGeom>
          <a:solidFill>
            <a:schemeClr val="bg1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271272" y="3598277"/>
            <a:ext cx="0" cy="144913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71272" y="5066656"/>
            <a:ext cx="8346343" cy="158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Блок-схема: узел 28"/>
          <p:cNvSpPr/>
          <p:nvPr/>
        </p:nvSpPr>
        <p:spPr>
          <a:xfrm flipH="1">
            <a:off x="8778439" y="4723744"/>
            <a:ext cx="142875" cy="142876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861979" y="1435230"/>
            <a:ext cx="50189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Дети играют в парке.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02764" y="2111471"/>
            <a:ext cx="2011482" cy="791204"/>
          </a:xfrm>
          <a:prstGeom prst="rect">
            <a:avLst/>
          </a:prstGeom>
          <a:solidFill>
            <a:srgbClr val="FF99FF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2966813" y="2143115"/>
            <a:ext cx="1969787" cy="771525"/>
          </a:xfrm>
          <a:prstGeom prst="rect">
            <a:avLst/>
          </a:prstGeom>
          <a:solidFill>
            <a:srgbClr val="0099FF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ый треугольник 32"/>
          <p:cNvSpPr/>
          <p:nvPr/>
        </p:nvSpPr>
        <p:spPr>
          <a:xfrm>
            <a:off x="5508104" y="2111472"/>
            <a:ext cx="926380" cy="820776"/>
          </a:xfrm>
          <a:prstGeom prst="rtTriangle">
            <a:avLst/>
          </a:prstGeom>
          <a:solidFill>
            <a:srgbClr val="808080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715137" y="2143116"/>
            <a:ext cx="1928830" cy="771524"/>
          </a:xfrm>
          <a:prstGeom prst="rect">
            <a:avLst/>
          </a:prstGeom>
          <a:solidFill>
            <a:srgbClr val="FF99FF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>
            <a:off x="272861" y="4095096"/>
            <a:ext cx="914400" cy="771523"/>
          </a:xfrm>
          <a:prstGeom prst="rtTriangle">
            <a:avLst/>
          </a:prstGeom>
          <a:solidFill>
            <a:srgbClr val="808080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318402" y="4095096"/>
            <a:ext cx="1693180" cy="771523"/>
          </a:xfrm>
          <a:prstGeom prst="rect">
            <a:avLst/>
          </a:prstGeom>
          <a:solidFill>
            <a:srgbClr val="FF99FF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779119" y="4482446"/>
            <a:ext cx="571504" cy="1588"/>
          </a:xfrm>
          <a:prstGeom prst="line">
            <a:avLst/>
          </a:prstGeom>
          <a:ln w="444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36" idx="3"/>
            <a:endCxn id="20" idx="1"/>
          </p:cNvCxnSpPr>
          <p:nvPr/>
        </p:nvCxnSpPr>
        <p:spPr>
          <a:xfrm>
            <a:off x="3011582" y="4480858"/>
            <a:ext cx="301203" cy="0"/>
          </a:xfrm>
          <a:prstGeom prst="line">
            <a:avLst/>
          </a:prstGeom>
          <a:ln w="444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stCxn id="20" idx="3"/>
            <a:endCxn id="21" idx="1"/>
          </p:cNvCxnSpPr>
          <p:nvPr/>
        </p:nvCxnSpPr>
        <p:spPr>
          <a:xfrm flipV="1">
            <a:off x="4916650" y="4480857"/>
            <a:ext cx="305702" cy="1"/>
          </a:xfrm>
          <a:prstGeom prst="line">
            <a:avLst/>
          </a:prstGeom>
          <a:ln w="444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endCxn id="22" idx="1"/>
          </p:cNvCxnSpPr>
          <p:nvPr/>
        </p:nvCxnSpPr>
        <p:spPr>
          <a:xfrm flipV="1">
            <a:off x="6834837" y="4480858"/>
            <a:ext cx="239837" cy="3176"/>
          </a:xfrm>
          <a:prstGeom prst="line">
            <a:avLst/>
          </a:prstGeom>
          <a:ln w="444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3337155" y="4095096"/>
            <a:ext cx="1579496" cy="771522"/>
          </a:xfrm>
          <a:prstGeom prst="rect">
            <a:avLst/>
          </a:prstGeom>
          <a:solidFill>
            <a:srgbClr val="0099FF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5232195" y="4095096"/>
            <a:ext cx="1602641" cy="771522"/>
          </a:xfrm>
          <a:prstGeom prst="rect">
            <a:avLst/>
          </a:prstGeom>
          <a:solidFill>
            <a:srgbClr val="FFFF00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7097594" y="4095096"/>
            <a:ext cx="1589565" cy="771524"/>
          </a:xfrm>
          <a:prstGeom prst="rect">
            <a:avLst/>
          </a:prstGeom>
          <a:solidFill>
            <a:srgbClr val="FF99FF"/>
          </a:solidFill>
          <a:ln w="444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Picture 8" descr="http://ramki-photoshop.ru/image/dlja-teksta_07_small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29818"/>
            <a:ext cx="104411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183" y="5102754"/>
            <a:ext cx="1270465" cy="127899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352" y="5024767"/>
            <a:ext cx="1270465" cy="127899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4" y="-62123"/>
            <a:ext cx="1270465" cy="127899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4" y="5229200"/>
            <a:ext cx="1270465" cy="127899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83" y="4803464"/>
            <a:ext cx="1270465" cy="127899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755" y="5102754"/>
            <a:ext cx="2189245" cy="182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7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9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0" grpId="0" animBg="1"/>
      <p:bldP spid="51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3.bp.blogspot.com/-CnJ8odZknmk/WFBH5huehTI/AAAAAAAAAN4/u_L9EOi6lRk_CKHAIyggQ3-At0N8umA0wCK4B/s640/2410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7236569" cy="61206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92592" y="523193"/>
            <a:ext cx="4930688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Модели звуков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4" name="Picture 8" descr="http://ramki-photoshop.ru/image/dlja-teksta_07_small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9818"/>
            <a:ext cx="9577064" cy="688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74344"/>
            <a:ext cx="1270465" cy="12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8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p.userapi.com/c840733/v840733600/492cd/YSRyvup1sO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5213"/>
            <a:ext cx="826367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ttp://ramki-photoshop.ru/image/dlja-teksta_07_small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052" y="-32792"/>
            <a:ext cx="9937104" cy="705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32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69ab727124179eb2662dac3b584415c39ca80"/>
</p:tagLst>
</file>

<file path=ppt/theme/theme1.xml><?xml version="1.0" encoding="utf-8"?>
<a:theme xmlns:a="http://schemas.openxmlformats.org/drawingml/2006/main" name="Тема Office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205</Words>
  <Application>Microsoft Office PowerPoint</Application>
  <PresentationFormat>Экран (4:3)</PresentationFormat>
  <Paragraphs>50</Paragraphs>
  <Slides>13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Моделирование языковых единиц в курсе «Азбуки»    в УМК  «Перспективная начальная школа»</vt:lpstr>
      <vt:lpstr>Презентация PowerPoint</vt:lpstr>
      <vt:lpstr>Модели единиц  русского языка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Моделирование как средство:</vt:lpstr>
      <vt:lpstr>Презентация PowerPoint</vt:lpstr>
      <vt:lpstr>Презентация PowerPoint</vt:lpstr>
    </vt:vector>
  </TitlesOfParts>
  <Company>http://presentation-creation.ru</Company>
  <LinksUpToDate>false</LinksUpToDate>
  <SharedDoc>false</SharedDoc>
  <HyperlinkBase>http://presentation-creation.ru/powerpoint-lessons.html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Школьные принадлежности</dc:title>
  <dc:creator>obstinate</dc:creator>
  <dc:description>Шаблон презентации с сайта http://presentation-creation.ru/</dc:description>
  <cp:lastModifiedBy>Наталья</cp:lastModifiedBy>
  <cp:revision>81</cp:revision>
  <dcterms:created xsi:type="dcterms:W3CDTF">2018-02-10T05:26:20Z</dcterms:created>
  <dcterms:modified xsi:type="dcterms:W3CDTF">2019-03-23T11:38:07Z</dcterms:modified>
</cp:coreProperties>
</file>