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34F13-975C-40CF-861C-51DCB86961C4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24C44-E799-4D46-82D5-5B676B1D7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260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34F13-975C-40CF-861C-51DCB86961C4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24C44-E799-4D46-82D5-5B676B1D7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7871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34F13-975C-40CF-861C-51DCB86961C4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24C44-E799-4D46-82D5-5B676B1D7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625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34F13-975C-40CF-861C-51DCB86961C4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24C44-E799-4D46-82D5-5B676B1D7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0264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34F13-975C-40CF-861C-51DCB86961C4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24C44-E799-4D46-82D5-5B676B1D7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9109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34F13-975C-40CF-861C-51DCB86961C4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24C44-E799-4D46-82D5-5B676B1D7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26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34F13-975C-40CF-861C-51DCB86961C4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24C44-E799-4D46-82D5-5B676B1D7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96919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34F13-975C-40CF-861C-51DCB86961C4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24C44-E799-4D46-82D5-5B676B1D7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1269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34F13-975C-40CF-861C-51DCB86961C4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24C44-E799-4D46-82D5-5B676B1D7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6587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34F13-975C-40CF-861C-51DCB86961C4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24C44-E799-4D46-82D5-5B676B1D7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4417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334F13-975C-40CF-861C-51DCB86961C4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F24C44-E799-4D46-82D5-5B676B1D7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2478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334F13-975C-40CF-861C-51DCB86961C4}" type="datetimeFigureOut">
              <a:rPr lang="ru-RU" smtClean="0"/>
              <a:t>07.05.2017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24C44-E799-4D46-82D5-5B676B1D736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3388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9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систем линейных уравнений методом подстановки</a:t>
            </a:r>
            <a:endParaRPr lang="ru-RU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9486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домашнего задания № 1035 (4)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1042737" y="1690688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2026216"/>
              </p:ext>
            </p:extLst>
          </p:nvPr>
        </p:nvGraphicFramePr>
        <p:xfrm>
          <a:off x="422275" y="1577975"/>
          <a:ext cx="2768600" cy="1325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Уравнение" r:id="rId3" imgW="952200" imgH="457200" progId="Equation.3">
                  <p:embed/>
                </p:oleObj>
              </mc:Choice>
              <mc:Fallback>
                <p:oleObj name="Уравнение" r:id="rId3" imgW="952200" imgH="457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" y="1577975"/>
                        <a:ext cx="2768600" cy="13255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4710437"/>
              </p:ext>
            </p:extLst>
          </p:nvPr>
        </p:nvGraphicFramePr>
        <p:xfrm>
          <a:off x="3271086" y="1577974"/>
          <a:ext cx="3802062" cy="1325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Уравнение" r:id="rId5" imgW="1307880" imgH="457200" progId="Equation.3">
                  <p:embed/>
                </p:oleObj>
              </mc:Choice>
              <mc:Fallback>
                <p:oleObj name="Уравнение" r:id="rId5" imgW="13078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1086" y="1577974"/>
                        <a:ext cx="3802062" cy="13255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Объект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9806159"/>
              </p:ext>
            </p:extLst>
          </p:nvPr>
        </p:nvGraphicFramePr>
        <p:xfrm>
          <a:off x="7138737" y="1577974"/>
          <a:ext cx="1549400" cy="1325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Уравнение" r:id="rId7" imgW="533160" imgH="457200" progId="Equation.3">
                  <p:embed/>
                </p:oleObj>
              </mc:Choice>
              <mc:Fallback>
                <p:oleObj name="Уравнение" r:id="rId7" imgW="5331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38737" y="1577974"/>
                        <a:ext cx="1549400" cy="13255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497222" y="3016251"/>
            <a:ext cx="4411662" cy="2326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18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3 = - 11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- 16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- 8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х 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= 0,5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ru-RU" sz="9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97221" y="5455625"/>
            <a:ext cx="3545390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Ответ: (0,5; 4)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47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домашнего задания № 1037 (1)</a:t>
            </a:r>
            <a:endParaRPr lang="ru-RU" dirty="0"/>
          </a:p>
        </p:txBody>
      </p:sp>
      <p:graphicFrame>
        <p:nvGraphicFramePr>
          <p:cNvPr id="3" name="Объект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2667819"/>
              </p:ext>
            </p:extLst>
          </p:nvPr>
        </p:nvGraphicFramePr>
        <p:xfrm>
          <a:off x="550863" y="1690688"/>
          <a:ext cx="2509837" cy="1325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Уравнение" r:id="rId3" imgW="863280" imgH="457200" progId="Equation.3">
                  <p:embed/>
                </p:oleObj>
              </mc:Choice>
              <mc:Fallback>
                <p:oleObj name="Уравнение" r:id="rId3" imgW="8632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863" y="1690688"/>
                        <a:ext cx="2509837" cy="1325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7599232"/>
              </p:ext>
            </p:extLst>
          </p:nvPr>
        </p:nvGraphicFramePr>
        <p:xfrm>
          <a:off x="3060700" y="1690688"/>
          <a:ext cx="2509837" cy="1325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Уравнение" r:id="rId5" imgW="863280" imgH="457200" progId="Equation.3">
                  <p:embed/>
                </p:oleObj>
              </mc:Choice>
              <mc:Fallback>
                <p:oleObj name="Уравнение" r:id="rId5" imgW="86328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60700" y="1690688"/>
                        <a:ext cx="2509837" cy="1325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Объект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4356139"/>
              </p:ext>
            </p:extLst>
          </p:nvPr>
        </p:nvGraphicFramePr>
        <p:xfrm>
          <a:off x="5641180" y="1690688"/>
          <a:ext cx="3986213" cy="1325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Уравнение" r:id="rId7" imgW="1371600" imgH="457200" progId="Equation.3">
                  <p:embed/>
                </p:oleObj>
              </mc:Choice>
              <mc:Fallback>
                <p:oleObj name="Уравнение" r:id="rId7" imgW="137160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1180" y="1690688"/>
                        <a:ext cx="3986213" cy="13255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5571139"/>
              </p:ext>
            </p:extLst>
          </p:nvPr>
        </p:nvGraphicFramePr>
        <p:xfrm>
          <a:off x="9698037" y="1690688"/>
          <a:ext cx="1514475" cy="1325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Уравнение" r:id="rId9" imgW="520560" imgH="457200" progId="Equation.3">
                  <p:embed/>
                </p:oleObj>
              </mc:Choice>
              <mc:Fallback>
                <p:oleObj name="Уравнение" r:id="rId9" imgW="52056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98037" y="1690688"/>
                        <a:ext cx="1514475" cy="13255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Прямоугольник 6"/>
          <p:cNvSpPr/>
          <p:nvPr/>
        </p:nvSpPr>
        <p:spPr>
          <a:xfrm>
            <a:off x="638237" y="3224798"/>
            <a:ext cx="4543363" cy="27324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8(3 – 0,4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+ 3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20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24 – 3,2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+ 3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20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0,2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= -4</a:t>
            </a:r>
            <a:endParaRPr lang="ru-RU" sz="3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600" i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</a:t>
            </a: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= 20</a:t>
            </a:r>
            <a:endParaRPr lang="ru-RU" sz="36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263124" y="5416378"/>
            <a:ext cx="2868606" cy="6851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Ответ: (-5;20)</a:t>
            </a:r>
            <a:endParaRPr lang="ru-RU" sz="3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4629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Задание: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Какая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из пар чисел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(- 1; 2); (0; -1); (1; 2)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является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решением системы уравнений</a:t>
            </a:r>
            <a:b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794084" y="1825625"/>
            <a:ext cx="10515600" cy="4351338"/>
          </a:xfrm>
        </p:spPr>
        <p:txBody>
          <a:bodyPr/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77779" y="1317708"/>
            <a:ext cx="31125744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6271394"/>
              </p:ext>
            </p:extLst>
          </p:nvPr>
        </p:nvGraphicFramePr>
        <p:xfrm>
          <a:off x="838200" y="1825625"/>
          <a:ext cx="1760621" cy="1069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Уравнение" r:id="rId3" imgW="749300" imgH="457200" progId="Equation.3">
                  <p:embed/>
                </p:oleObj>
              </mc:Choice>
              <mc:Fallback>
                <p:oleObj name="Уравнение" r:id="rId3" imgW="74930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825625"/>
                        <a:ext cx="1760621" cy="10697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9675100"/>
              </p:ext>
            </p:extLst>
          </p:nvPr>
        </p:nvGraphicFramePr>
        <p:xfrm>
          <a:off x="838200" y="3030306"/>
          <a:ext cx="10471484" cy="2038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13484"/>
                <a:gridCol w="2719137"/>
                <a:gridCol w="4138863"/>
              </a:tblGrid>
              <a:tr h="1019614"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(-1; 2)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(0; -1)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(1;2)</a:t>
                      </a:r>
                      <a:endParaRPr lang="ru-RU" sz="3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19385">
                <a:tc>
                  <a:txBody>
                    <a:bodyPr/>
                    <a:lstStyle/>
                    <a:p>
                      <a:pPr algn="ctr"/>
                      <a:r>
                        <a:rPr lang="ru-RU" sz="3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Вася </a:t>
                      </a:r>
                      <a:r>
                        <a:rPr lang="ru-RU" sz="36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Гранаткин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Лев </a:t>
                      </a:r>
                      <a:r>
                        <a:rPr lang="ru-RU" sz="36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Рубус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600" b="1" kern="1200" dirty="0" err="1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Козьма</a:t>
                      </a:r>
                      <a:r>
                        <a:rPr lang="ru-RU" sz="3600" b="1" kern="120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Прутков</a:t>
                      </a:r>
                      <a:endParaRPr lang="ru-RU" sz="36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794084" y="5530632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Aft>
                <a:spcPts val="0"/>
              </a:spcAft>
            </a:pPr>
            <a:r>
              <a:rPr lang="ru-RU" sz="3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Ответ: </a:t>
            </a:r>
            <a:r>
              <a:rPr lang="ru-RU" sz="36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Козьма</a:t>
            </a:r>
            <a:r>
              <a:rPr lang="ru-RU" sz="3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Прутков</a:t>
            </a:r>
          </a:p>
          <a:p>
            <a:pPr>
              <a:spcAft>
                <a:spcPts val="0"/>
              </a:spcAft>
            </a:pPr>
            <a:r>
              <a:rPr lang="ru-RU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93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2575274798"/>
              </p:ext>
            </p:extLst>
          </p:nvPr>
        </p:nvGraphicFramePr>
        <p:xfrm>
          <a:off x="802105" y="1732546"/>
          <a:ext cx="9962147" cy="44952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31540"/>
                <a:gridCol w="6735041"/>
                <a:gridCol w="2095566"/>
              </a:tblGrid>
              <a:tr h="76707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афоризм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решение</a:t>
                      </a:r>
                      <a:endParaRPr lang="ru-RU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0074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изощряет ум, ученье вострит  память.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(9;3)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37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Глядя на мир, нельзя не удивляться.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(8; -1)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4078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имеем не храним, потерявши плачем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(-2;0,5)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37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Лучше скажи мало, но хорошо.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(1,2;-0,7)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37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Никто не обнимет необъятного.</a:t>
                      </a:r>
                      <a:endParaRPr lang="ru-RU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(3;9)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837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Хочешь быть счастливым, будь им.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(0,7;-1,2)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43097" y="-60026"/>
            <a:ext cx="19736457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6" name="Объект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3228173"/>
              </p:ext>
            </p:extLst>
          </p:nvPr>
        </p:nvGraphicFramePr>
        <p:xfrm>
          <a:off x="742950" y="265113"/>
          <a:ext cx="2593975" cy="1058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Уравнение" r:id="rId3" imgW="1117440" imgH="457200" progId="Equation.3">
                  <p:embed/>
                </p:oleObj>
              </mc:Choice>
              <mc:Fallback>
                <p:oleObj name="Уравнение" r:id="rId3" imgW="1117440" imgH="4572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950" y="265113"/>
                        <a:ext cx="2593975" cy="10588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994485" y="264424"/>
            <a:ext cx="2031773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8" name="Объект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1159725"/>
              </p:ext>
            </p:extLst>
          </p:nvPr>
        </p:nvGraphicFramePr>
        <p:xfrm>
          <a:off x="4679950" y="252413"/>
          <a:ext cx="2474913" cy="108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Уравнение" r:id="rId5" imgW="1041120" imgH="457200" progId="Equation.3">
                  <p:embed/>
                </p:oleObj>
              </mc:Choice>
              <mc:Fallback>
                <p:oleObj name="Уравнение" r:id="rId5" imgW="1041120" imgH="457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9950" y="252413"/>
                        <a:ext cx="2474913" cy="10826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6525660" y="104003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0" name="Объект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522498"/>
              </p:ext>
            </p:extLst>
          </p:nvPr>
        </p:nvGraphicFramePr>
        <p:xfrm>
          <a:off x="8386763" y="309563"/>
          <a:ext cx="2244725" cy="1001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Уравнение" r:id="rId7" imgW="1028520" imgH="457200" progId="Equation.3">
                  <p:embed/>
                </p:oleObj>
              </mc:Choice>
              <mc:Fallback>
                <p:oleObj name="Уравнение" r:id="rId7" imgW="1028520" imgH="457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6763" y="309563"/>
                        <a:ext cx="2244725" cy="100171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001591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7650741"/>
              </p:ext>
            </p:extLst>
          </p:nvPr>
        </p:nvGraphicFramePr>
        <p:xfrm>
          <a:off x="1126959" y="141204"/>
          <a:ext cx="9893968" cy="464929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23796"/>
                <a:gridCol w="6688948"/>
                <a:gridCol w="2081224"/>
              </a:tblGrid>
              <a:tr h="98080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п/п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афоризм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решение</a:t>
                      </a:r>
                      <a:endParaRPr lang="ru-RU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71041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Наука изощряет ум, ученье вострит  память.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(9;3)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04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Глядя на мир, нельзя не удивляться.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(8; -1)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64962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Что имеем не храним, потерявши плачем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(-2;0,5)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04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Лучше скажи мало, но хорошо.</a:t>
                      </a:r>
                      <a:endParaRPr lang="ru-RU" sz="2800" b="1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(1,2;-0,7)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04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Никто не обнимет необъятного.</a:t>
                      </a:r>
                      <a:endParaRPr lang="ru-RU" sz="28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(3;9)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4904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Хочешь быть счастливым, будь им.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(0,7;-1,2)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7753063"/>
              </p:ext>
            </p:extLst>
          </p:nvPr>
        </p:nvGraphicFramePr>
        <p:xfrm>
          <a:off x="4814010" y="5025582"/>
          <a:ext cx="2519865" cy="1343134"/>
        </p:xfrm>
        <a:graphic>
          <a:graphicData uri="http://schemas.openxmlformats.org/drawingml/2006/table">
            <a:tbl>
              <a:tblPr firstRow="1" firstCol="1" bandRow="1">
                <a:tableStyleId>{FABFCF23-3B69-468F-B69F-88F6DE6A72F2}</a:tableStyleId>
              </a:tblPr>
              <a:tblGrid>
                <a:gridCol w="839955"/>
                <a:gridCol w="839955"/>
                <a:gridCol w="839955"/>
              </a:tblGrid>
              <a:tr h="671567">
                <a:tc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</a:tr>
              <a:tr h="671567">
                <a:tc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8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375"/>
                        </a:spcBef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8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100" marR="38100" marT="38100" marB="381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9550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Рефлексия: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сегодня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узнал...;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было интересно...;                   было трудно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...; 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я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выполнял задания...; 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я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понял, что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...;         теперь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могу...; 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я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почувствовал, что...; 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я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приобрел...;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научился...; 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у 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меня получилось ...;         я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смог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...;   я попробую...;   меня удивило...;   урок дал мне для жизни...;   мне захотелось...</a:t>
            </a:r>
          </a:p>
        </p:txBody>
      </p:sp>
    </p:spTree>
    <p:extLst>
      <p:ext uri="{BB962C8B-B14F-4D97-AF65-F5344CB8AC3E}">
        <p14:creationId xmlns:p14="http://schemas.microsoft.com/office/powerpoint/2010/main" val="3269854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Рисунок 2" descr="hello_html_33dd1017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64394" y="1257300"/>
            <a:ext cx="5500547" cy="4046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Найдите своё место на горе.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Текст 5"/>
          <p:cNvSpPr>
            <a:spLocks noGrp="1"/>
          </p:cNvSpPr>
          <p:nvPr>
            <p:ph type="body" sz="half" idx="2"/>
          </p:nvPr>
        </p:nvSpPr>
        <p:spPr>
          <a:xfrm>
            <a:off x="342482" y="1704472"/>
            <a:ext cx="5577055" cy="4696327"/>
          </a:xfrm>
        </p:spPr>
        <p:txBody>
          <a:bodyPr>
            <a:noAutofit/>
          </a:bodyPr>
          <a:lstStyle/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вам придется разбираться ещё раз с этим материалом, то вы у подножья горы;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все  понятно, но вы не уверены в своих силах, то вы на пути к вершине;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Если нет никаких вопросов, и вы чувствуете власть над данной темой, то вы на пике.</a:t>
            </a:r>
          </a:p>
          <a:p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375989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397</Words>
  <Application>Microsoft Office PowerPoint</Application>
  <PresentationFormat>Широкоэкранный</PresentationFormat>
  <Paragraphs>80</Paragraphs>
  <Slides>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Тема Office</vt:lpstr>
      <vt:lpstr>Уравнение</vt:lpstr>
      <vt:lpstr>Решение систем линейных уравнений методом подстановки</vt:lpstr>
      <vt:lpstr>Проверка домашнего задания № 1035 (4)</vt:lpstr>
      <vt:lpstr>Проверка домашнего задания № 1037 (1)</vt:lpstr>
      <vt:lpstr>Задание:        Какая из пар чисел (- 1; 2); (0; -1); (1; 2)                        является решением системы уравнений </vt:lpstr>
      <vt:lpstr>Презентация PowerPoint</vt:lpstr>
      <vt:lpstr>Презентация PowerPoint</vt:lpstr>
      <vt:lpstr>Рефлексия: </vt:lpstr>
      <vt:lpstr>Найдите своё место на горе. 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Решение систем линейных уравнений методом подстановки</dc:title>
  <dc:creator>Татьяна</dc:creator>
  <cp:lastModifiedBy>Татьяна</cp:lastModifiedBy>
  <cp:revision>10</cp:revision>
  <dcterms:created xsi:type="dcterms:W3CDTF">2017-05-04T20:58:08Z</dcterms:created>
  <dcterms:modified xsi:type="dcterms:W3CDTF">2017-05-07T19:53:23Z</dcterms:modified>
</cp:coreProperties>
</file>