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0" r:id="rId1"/>
  </p:sldMasterIdLst>
  <p:sldIdLst>
    <p:sldId id="256" r:id="rId2"/>
    <p:sldId id="258" r:id="rId3"/>
    <p:sldId id="260" r:id="rId4"/>
    <p:sldId id="272" r:id="rId5"/>
    <p:sldId id="271" r:id="rId6"/>
    <p:sldId id="259" r:id="rId7"/>
    <p:sldId id="261" r:id="rId8"/>
    <p:sldId id="263" r:id="rId9"/>
    <p:sldId id="262" r:id="rId10"/>
    <p:sldId id="265" r:id="rId11"/>
    <p:sldId id="273" r:id="rId12"/>
    <p:sldId id="266" r:id="rId13"/>
    <p:sldId id="267" r:id="rId14"/>
    <p:sldId id="268" r:id="rId15"/>
    <p:sldId id="269" r:id="rId16"/>
    <p:sldId id="264" r:id="rId17"/>
    <p:sldId id="274" r:id="rId18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4660"/>
  </p:normalViewPr>
  <p:slideViewPr>
    <p:cSldViewPr snapToGrid="0">
      <p:cViewPr>
        <p:scale>
          <a:sx n="78" d="100"/>
          <a:sy n="78" d="100"/>
        </p:scale>
        <p:origin x="-114" y="-7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A8C62-329B-4DD4-B6F4-24095156685E}" type="datetimeFigureOut">
              <a:rPr lang="ru-RU"/>
              <a:pPr>
                <a:defRPr/>
              </a:pPr>
              <a:t>20.10.2017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90B5B-F811-43DD-8B7F-74D5346B529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7825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5B0C7-B3A8-4BE4-A751-25F6CE5E0E03}" type="datetimeFigureOut">
              <a:rPr lang="ru-RU"/>
              <a:pPr>
                <a:defRPr/>
              </a:pPr>
              <a:t>20.10.2017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08C768-D0D0-443D-90ED-91F73CF353B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3333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83772-B3BF-45B4-86CE-0731B17D195F}" type="datetimeFigureOut">
              <a:rPr lang="ru-RU"/>
              <a:pPr>
                <a:defRPr/>
              </a:pPr>
              <a:t>20.10.2017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016C87-7108-43E7-A528-787419C1026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91617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8525" y="971550"/>
            <a:ext cx="801688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dirty="0"/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29738" y="2613025"/>
            <a:ext cx="803275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rtlCol="0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DF04E-52E7-4977-AC16-49DF391FC5F4}" type="datetimeFigureOut">
              <a:rPr lang="ru-RU"/>
              <a:pPr>
                <a:defRPr/>
              </a:pPr>
              <a:t>20.10.2017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1C5270CA-FCD5-4BE4-B158-01DD849B12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661502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6A5C6-B98F-4DC4-946B-401C498A3A6D}" type="datetimeFigureOut">
              <a:rPr lang="ru-RU"/>
              <a:pPr>
                <a:defRPr/>
              </a:pPr>
              <a:t>20.10.2017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FA4FD6-6675-439A-9B61-312A04539A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18120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16"/>
          <p:cNvCxnSpPr/>
          <p:nvPr/>
        </p:nvCxnSpPr>
        <p:spPr>
          <a:xfrm>
            <a:off x="3725863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7"/>
          <p:cNvCxnSpPr/>
          <p:nvPr/>
        </p:nvCxnSpPr>
        <p:spPr>
          <a:xfrm>
            <a:off x="69627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68AE2-97FC-4EA6-91B4-AE50BE78D060}" type="datetimeFigureOut">
              <a:rPr lang="ru-RU"/>
              <a:pPr>
                <a:defRPr/>
              </a:pPr>
              <a:t>20.10.2017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fld id="{ACE78203-C21F-41D0-9C1E-2924191EF72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3170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8"/>
          <p:cNvCxnSpPr/>
          <p:nvPr/>
        </p:nvCxnSpPr>
        <p:spPr>
          <a:xfrm>
            <a:off x="3725863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9"/>
          <p:cNvCxnSpPr/>
          <p:nvPr/>
        </p:nvCxnSpPr>
        <p:spPr>
          <a:xfrm>
            <a:off x="69627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80DF4-9D66-4C6E-9AA2-D15B8A13A399}" type="datetimeFigureOut">
              <a:rPr lang="ru-RU"/>
              <a:pPr>
                <a:defRPr/>
              </a:pPr>
              <a:t>20.10.2017</a:t>
            </a:fld>
            <a:endParaRPr lang="ru-RU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fld id="{1BE52F2A-F6AE-48C9-A820-C688BC81422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405902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29DD2-144A-40D2-AA62-51B733824D9B}" type="datetimeFigureOut">
              <a:rPr lang="ru-RU"/>
              <a:pPr>
                <a:defRPr/>
              </a:pPr>
              <a:t>20.10.2017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BE5796-561E-484C-A6EF-2C082C176C0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47772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08293-FA55-4DD0-9FE5-A384391D8146}" type="datetimeFigureOut">
              <a:rPr lang="ru-RU"/>
              <a:pPr>
                <a:defRPr/>
              </a:pPr>
              <a:t>20.10.2017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6CEB9-E2DA-49E2-817A-951DFB49328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12736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52A95-066C-4E9F-8DD9-1DA3092AFEF4}" type="datetimeFigureOut">
              <a:rPr lang="ru-RU"/>
              <a:pPr>
                <a:defRPr/>
              </a:pPr>
              <a:t>20.10.2017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4496F-46DE-462A-9DD2-C1C8FC915D2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7625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6CF21-00EB-474C-93F8-5FFC4F05FBDB}" type="datetimeFigureOut">
              <a:rPr lang="ru-RU"/>
              <a:pPr>
                <a:defRPr/>
              </a:pPr>
              <a:t>20.10.2017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FCEE6D-BAB6-4B31-89B4-3A43B3D173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1734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F308D-0368-4EF3-91AB-D1CA83877FCE}" type="datetimeFigureOut">
              <a:rPr lang="ru-RU"/>
              <a:pPr>
                <a:defRPr/>
              </a:pPr>
              <a:t>20.10.2017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96C53C-F11D-414C-B6A5-94F360BAC2C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7794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B722C-614B-45ED-833D-5FBC85EE196A}" type="datetimeFigureOut">
              <a:rPr lang="ru-RU"/>
              <a:pPr>
                <a:defRPr/>
              </a:pPr>
              <a:t>20.10.2017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B6142-FA54-4D58-BFF9-32515933BE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548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A876C-F460-409B-9F70-BEFDDA651416}" type="datetimeFigureOut">
              <a:rPr lang="ru-RU"/>
              <a:pPr>
                <a:defRPr/>
              </a:pPr>
              <a:t>20.10.2017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C9122-0373-46B8-8BFF-26E1982AB5F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5886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96AE7-6ADA-4130-9F97-3E546E02E41D}" type="datetimeFigureOut">
              <a:rPr lang="ru-RU"/>
              <a:pPr>
                <a:defRPr/>
              </a:pPr>
              <a:t>20.10.2017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8FEFE-54E2-4FE5-9D06-EDE59720571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72681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6028D-6E1B-45B2-80BC-FF22F1AD3F4B}" type="datetimeFigureOut">
              <a:rPr lang="ru-RU"/>
              <a:pPr>
                <a:defRPr/>
              </a:pPr>
              <a:t>20.10.2017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8DAD50-E495-4DBA-ACA7-598933C7C0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6581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BD54A-7D45-4BE6-949B-E61B5E39502F}" type="datetimeFigureOut">
              <a:rPr lang="ru-RU"/>
              <a:pPr>
                <a:defRPr/>
              </a:pPr>
              <a:t>20.10.2017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954146-7EAD-474E-8896-04AB3A87E67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865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6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>
            <a:fillRect/>
          </a:stretch>
        </p:blipFill>
        <p:spPr bwMode="auto">
          <a:xfrm>
            <a:off x="0" y="2670175"/>
            <a:ext cx="4037013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6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>
            <a:fillRect/>
          </a:stretch>
        </p:blipFill>
        <p:spPr bwMode="auto">
          <a:xfrm>
            <a:off x="0" y="2892425"/>
            <a:ext cx="1522413" cy="236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031" name="Picture 8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>
            <a:fillRect/>
          </a:stretch>
        </p:blipFill>
        <p:spPr bwMode="auto">
          <a:xfrm>
            <a:off x="7999413" y="0"/>
            <a:ext cx="1603375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9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>
            <a:fillRect/>
          </a:stretch>
        </p:blipFill>
        <p:spPr bwMode="auto">
          <a:xfrm>
            <a:off x="8605838" y="6096000"/>
            <a:ext cx="993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0437813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646113" y="452438"/>
            <a:ext cx="9404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03313" y="2052638"/>
            <a:ext cx="8947150" cy="419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238" y="1790700"/>
            <a:ext cx="990600" cy="3048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fld id="{AD697CF6-8881-4BEF-98FA-E9571FC5B0EB}" type="datetimeFigureOut">
              <a:rPr lang="ru-RU"/>
              <a:pPr>
                <a:defRPr/>
              </a:pPr>
              <a:t>20.10.2017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118" y="3225007"/>
            <a:ext cx="3859213" cy="3048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088" y="295275"/>
            <a:ext cx="838200" cy="7683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2800">
                <a:solidFill>
                  <a:srgbClr val="FFFFFF"/>
                </a:solidFill>
              </a:defRPr>
            </a:lvl1pPr>
          </a:lstStyle>
          <a:p>
            <a:fld id="{19BE584A-642C-4D4D-A14F-F3116DBAEE9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  <p:sldLayoutId id="2147483935" r:id="rId12"/>
    <p:sldLayoutId id="2147483932" r:id="rId13"/>
    <p:sldLayoutId id="2147483936" r:id="rId14"/>
    <p:sldLayoutId id="2147483937" r:id="rId15"/>
    <p:sldLayoutId id="2147483933" r:id="rId16"/>
    <p:sldLayoutId id="2147483934" r:id="rId17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itchFamily="18" charset="2"/>
        <a:buChar char=""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itchFamily="18" charset="2"/>
        <a:buChar char=""/>
        <a:defRPr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itchFamily="18" charset="2"/>
        <a:buChar char=""/>
        <a:defRPr sz="160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itchFamily="18" charset="2"/>
        <a:buChar char=""/>
        <a:defRPr sz="140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itchFamily="18" charset="2"/>
        <a:buChar char=""/>
        <a:defRPr sz="140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ctrTitle"/>
          </p:nvPr>
        </p:nvSpPr>
        <p:spPr>
          <a:xfrm>
            <a:off x="973138" y="687388"/>
            <a:ext cx="9144000" cy="3241675"/>
          </a:xfrm>
        </p:spPr>
        <p:txBody>
          <a:bodyPr/>
          <a:lstStyle/>
          <a:p>
            <a:pPr algn="ctr" eaLnBrk="1" hangingPunct="1"/>
            <a:r>
              <a:rPr lang="ru-RU" altLang="ru-RU" sz="4800" b="1" dirty="0" smtClean="0">
                <a:solidFill>
                  <a:srgbClr val="FFFF00"/>
                </a:solidFill>
              </a:rPr>
              <a:t>УЧЕБНЫЙ ПРОЕКТ</a:t>
            </a:r>
            <a:br>
              <a:rPr lang="ru-RU" altLang="ru-RU" sz="4800" b="1" dirty="0" smtClean="0">
                <a:solidFill>
                  <a:srgbClr val="FFFF00"/>
                </a:solidFill>
              </a:rPr>
            </a:br>
            <a:r>
              <a:rPr lang="ru-RU" altLang="ru-RU" sz="4800" b="1" dirty="0" smtClean="0">
                <a:solidFill>
                  <a:srgbClr val="FFFF00"/>
                </a:solidFill>
              </a:rPr>
              <a:t>«ГРАФИЧЕСКИЕ РЕДАКТОРЫ</a:t>
            </a:r>
            <a:br>
              <a:rPr lang="ru-RU" altLang="ru-RU" sz="4800" b="1" dirty="0" smtClean="0">
                <a:solidFill>
                  <a:srgbClr val="FFFF00"/>
                </a:solidFill>
              </a:rPr>
            </a:br>
            <a:r>
              <a:rPr lang="en-US" altLang="ru-RU" sz="4800" b="1" dirty="0" smtClean="0">
                <a:solidFill>
                  <a:srgbClr val="FFFF00"/>
                </a:solidFill>
              </a:rPr>
              <a:t>Paint </a:t>
            </a:r>
            <a:r>
              <a:rPr lang="ru-RU" altLang="ru-RU" sz="4800" b="1" dirty="0" smtClean="0">
                <a:solidFill>
                  <a:srgbClr val="FFFF00"/>
                </a:solidFill>
              </a:rPr>
              <a:t> и </a:t>
            </a:r>
            <a:r>
              <a:rPr lang="en-US" altLang="ru-RU" sz="4800" b="1" dirty="0" smtClean="0">
                <a:solidFill>
                  <a:srgbClr val="FFFF00"/>
                </a:solidFill>
              </a:rPr>
              <a:t>Draw</a:t>
            </a:r>
            <a:r>
              <a:rPr lang="ru-RU" altLang="ru-RU" sz="4800" b="1" dirty="0" smtClean="0">
                <a:solidFill>
                  <a:srgbClr val="FFFF00"/>
                </a:solidFill>
              </a:rPr>
              <a:t> </a:t>
            </a:r>
            <a:br>
              <a:rPr lang="ru-RU" altLang="ru-RU" sz="4800" b="1" dirty="0" smtClean="0">
                <a:solidFill>
                  <a:srgbClr val="FFFF00"/>
                </a:solidFill>
              </a:rPr>
            </a:br>
            <a:r>
              <a:rPr lang="ru-RU" altLang="ru-RU" sz="4800" b="1" dirty="0" smtClean="0">
                <a:solidFill>
                  <a:srgbClr val="FFFF00"/>
                </a:solidFill>
              </a:rPr>
              <a:t>В МОЕЙ ПРОФЕССИИ»</a:t>
            </a:r>
          </a:p>
        </p:txBody>
      </p:sp>
      <p:sp>
        <p:nvSpPr>
          <p:cNvPr id="614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3138" y="4486275"/>
            <a:ext cx="9144000" cy="1655763"/>
          </a:xfrm>
        </p:spPr>
        <p:txBody>
          <a:bodyPr rtlCol="0">
            <a:normAutofit fontScale="92500" lnSpcReduction="10000"/>
          </a:bodyPr>
          <a:lstStyle/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altLang="ru-RU" b="1" dirty="0" smtClean="0">
                <a:solidFill>
                  <a:srgbClr val="FFFF00"/>
                </a:solidFill>
              </a:rPr>
              <a:t>Творческий проект для студентов 1-го курса</a:t>
            </a:r>
            <a:endParaRPr lang="en-US" altLang="ru-RU" b="1" dirty="0" smtClean="0">
              <a:solidFill>
                <a:srgbClr val="FFFF00"/>
              </a:solidFill>
            </a:endParaRP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endParaRPr lang="ru-RU" altLang="ru-RU" b="1" dirty="0" smtClean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altLang="ru-RU" b="1" dirty="0" smtClean="0">
                <a:solidFill>
                  <a:schemeClr val="tx1"/>
                </a:solidFill>
              </a:rPr>
              <a:t>Руководитель:</a:t>
            </a:r>
            <a:br>
              <a:rPr lang="ru-RU" altLang="ru-RU" b="1" dirty="0" smtClean="0">
                <a:solidFill>
                  <a:schemeClr val="tx1"/>
                </a:solidFill>
              </a:rPr>
            </a:br>
            <a:r>
              <a:rPr lang="ru-RU" altLang="ru-RU" b="1" dirty="0" smtClean="0">
                <a:solidFill>
                  <a:schemeClr val="tx1"/>
                </a:solidFill>
              </a:rPr>
              <a:t> Медведева Ольга Вениаминовна</a:t>
            </a:r>
            <a:br>
              <a:rPr lang="ru-RU" altLang="ru-RU" b="1" dirty="0" smtClean="0">
                <a:solidFill>
                  <a:schemeClr val="tx1"/>
                </a:solidFill>
              </a:rPr>
            </a:br>
            <a:r>
              <a:rPr lang="ru-RU" altLang="ru-RU" b="1" dirty="0" smtClean="0">
                <a:solidFill>
                  <a:schemeClr val="tx1"/>
                </a:solidFill>
              </a:rPr>
              <a:t>Санкт-Петербург</a:t>
            </a:r>
            <a:br>
              <a:rPr lang="ru-RU" altLang="ru-RU" b="1" dirty="0" smtClean="0">
                <a:solidFill>
                  <a:schemeClr val="tx1"/>
                </a:solidFill>
              </a:rPr>
            </a:br>
            <a:endParaRPr lang="ru-RU" altLang="ru-RU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рямоугольник 1"/>
          <p:cNvSpPr>
            <a:spLocks noChangeArrowheads="1"/>
          </p:cNvSpPr>
          <p:nvPr/>
        </p:nvSpPr>
        <p:spPr bwMode="auto">
          <a:xfrm>
            <a:off x="725488" y="1768475"/>
            <a:ext cx="10731500" cy="410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ru-RU" altLang="ru-RU" sz="2900">
                <a:latin typeface="Calibri" pitchFamily="34" charset="0"/>
              </a:rPr>
              <a:t> </a:t>
            </a:r>
            <a:r>
              <a:rPr lang="ru-RU" altLang="ru-RU" sz="2900" b="1" i="1">
                <a:solidFill>
                  <a:srgbClr val="FFFF00"/>
                </a:solidFill>
                <a:latin typeface="Calibri" pitchFamily="34" charset="0"/>
              </a:rPr>
              <a:t>Оформление текста.</a:t>
            </a:r>
            <a:r>
              <a:rPr lang="ru-RU" altLang="ru-RU" sz="2900">
                <a:latin typeface="Calibri" pitchFamily="34" charset="0"/>
              </a:rPr>
              <a:t> Максимальное использование возможностей программы: применение текстовых эффектов,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ru-RU" altLang="ru-RU" sz="2900" b="1" i="1">
                <a:solidFill>
                  <a:srgbClr val="FFFF00"/>
                </a:solidFill>
                <a:latin typeface="Calibri" pitchFamily="34" charset="0"/>
              </a:rPr>
              <a:t>Оформление графики: </a:t>
            </a:r>
            <a:r>
              <a:rPr lang="ru-RU" altLang="ru-RU" sz="2900">
                <a:latin typeface="Calibri" pitchFamily="34" charset="0"/>
              </a:rPr>
              <a:t>разнообразие используемых инструментов, способов заливки, типов линии, создание тел вращения и 3-Д изображений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ru-RU" altLang="ru-RU" sz="2900" b="1" i="1">
                <a:solidFill>
                  <a:srgbClr val="FFFF00"/>
                </a:solidFill>
                <a:latin typeface="Calibri" pitchFamily="34" charset="0"/>
              </a:rPr>
              <a:t>Применение команд над группой фигур</a:t>
            </a:r>
            <a:r>
              <a:rPr lang="ru-RU" altLang="ru-RU" sz="2900">
                <a:latin typeface="Calibri" pitchFamily="34" charset="0"/>
              </a:rPr>
              <a:t>: выравнивание, распределение, группировка, порядок следования, прозрачность фигур; использование буфера обмена для перехода из одного приложения в другое.</a:t>
            </a:r>
          </a:p>
        </p:txBody>
      </p:sp>
      <p:sp>
        <p:nvSpPr>
          <p:cNvPr id="14339" name="Заголовок 1"/>
          <p:cNvSpPr txBox="1">
            <a:spLocks/>
          </p:cNvSpPr>
          <p:nvPr/>
        </p:nvSpPr>
        <p:spPr bwMode="auto">
          <a:xfrm>
            <a:off x="1001713" y="180975"/>
            <a:ext cx="10650537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200">
                <a:latin typeface="Calibri" pitchFamily="34" charset="0"/>
              </a:rPr>
              <a:t>Ваше техническое задание - требования к проекту</a:t>
            </a:r>
            <a:r>
              <a:rPr lang="ru-RU" altLang="ru-RU" sz="3600">
                <a:latin typeface="Calibri" pitchFamily="34" charset="0"/>
              </a:rPr>
              <a:t/>
            </a:r>
            <a:br>
              <a:rPr lang="ru-RU" altLang="ru-RU" sz="3600">
                <a:latin typeface="Calibri" pitchFamily="34" charset="0"/>
              </a:rPr>
            </a:br>
            <a:r>
              <a:rPr lang="ru-RU" altLang="ru-RU" sz="3600">
                <a:latin typeface="Calibri" pitchFamily="34" charset="0"/>
              </a:rPr>
              <a:t> </a:t>
            </a:r>
            <a:r>
              <a:rPr lang="ru-RU" altLang="ru-RU" sz="2400">
                <a:latin typeface="Calibri" pitchFamily="34" charset="0"/>
              </a:rPr>
              <a:t>(продолжение)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ольник 2"/>
          <p:cNvSpPr>
            <a:spLocks noChangeArrowheads="1"/>
          </p:cNvSpPr>
          <p:nvPr/>
        </p:nvSpPr>
        <p:spPr bwMode="auto">
          <a:xfrm>
            <a:off x="1300163" y="1798638"/>
            <a:ext cx="9875837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tabLst>
                <a:tab pos="457200" algn="l"/>
              </a:tabLst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tabLst>
                <a:tab pos="457200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tabLst>
                <a:tab pos="457200" algn="l"/>
              </a:tabLst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tabLst>
                <a:tab pos="457200" algn="l"/>
              </a:tabLst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tabLst>
                <a:tab pos="457200" algn="l"/>
              </a:tabLst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tabLst>
                <a:tab pos="457200" algn="l"/>
              </a:tabLst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tabLst>
                <a:tab pos="457200" algn="l"/>
              </a:tabLst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tabLst>
                <a:tab pos="457200" algn="l"/>
              </a:tabLst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tabLst>
                <a:tab pos="457200" algn="l"/>
              </a:tabLst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itchFamily="2" charset="2"/>
              <a:buChar char=""/>
            </a:pPr>
            <a:r>
              <a:rPr lang="ru-RU" altLang="ru-RU" sz="3200" b="1" i="1">
                <a:solidFill>
                  <a:srgbClr val="FFFF00"/>
                </a:solidFill>
                <a:latin typeface="Calibri" pitchFamily="34" charset="0"/>
              </a:rPr>
              <a:t>Стиль текста </a:t>
            </a:r>
            <a:r>
              <a:rPr lang="ru-RU" altLang="ru-RU" sz="3200">
                <a:latin typeface="Calibri" pitchFamily="34" charset="0"/>
              </a:rPr>
              <a:t>– литературный; приветствуется легкий юмор.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itchFamily="2" charset="2"/>
              <a:buChar char=""/>
            </a:pPr>
            <a:r>
              <a:rPr lang="ru-RU" altLang="ru-RU" sz="3200" b="1" i="1">
                <a:solidFill>
                  <a:srgbClr val="FFFF00"/>
                </a:solidFill>
                <a:latin typeface="Calibri" pitchFamily="34" charset="0"/>
              </a:rPr>
              <a:t>Стиль графики</a:t>
            </a:r>
            <a:r>
              <a:rPr lang="ru-RU" altLang="ru-RU" sz="3200">
                <a:latin typeface="Calibri" pitchFamily="34" charset="0"/>
              </a:rPr>
              <a:t>: графические объекты оформлены в позитивной цветовой гамме для создания хорошего настроения</a:t>
            </a:r>
          </a:p>
        </p:txBody>
      </p:sp>
      <p:sp>
        <p:nvSpPr>
          <p:cNvPr id="15363" name="Заголовок 1"/>
          <p:cNvSpPr txBox="1">
            <a:spLocks/>
          </p:cNvSpPr>
          <p:nvPr/>
        </p:nvSpPr>
        <p:spPr bwMode="auto">
          <a:xfrm>
            <a:off x="525463" y="412750"/>
            <a:ext cx="10650537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200">
                <a:latin typeface="Calibri" pitchFamily="34" charset="0"/>
              </a:rPr>
              <a:t>Ваше техническое задание - требования к проекту</a:t>
            </a:r>
            <a:r>
              <a:rPr lang="ru-RU" altLang="ru-RU" sz="3600">
                <a:latin typeface="Calibri" pitchFamily="34" charset="0"/>
              </a:rPr>
              <a:t/>
            </a:r>
            <a:br>
              <a:rPr lang="ru-RU" altLang="ru-RU" sz="3600">
                <a:latin typeface="Calibri" pitchFamily="34" charset="0"/>
              </a:rPr>
            </a:br>
            <a:r>
              <a:rPr lang="ru-RU" altLang="ru-RU" sz="3600">
                <a:latin typeface="Calibri" pitchFamily="34" charset="0"/>
              </a:rPr>
              <a:t> </a:t>
            </a:r>
            <a:r>
              <a:rPr lang="ru-RU" altLang="ru-RU" sz="2400">
                <a:latin typeface="Calibri" pitchFamily="34" charset="0"/>
              </a:rPr>
              <a:t>(продолжение)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 txBox="1">
            <a:spLocks/>
          </p:cNvSpPr>
          <p:nvPr/>
        </p:nvSpPr>
        <p:spPr bwMode="auto">
          <a:xfrm>
            <a:off x="1500188" y="219075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400">
                <a:latin typeface="Calibri" pitchFamily="34" charset="0"/>
              </a:rPr>
              <a:t>Что такое технологическая карта?</a:t>
            </a:r>
          </a:p>
        </p:txBody>
      </p:sp>
      <p:sp>
        <p:nvSpPr>
          <p:cNvPr id="16387" name="Прямоугольник 3"/>
          <p:cNvSpPr>
            <a:spLocks noChangeArrowheads="1"/>
          </p:cNvSpPr>
          <p:nvPr/>
        </p:nvSpPr>
        <p:spPr bwMode="auto">
          <a:xfrm>
            <a:off x="1328738" y="836613"/>
            <a:ext cx="9940925" cy="181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 i="1">
                <a:solidFill>
                  <a:srgbClr val="FFFF00"/>
                </a:solidFill>
                <a:latin typeface="Calibri" pitchFamily="34" charset="0"/>
              </a:rPr>
              <a:t>Ваша Технологическая карта </a:t>
            </a:r>
            <a:br>
              <a:rPr lang="ru-RU" altLang="ru-RU" sz="2800" b="1" i="1">
                <a:solidFill>
                  <a:srgbClr val="FFFF00"/>
                </a:solidFill>
                <a:latin typeface="Calibri" pitchFamily="34" charset="0"/>
              </a:rPr>
            </a:br>
            <a:r>
              <a:rPr lang="ru-RU" altLang="ru-RU" sz="2800" b="1" i="1">
                <a:solidFill>
                  <a:srgbClr val="FFFF00"/>
                </a:solidFill>
                <a:latin typeface="Calibri" pitchFamily="34" charset="0"/>
              </a:rPr>
              <a:t>– это этапы работы над проектом</a:t>
            </a:r>
            <a:br>
              <a:rPr lang="ru-RU" altLang="ru-RU" sz="2800" b="1" i="1">
                <a:solidFill>
                  <a:srgbClr val="FFFF00"/>
                </a:solidFill>
                <a:latin typeface="Calibri" pitchFamily="34" charset="0"/>
              </a:rPr>
            </a:br>
            <a:r>
              <a:rPr lang="ru-RU" altLang="ru-RU" sz="2800" b="1" i="1">
                <a:solidFill>
                  <a:srgbClr val="FFFF00"/>
                </a:solidFill>
                <a:latin typeface="Calibri" pitchFamily="34" charset="0"/>
              </a:rPr>
              <a:t>в виде плана с указанием сроков исполнения.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>
                <a:latin typeface="Calibri" pitchFamily="34" charset="0"/>
              </a:rPr>
              <a:t> </a:t>
            </a:r>
          </a:p>
        </p:txBody>
      </p:sp>
      <p:sp>
        <p:nvSpPr>
          <p:cNvPr id="16388" name="Прямоугольник 4"/>
          <p:cNvSpPr>
            <a:spLocks noChangeArrowheads="1"/>
          </p:cNvSpPr>
          <p:nvPr/>
        </p:nvSpPr>
        <p:spPr bwMode="auto">
          <a:xfrm>
            <a:off x="874713" y="2239963"/>
            <a:ext cx="1039495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>
              <a:lnSpc>
                <a:spcPct val="114000"/>
              </a:lnSpc>
              <a:spcBef>
                <a:spcPct val="0"/>
              </a:spcBef>
              <a:buClrTx/>
              <a:buSzTx/>
              <a:buFont typeface="Tw Cen MT Condensed" pitchFamily="34" charset="0"/>
              <a:buAutoNum type="arabicPeriod"/>
            </a:pPr>
            <a:r>
              <a:rPr lang="ru-RU" altLang="ru-RU" sz="2500">
                <a:latin typeface="Calibri" pitchFamily="34" charset="0"/>
              </a:rPr>
              <a:t>Получение технического задания.</a:t>
            </a:r>
          </a:p>
          <a:p>
            <a:pPr eaLnBrk="1" hangingPunct="1">
              <a:lnSpc>
                <a:spcPct val="114000"/>
              </a:lnSpc>
              <a:spcBef>
                <a:spcPct val="0"/>
              </a:spcBef>
              <a:buClrTx/>
              <a:buSzTx/>
              <a:buFont typeface="Tw Cen MT Condensed" pitchFamily="34" charset="0"/>
              <a:buAutoNum type="arabicPeriod"/>
            </a:pPr>
            <a:r>
              <a:rPr lang="ru-RU" altLang="ru-RU" sz="2500">
                <a:latin typeface="Calibri" pitchFamily="34" charset="0"/>
              </a:rPr>
              <a:t>Постановка проблемы, целей проекта, обоснование его актуальности.</a:t>
            </a:r>
          </a:p>
          <a:p>
            <a:pPr eaLnBrk="1" hangingPunct="1">
              <a:lnSpc>
                <a:spcPct val="114000"/>
              </a:lnSpc>
              <a:spcBef>
                <a:spcPct val="0"/>
              </a:spcBef>
              <a:buClrTx/>
              <a:buSzTx/>
              <a:buFont typeface="Tw Cen MT Condensed" pitchFamily="34" charset="0"/>
              <a:buAutoNum type="arabicPeriod"/>
            </a:pPr>
            <a:r>
              <a:rPr lang="ru-RU" altLang="ru-RU" sz="2500">
                <a:latin typeface="Calibri" pitchFamily="34" charset="0"/>
              </a:rPr>
              <a:t>Определение задач проекта, исполнителей (если команда исполнителей), сроков исполнения.</a:t>
            </a:r>
          </a:p>
          <a:p>
            <a:pPr eaLnBrk="1" hangingPunct="1">
              <a:lnSpc>
                <a:spcPct val="114000"/>
              </a:lnSpc>
              <a:spcBef>
                <a:spcPct val="0"/>
              </a:spcBef>
              <a:buClrTx/>
              <a:buSzTx/>
              <a:buFont typeface="Tw Cen MT Condensed" pitchFamily="34" charset="0"/>
              <a:buAutoNum type="arabicPeriod"/>
            </a:pPr>
            <a:r>
              <a:rPr lang="ru-RU" altLang="ru-RU" sz="2500">
                <a:latin typeface="Calibri" pitchFamily="34" charset="0"/>
              </a:rPr>
              <a:t>Поиск информации в интернете – аналогов проекта (например, реклама в профессиональной сфере).</a:t>
            </a:r>
          </a:p>
          <a:p>
            <a:pPr eaLnBrk="1" hangingPunct="1">
              <a:lnSpc>
                <a:spcPct val="114000"/>
              </a:lnSpc>
              <a:spcBef>
                <a:spcPct val="0"/>
              </a:spcBef>
              <a:buClrTx/>
              <a:buSzTx/>
              <a:buFont typeface="Tw Cen MT Condensed" pitchFamily="34" charset="0"/>
              <a:buAutoNum type="arabicPeriod"/>
            </a:pPr>
            <a:r>
              <a:rPr lang="ru-RU" altLang="ru-RU" sz="2500">
                <a:latin typeface="Calibri" pitchFamily="34" charset="0"/>
              </a:rPr>
              <a:t>Составление эскиза: выбор объектов и композиции (расположение объектов относительно друг друга (какие объекты на переднем плане </a:t>
            </a:r>
            <a:br>
              <a:rPr lang="ru-RU" altLang="ru-RU" sz="2500">
                <a:latin typeface="Calibri" pitchFamily="34" charset="0"/>
              </a:rPr>
            </a:br>
            <a:r>
              <a:rPr lang="ru-RU" altLang="ru-RU" sz="2500">
                <a:latin typeface="Calibri" pitchFamily="34" charset="0"/>
              </a:rPr>
              <a:t>и какие объекты на заднем плане, общий фон).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Прямоугольник 3"/>
          <p:cNvSpPr>
            <a:spLocks noChangeArrowheads="1"/>
          </p:cNvSpPr>
          <p:nvPr/>
        </p:nvSpPr>
        <p:spPr bwMode="auto">
          <a:xfrm>
            <a:off x="1122363" y="1471613"/>
            <a:ext cx="9891712" cy="516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14000"/>
              </a:lnSpc>
              <a:buFont typeface="Tw Cen MT Condensed" panose="020B0606020104020203" pitchFamily="34" charset="0"/>
              <a:buAutoNum type="arabicPeriod" startAt="6"/>
              <a:defRPr/>
            </a:pPr>
            <a:r>
              <a:rPr lang="ru-RU" altLang="ru-RU" sz="2800" b="1" i="1" dirty="0" smtClean="0">
                <a:solidFill>
                  <a:srgbClr val="FFFF00"/>
                </a:solidFill>
                <a:latin typeface="Calibri" panose="020F0502020204030204" pitchFamily="34" charset="0"/>
              </a:rPr>
              <a:t>Выбор графического редактора </a:t>
            </a:r>
            <a:r>
              <a:rPr lang="ru-RU" altLang="ru-RU" sz="2800" dirty="0" smtClean="0">
                <a:latin typeface="Calibri" panose="020F0502020204030204" pitchFamily="34" charset="0"/>
              </a:rPr>
              <a:t>и </a:t>
            </a:r>
            <a:r>
              <a:rPr lang="ru-RU" altLang="ru-RU" sz="2800" b="1" i="1" dirty="0" smtClean="0">
                <a:solidFill>
                  <a:srgbClr val="FFFF00"/>
                </a:solidFill>
                <a:latin typeface="Calibri" panose="020F0502020204030204" pitchFamily="34" charset="0"/>
              </a:rPr>
              <a:t>инструментов</a:t>
            </a:r>
            <a:r>
              <a:rPr lang="ru-RU" altLang="ru-RU" sz="2800" dirty="0" smtClean="0">
                <a:latin typeface="Calibri" panose="020F0502020204030204" pitchFamily="34" charset="0"/>
              </a:rPr>
              <a:t> для реализации проекта. Можно использовать оба редактора и буфер обмена для переноса изображения из одного редактора в другой. Кроме того, можно использовать изображение из Интернета, обработанное в </a:t>
            </a:r>
            <a:r>
              <a:rPr lang="en-US" altLang="ru-RU" sz="2800" dirty="0" smtClean="0"/>
              <a:t>Paint</a:t>
            </a:r>
            <a:r>
              <a:rPr lang="ru-RU" altLang="ru-RU" sz="2800" dirty="0" smtClean="0">
                <a:latin typeface="Calibri" panose="020F0502020204030204" pitchFamily="34" charset="0"/>
              </a:rPr>
              <a:t> (</a:t>
            </a:r>
            <a:r>
              <a:rPr lang="en-US" altLang="ru-RU" sz="2800" dirty="0" smtClean="0"/>
              <a:t>Draw</a:t>
            </a:r>
            <a:r>
              <a:rPr lang="ru-RU" altLang="ru-RU" sz="2800" dirty="0" smtClean="0">
                <a:latin typeface="Calibri" panose="020F0502020204030204" pitchFamily="34" charset="0"/>
              </a:rPr>
              <a:t>).</a:t>
            </a:r>
          </a:p>
          <a:p>
            <a:pPr eaLnBrk="1" hangingPunct="1">
              <a:buFont typeface="Tw Cen MT Condensed" panose="020B0606020104020203" pitchFamily="34" charset="0"/>
              <a:buAutoNum type="arabicPeriod" startAt="7"/>
              <a:defRPr/>
            </a:pPr>
            <a:r>
              <a:rPr lang="ru-RU" altLang="ru-RU" sz="2800" b="1" i="1" dirty="0" smtClean="0">
                <a:solidFill>
                  <a:srgbClr val="FFFF00"/>
                </a:solidFill>
                <a:latin typeface="Calibri" panose="020F0502020204030204" pitchFamily="34" charset="0"/>
              </a:rPr>
              <a:t>Выбор цветовой гаммы, типа линий, способа заливки объектов и фона.</a:t>
            </a:r>
          </a:p>
          <a:p>
            <a:pPr eaLnBrk="1" hangingPunct="1">
              <a:buClr>
                <a:schemeClr val="accent3"/>
              </a:buClr>
              <a:buFont typeface="Tw Cen MT Condensed" panose="020B0606020104020203" pitchFamily="34" charset="0"/>
              <a:buAutoNum type="arabicPeriod" startAt="7"/>
              <a:defRPr/>
            </a:pPr>
            <a:r>
              <a:rPr lang="ru-RU" altLang="ru-RU" sz="2800" dirty="0" smtClean="0">
                <a:latin typeface="Calibri" panose="020F0502020204030204" pitchFamily="34" charset="0"/>
              </a:rPr>
              <a:t>Консультация с преподавателем и экспертом, </a:t>
            </a:r>
            <a:r>
              <a:rPr lang="ru-RU" altLang="ru-RU" sz="2800" b="1" i="1" dirty="0" smtClean="0">
                <a:solidFill>
                  <a:srgbClr val="FFFF00"/>
                </a:solidFill>
                <a:latin typeface="Calibri" panose="020F0502020204030204" pitchFamily="34" charset="0"/>
              </a:rPr>
              <a:t>обмен мнениями </a:t>
            </a:r>
            <a:r>
              <a:rPr lang="ru-RU" altLang="ru-RU" sz="2800" dirty="0" smtClean="0">
                <a:latin typeface="Calibri" panose="020F0502020204030204" pitchFamily="34" charset="0"/>
              </a:rPr>
              <a:t>с другими обучающимися. Принятие решения об окончательном варианте эскиза, </a:t>
            </a:r>
          </a:p>
          <a:p>
            <a:pPr eaLnBrk="1" hangingPunct="1">
              <a:lnSpc>
                <a:spcPct val="114000"/>
              </a:lnSpc>
              <a:buFont typeface="Tw Cen MT Condensed" panose="020B0606020104020203" pitchFamily="34" charset="0"/>
              <a:buAutoNum type="arabicPeriod" startAt="6"/>
              <a:defRPr/>
            </a:pPr>
            <a:endParaRPr lang="ru-RU" altLang="ru-RU" sz="2800" dirty="0" smtClean="0">
              <a:latin typeface="Calibri" panose="020F0502020204030204" pitchFamily="34" charset="0"/>
            </a:endParaRPr>
          </a:p>
        </p:txBody>
      </p:sp>
      <p:sp>
        <p:nvSpPr>
          <p:cNvPr id="17411" name="Заголовок 1"/>
          <p:cNvSpPr txBox="1">
            <a:spLocks/>
          </p:cNvSpPr>
          <p:nvPr/>
        </p:nvSpPr>
        <p:spPr bwMode="auto">
          <a:xfrm>
            <a:off x="1344613" y="360363"/>
            <a:ext cx="9144000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200">
                <a:latin typeface="Calibri" pitchFamily="34" charset="0"/>
              </a:rPr>
              <a:t>Ваша технологическая карта</a:t>
            </a:r>
            <a:r>
              <a:rPr lang="ru-RU" altLang="ru-RU" sz="4000">
                <a:latin typeface="Calibri" pitchFamily="34" charset="0"/>
              </a:rPr>
              <a:t/>
            </a:r>
            <a:br>
              <a:rPr lang="ru-RU" altLang="ru-RU" sz="4000">
                <a:latin typeface="Calibri" pitchFamily="34" charset="0"/>
              </a:rPr>
            </a:br>
            <a:r>
              <a:rPr lang="ru-RU" altLang="ru-RU" sz="4000">
                <a:latin typeface="Calibri" pitchFamily="34" charset="0"/>
              </a:rPr>
              <a:t> </a:t>
            </a:r>
            <a:r>
              <a:rPr lang="ru-RU" altLang="ru-RU">
                <a:latin typeface="Calibri" pitchFamily="34" charset="0"/>
              </a:rPr>
              <a:t>(продолжение)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Прямоугольник 2"/>
          <p:cNvSpPr>
            <a:spLocks noChangeArrowheads="1"/>
          </p:cNvSpPr>
          <p:nvPr/>
        </p:nvSpPr>
        <p:spPr bwMode="auto">
          <a:xfrm>
            <a:off x="957263" y="1816100"/>
            <a:ext cx="9731375" cy="421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>
              <a:lnSpc>
                <a:spcPct val="114000"/>
              </a:lnSpc>
              <a:spcBef>
                <a:spcPct val="0"/>
              </a:spcBef>
              <a:buClr>
                <a:schemeClr val="tx1"/>
              </a:buClr>
              <a:buSzTx/>
              <a:buFont typeface="Tw Cen MT Condensed" pitchFamily="34" charset="0"/>
              <a:buAutoNum type="arabicPeriod" startAt="9"/>
            </a:pPr>
            <a:r>
              <a:rPr lang="ru-RU" altLang="ru-RU" sz="2800" b="1" i="1">
                <a:solidFill>
                  <a:srgbClr val="FFFF00"/>
                </a:solidFill>
                <a:latin typeface="Calibri" pitchFamily="34" charset="0"/>
              </a:rPr>
              <a:t>Создание компьютерной модели</a:t>
            </a:r>
            <a:r>
              <a:rPr lang="ru-RU" altLang="ru-RU" sz="2800">
                <a:latin typeface="Calibri" pitchFamily="34" charset="0"/>
              </a:rPr>
              <a:t>.</a:t>
            </a:r>
          </a:p>
          <a:p>
            <a:pPr eaLnBrk="1" hangingPunct="1">
              <a:lnSpc>
                <a:spcPct val="114000"/>
              </a:lnSpc>
              <a:spcBef>
                <a:spcPct val="0"/>
              </a:spcBef>
              <a:buClr>
                <a:schemeClr val="tx1"/>
              </a:buClr>
              <a:buSzTx/>
              <a:buFont typeface="Tw Cen MT Condensed" pitchFamily="34" charset="0"/>
              <a:buAutoNum type="arabicPeriod" startAt="9"/>
            </a:pPr>
            <a:r>
              <a:rPr lang="ru-RU" altLang="ru-RU" sz="2800" b="1" i="1">
                <a:solidFill>
                  <a:srgbClr val="FFFF00"/>
                </a:solidFill>
                <a:latin typeface="Calibri" pitchFamily="34" charset="0"/>
              </a:rPr>
              <a:t>Анализ соответствия </a:t>
            </a:r>
            <a:r>
              <a:rPr lang="ru-RU" altLang="ru-RU" sz="2800">
                <a:latin typeface="Calibri" pitchFamily="34" charset="0"/>
              </a:rPr>
              <a:t>модели </a:t>
            </a:r>
            <a:r>
              <a:rPr lang="ru-RU" altLang="ru-RU" sz="2800" b="1" i="1">
                <a:solidFill>
                  <a:srgbClr val="FFFF00"/>
                </a:solidFill>
                <a:latin typeface="Calibri" pitchFamily="34" charset="0"/>
              </a:rPr>
              <a:t>техническому заданию.</a:t>
            </a:r>
          </a:p>
          <a:p>
            <a:pPr eaLnBrk="1" hangingPunct="1">
              <a:lnSpc>
                <a:spcPct val="114000"/>
              </a:lnSpc>
              <a:spcBef>
                <a:spcPct val="0"/>
              </a:spcBef>
              <a:buClr>
                <a:schemeClr val="tx1"/>
              </a:buClr>
              <a:buSzTx/>
              <a:buFont typeface="Tw Cen MT Condensed" pitchFamily="34" charset="0"/>
              <a:buAutoNum type="arabicPeriod" startAt="9"/>
            </a:pPr>
            <a:r>
              <a:rPr lang="ru-RU" altLang="ru-RU" sz="2800" b="1" i="1">
                <a:solidFill>
                  <a:srgbClr val="FFFF00"/>
                </a:solidFill>
                <a:latin typeface="Calibri" pitchFamily="34" charset="0"/>
              </a:rPr>
              <a:t>Сравнение с проектами других студентов</a:t>
            </a:r>
            <a:r>
              <a:rPr lang="ru-RU" altLang="ru-RU" sz="2800">
                <a:latin typeface="Calibri" pitchFamily="34" charset="0"/>
              </a:rPr>
              <a:t>.</a:t>
            </a:r>
          </a:p>
          <a:p>
            <a:pPr eaLnBrk="1" hangingPunct="1">
              <a:lnSpc>
                <a:spcPct val="114000"/>
              </a:lnSpc>
              <a:spcBef>
                <a:spcPct val="0"/>
              </a:spcBef>
              <a:buClrTx/>
              <a:buSzTx/>
              <a:buFont typeface="Tw Cen MT Condensed" pitchFamily="34" charset="0"/>
              <a:buAutoNum type="arabicPeriod" startAt="9"/>
            </a:pPr>
            <a:r>
              <a:rPr lang="ru-RU" altLang="ru-RU" sz="2800">
                <a:latin typeface="Calibri" pitchFamily="34" charset="0"/>
              </a:rPr>
              <a:t>Редактирование (при необходимости).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Tw Cen MT Condensed" pitchFamily="34" charset="0"/>
              <a:buAutoNum type="arabicPeriod" startAt="13"/>
            </a:pPr>
            <a:r>
              <a:rPr lang="ru-RU" altLang="ru-RU" sz="2800">
                <a:latin typeface="Calibri" pitchFamily="34" charset="0"/>
              </a:rPr>
              <a:t>Подготовка к защите и </a:t>
            </a:r>
            <a:r>
              <a:rPr lang="ru-RU" altLang="ru-RU" sz="2800" b="1" i="1">
                <a:solidFill>
                  <a:srgbClr val="FFFF00"/>
                </a:solidFill>
                <a:latin typeface="Calibri" pitchFamily="34" charset="0"/>
              </a:rPr>
              <a:t>защита. </a:t>
            </a:r>
            <a:r>
              <a:rPr lang="ru-RU" altLang="ru-RU" sz="2800">
                <a:latin typeface="Calibri" pitchFamily="34" charset="0"/>
              </a:rPr>
              <a:t>В кратком докладе </a:t>
            </a:r>
            <a:br>
              <a:rPr lang="ru-RU" altLang="ru-RU" sz="2800">
                <a:latin typeface="Calibri" pitchFamily="34" charset="0"/>
              </a:rPr>
            </a:br>
            <a:r>
              <a:rPr lang="ru-RU" altLang="ru-RU" sz="2800">
                <a:latin typeface="Calibri" pitchFamily="34" charset="0"/>
              </a:rPr>
              <a:t>(3 минуты) озвучить цели, задачи, название редактора, перечислить инструменты, подчеркнуть соответствие техническому заданию, указать источники информации (если есть).</a:t>
            </a:r>
          </a:p>
        </p:txBody>
      </p:sp>
      <p:sp>
        <p:nvSpPr>
          <p:cNvPr id="18435" name="Заголовок 1"/>
          <p:cNvSpPr txBox="1">
            <a:spLocks/>
          </p:cNvSpPr>
          <p:nvPr/>
        </p:nvSpPr>
        <p:spPr bwMode="auto">
          <a:xfrm>
            <a:off x="1141413" y="533400"/>
            <a:ext cx="9144000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200">
                <a:latin typeface="Calibri" pitchFamily="34" charset="0"/>
              </a:rPr>
              <a:t>Ваша технологическая карта</a:t>
            </a:r>
            <a:r>
              <a:rPr lang="ru-RU" altLang="ru-RU" sz="4000">
                <a:latin typeface="Calibri" pitchFamily="34" charset="0"/>
              </a:rPr>
              <a:t/>
            </a:r>
            <a:br>
              <a:rPr lang="ru-RU" altLang="ru-RU" sz="4000">
                <a:latin typeface="Calibri" pitchFamily="34" charset="0"/>
              </a:rPr>
            </a:br>
            <a:r>
              <a:rPr lang="ru-RU" altLang="ru-RU" sz="4000">
                <a:latin typeface="Calibri" pitchFamily="34" charset="0"/>
              </a:rPr>
              <a:t> </a:t>
            </a:r>
            <a:r>
              <a:rPr lang="ru-RU" altLang="ru-RU">
                <a:latin typeface="Calibri" pitchFamily="34" charset="0"/>
              </a:rPr>
              <a:t>(продолжение)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4800" y="1489075"/>
            <a:ext cx="11726863" cy="58705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900113" indent="-4508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14"/>
              <a:defRPr/>
            </a:pPr>
            <a:r>
              <a:rPr lang="ru-RU" sz="2600" dirty="0">
                <a:latin typeface="+mn-lt"/>
              </a:rPr>
              <a:t>Сделать свои </a:t>
            </a:r>
            <a:r>
              <a:rPr lang="ru-RU" sz="2600" b="1" i="1" dirty="0">
                <a:solidFill>
                  <a:srgbClr val="FFFF00"/>
                </a:solidFill>
                <a:latin typeface="+mn-lt"/>
              </a:rPr>
              <a:t>выводы</a:t>
            </a:r>
            <a:r>
              <a:rPr lang="ru-RU" sz="2600" dirty="0">
                <a:latin typeface="+mn-lt"/>
              </a:rPr>
              <a:t> о данном проекте: чему научился, </a:t>
            </a:r>
            <a:br>
              <a:rPr lang="ru-RU" sz="2600" dirty="0">
                <a:latin typeface="+mn-lt"/>
              </a:rPr>
            </a:br>
            <a:r>
              <a:rPr lang="ru-RU" sz="2600" dirty="0">
                <a:latin typeface="+mn-lt"/>
              </a:rPr>
              <a:t>что узнал, где это может пригодиться в профессиональной деятельности (</a:t>
            </a:r>
            <a:r>
              <a:rPr lang="ru-RU" sz="2600" b="1" i="1" dirty="0">
                <a:solidFill>
                  <a:srgbClr val="FFFF00"/>
                </a:solidFill>
                <a:latin typeface="+mn-lt"/>
              </a:rPr>
              <a:t>заполнение выходной анкеты</a:t>
            </a:r>
            <a:r>
              <a:rPr lang="ru-RU" sz="2600" dirty="0">
                <a:latin typeface="+mn-lt"/>
              </a:rPr>
              <a:t>).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500" b="1" i="1" dirty="0">
              <a:solidFill>
                <a:srgbClr val="FFFF00"/>
              </a:solidFill>
              <a:latin typeface="+mn-lt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i="1" dirty="0">
                <a:solidFill>
                  <a:srgbClr val="FFFF00"/>
                </a:solidFill>
                <a:latin typeface="+mn-lt"/>
              </a:rPr>
              <a:t>Домашнее </a:t>
            </a:r>
            <a:r>
              <a:rPr lang="ru-RU" sz="2500" b="1" i="1" dirty="0">
                <a:solidFill>
                  <a:srgbClr val="FFFF00"/>
                </a:solidFill>
                <a:latin typeface="+mn-lt"/>
              </a:rPr>
              <a:t>задание</a:t>
            </a:r>
          </a:p>
          <a:p>
            <a:pPr marL="987425" indent="-514350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dirty="0">
                <a:latin typeface="+mn-lt"/>
              </a:rPr>
              <a:t>Обозначить проблему, обосновать ее актуальность.</a:t>
            </a:r>
          </a:p>
          <a:p>
            <a:pPr marL="987425" indent="-514350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dirty="0">
                <a:latin typeface="+mn-lt"/>
              </a:rPr>
              <a:t>Определить </a:t>
            </a:r>
            <a:r>
              <a:rPr lang="ru-RU" sz="2400" dirty="0">
                <a:latin typeface="+mn-lt"/>
              </a:rPr>
              <a:t>цели, задачи.</a:t>
            </a:r>
          </a:p>
          <a:p>
            <a:pPr marL="987425" indent="-514350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dirty="0">
                <a:latin typeface="+mn-lt"/>
              </a:rPr>
              <a:t>Используя технологическую карту, </a:t>
            </a:r>
            <a:r>
              <a:rPr lang="ru-RU" sz="2400" b="1" i="1" dirty="0">
                <a:solidFill>
                  <a:srgbClr val="FFFF00"/>
                </a:solidFill>
                <a:latin typeface="+mn-lt"/>
              </a:rPr>
              <a:t>составить  план работы</a:t>
            </a:r>
            <a:br>
              <a:rPr lang="ru-RU" sz="2400" b="1" i="1" dirty="0">
                <a:solidFill>
                  <a:srgbClr val="FFFF00"/>
                </a:solidFill>
                <a:latin typeface="+mn-lt"/>
              </a:rPr>
            </a:br>
            <a:r>
              <a:rPr lang="ru-RU" sz="2400" b="1" i="1" dirty="0">
                <a:solidFill>
                  <a:srgbClr val="FFFF00"/>
                </a:solidFill>
                <a:latin typeface="+mn-lt"/>
              </a:rPr>
              <a:t>с указанием сроков и занести его в конспект</a:t>
            </a:r>
            <a:r>
              <a:rPr lang="ru-RU" sz="2400" dirty="0">
                <a:latin typeface="+mn-lt"/>
              </a:rPr>
              <a:t>. </a:t>
            </a:r>
          </a:p>
          <a:p>
            <a:pPr marL="987425" indent="-514350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dirty="0">
                <a:latin typeface="+mn-lt"/>
              </a:rPr>
              <a:t>В дальнейшем делать пометку  об исполнении каждого пункта плана. Такая форма самоконтроля позволит уложиться в сроки и успешно защитить проект.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latin typeface="+mn-lt"/>
            </a:endParaRPr>
          </a:p>
        </p:txBody>
      </p:sp>
      <p:sp>
        <p:nvSpPr>
          <p:cNvPr id="19459" name="Заголовок 1"/>
          <p:cNvSpPr txBox="1">
            <a:spLocks/>
          </p:cNvSpPr>
          <p:nvPr/>
        </p:nvSpPr>
        <p:spPr bwMode="auto">
          <a:xfrm>
            <a:off x="1084263" y="315913"/>
            <a:ext cx="9144000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200">
                <a:latin typeface="Calibri" pitchFamily="34" charset="0"/>
              </a:rPr>
              <a:t>Ваша технологическая карта</a:t>
            </a:r>
            <a:r>
              <a:rPr lang="ru-RU" altLang="ru-RU" sz="4000">
                <a:latin typeface="Calibri" pitchFamily="34" charset="0"/>
              </a:rPr>
              <a:t/>
            </a:r>
            <a:br>
              <a:rPr lang="ru-RU" altLang="ru-RU" sz="4000">
                <a:latin typeface="Calibri" pitchFamily="34" charset="0"/>
              </a:rPr>
            </a:br>
            <a:r>
              <a:rPr lang="ru-RU" altLang="ru-RU" sz="4000">
                <a:latin typeface="Calibri" pitchFamily="34" charset="0"/>
              </a:rPr>
              <a:t> </a:t>
            </a:r>
            <a:r>
              <a:rPr lang="ru-RU" altLang="ru-RU">
                <a:latin typeface="Calibri" pitchFamily="34" charset="0"/>
              </a:rPr>
              <a:t>(продолжение)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 txBox="1">
            <a:spLocks/>
          </p:cNvSpPr>
          <p:nvPr/>
        </p:nvSpPr>
        <p:spPr bwMode="auto">
          <a:xfrm>
            <a:off x="2365375" y="666750"/>
            <a:ext cx="67976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>
                <a:solidFill>
                  <a:srgbClr val="FFFF00"/>
                </a:solidFill>
                <a:latin typeface="Calibri" pitchFamily="34" charset="0"/>
              </a:rPr>
              <a:t>КРИТЕРИИ ОЦЕНКИ ПРОЕКТА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63638" y="1774825"/>
            <a:ext cx="10523537" cy="49609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+mn-lt"/>
              </a:rPr>
              <a:t>Достижение поставленных целей, решение поставленных задач.</a:t>
            </a:r>
          </a:p>
          <a:p>
            <a:pPr marL="457200" indent="-457200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+mn-lt"/>
              </a:rPr>
              <a:t>Соответствие проекта предъявляемым требованиям, а также наполненность смыслом, содержанием.</a:t>
            </a:r>
          </a:p>
          <a:p>
            <a:pPr marL="457200" indent="-457200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+mn-lt"/>
              </a:rPr>
              <a:t> Умелое использование инструментов, эстетика, стильность изображения.</a:t>
            </a:r>
          </a:p>
          <a:p>
            <a:pPr marL="457200" indent="-457200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+mn-lt"/>
              </a:rPr>
              <a:t> Юмор и позитив.</a:t>
            </a:r>
          </a:p>
          <a:p>
            <a:pPr marL="457200" indent="-457200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+mn-lt"/>
              </a:rPr>
              <a:t>Соблюдение сроков.</a:t>
            </a:r>
          </a:p>
          <a:p>
            <a:pPr marL="457200" indent="-457200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+mn-lt"/>
              </a:rPr>
              <a:t>Уверенная защита проекта, весомость доводов.</a:t>
            </a:r>
          </a:p>
          <a:p>
            <a:pPr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Прямоугольник 1"/>
          <p:cNvSpPr>
            <a:spLocks noChangeArrowheads="1"/>
          </p:cNvSpPr>
          <p:nvPr/>
        </p:nvSpPr>
        <p:spPr bwMode="auto">
          <a:xfrm>
            <a:off x="995363" y="161925"/>
            <a:ext cx="10542587" cy="655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>
                <a:solidFill>
                  <a:srgbClr val="FFFF00"/>
                </a:solidFill>
                <a:latin typeface="Calibri" pitchFamily="34" charset="0"/>
              </a:rPr>
              <a:t>Уважаемые студенты! 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 i="1">
                <a:solidFill>
                  <a:srgbClr val="FFFF00"/>
                </a:solidFill>
                <a:latin typeface="Calibri" pitchFamily="34" charset="0"/>
              </a:rPr>
              <a:t>Срок </a:t>
            </a:r>
            <a:r>
              <a:rPr lang="ru-RU" altLang="ru-RU" sz="2800" b="1" i="1">
                <a:latin typeface="Calibri" pitchFamily="34" charset="0"/>
              </a:rPr>
              <a:t>работы над проектом  - один месяц</a:t>
            </a:r>
            <a:r>
              <a:rPr lang="ru-RU" altLang="ru-RU" sz="2800">
                <a:latin typeface="Calibri" pitchFamily="34" charset="0"/>
              </a:rPr>
              <a:t>.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 i="1">
                <a:solidFill>
                  <a:srgbClr val="FFFF00"/>
                </a:solidFill>
                <a:latin typeface="Calibri" pitchFamily="34" charset="0"/>
              </a:rPr>
              <a:t>Защита</a:t>
            </a:r>
            <a:r>
              <a:rPr lang="ru-RU" altLang="ru-RU" sz="2800">
                <a:latin typeface="Calibri" pitchFamily="34" charset="0"/>
              </a:rPr>
              <a:t> на заключительном занятии по теме.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 i="1">
                <a:solidFill>
                  <a:srgbClr val="FFFF00"/>
                </a:solidFill>
                <a:latin typeface="Calibri" pitchFamily="34" charset="0"/>
              </a:rPr>
              <a:t>В трудных ситуациях </a:t>
            </a:r>
            <a:r>
              <a:rPr lang="ru-RU" altLang="ru-RU" sz="2800">
                <a:latin typeface="Calibri" pitchFamily="34" charset="0"/>
              </a:rPr>
              <a:t>необходимо обращаться за консультацией</a:t>
            </a:r>
            <a:br>
              <a:rPr lang="ru-RU" altLang="ru-RU" sz="2800">
                <a:latin typeface="Calibri" pitchFamily="34" charset="0"/>
              </a:rPr>
            </a:br>
            <a:r>
              <a:rPr lang="ru-RU" altLang="ru-RU" sz="2800">
                <a:latin typeface="Calibri" pitchFamily="34" charset="0"/>
              </a:rPr>
              <a:t> к преподавателю, а также к экспертам (профессионалам</a:t>
            </a:r>
            <a:br>
              <a:rPr lang="ru-RU" altLang="ru-RU" sz="2800">
                <a:latin typeface="Calibri" pitchFamily="34" charset="0"/>
              </a:rPr>
            </a:br>
            <a:r>
              <a:rPr lang="ru-RU" altLang="ru-RU" sz="2800">
                <a:latin typeface="Calibri" pitchFamily="34" charset="0"/>
              </a:rPr>
              <a:t> в области компьютерной графики, живописи), </a:t>
            </a:r>
            <a:br>
              <a:rPr lang="ru-RU" altLang="ru-RU" sz="2800">
                <a:latin typeface="Calibri" pitchFamily="34" charset="0"/>
              </a:rPr>
            </a:br>
            <a:r>
              <a:rPr lang="ru-RU" altLang="ru-RU" sz="2800">
                <a:latin typeface="Calibri" pitchFamily="34" charset="0"/>
              </a:rPr>
              <a:t>специалистам в вашей профессиональной сфере.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>
                <a:latin typeface="Calibri" pitchFamily="34" charset="0"/>
              </a:rPr>
              <a:t>Консультации преподавателя на уроке</a:t>
            </a:r>
            <a:br>
              <a:rPr lang="ru-RU" altLang="ru-RU" sz="2800">
                <a:latin typeface="Calibri" pitchFamily="34" charset="0"/>
              </a:rPr>
            </a:br>
            <a:r>
              <a:rPr lang="ru-RU" altLang="ru-RU" sz="2800">
                <a:latin typeface="Calibri" pitchFamily="34" charset="0"/>
              </a:rPr>
              <a:t> и в дни консультаций по расписанию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 i="1">
                <a:solidFill>
                  <a:srgbClr val="FFFF00"/>
                </a:solidFill>
                <a:latin typeface="Calibri" pitchFamily="34" charset="0"/>
              </a:rPr>
              <a:t>Лучшие работы</a:t>
            </a:r>
            <a:br>
              <a:rPr lang="ru-RU" altLang="ru-RU" sz="2800" b="1" i="1">
                <a:solidFill>
                  <a:srgbClr val="FFFF00"/>
                </a:solidFill>
                <a:latin typeface="Calibri" pitchFamily="34" charset="0"/>
              </a:rPr>
            </a:br>
            <a:r>
              <a:rPr lang="ru-RU" altLang="ru-RU" sz="2800" b="1" i="1">
                <a:solidFill>
                  <a:srgbClr val="FFFF00"/>
                </a:solidFill>
                <a:latin typeface="Calibri" pitchFamily="34" charset="0"/>
              </a:rPr>
              <a:t> участвуют в выставке-конкурсе </a:t>
            </a:r>
            <a:r>
              <a:rPr lang="ru-RU" altLang="ru-RU" sz="2800">
                <a:latin typeface="Calibri" pitchFamily="34" charset="0"/>
              </a:rPr>
              <a:t>студенческих проектов.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 i="1">
                <a:solidFill>
                  <a:srgbClr val="FFFF00"/>
                </a:solidFill>
                <a:latin typeface="Calibri" pitchFamily="34" charset="0"/>
              </a:rPr>
              <a:t>Победители конкурса</a:t>
            </a:r>
            <a:br>
              <a:rPr lang="ru-RU" altLang="ru-RU" sz="2800" b="1" i="1">
                <a:solidFill>
                  <a:srgbClr val="FFFF00"/>
                </a:solidFill>
                <a:latin typeface="Calibri" pitchFamily="34" charset="0"/>
              </a:rPr>
            </a:br>
            <a:r>
              <a:rPr lang="ru-RU" altLang="ru-RU" sz="2800" b="1" i="1">
                <a:solidFill>
                  <a:srgbClr val="FFFF00"/>
                </a:solidFill>
                <a:latin typeface="Calibri" pitchFamily="34" charset="0"/>
              </a:rPr>
              <a:t> представляют колледж на студенческой конференции</a:t>
            </a:r>
            <a:r>
              <a:rPr lang="ru-RU" altLang="ru-RU" sz="2800">
                <a:latin typeface="Calibri" pitchFamily="34" charset="0"/>
              </a:rPr>
              <a:t>.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400" b="1">
              <a:latin typeface="Calibri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>
                <a:solidFill>
                  <a:srgbClr val="FFFF00"/>
                </a:solidFill>
                <a:latin typeface="Calibri" pitchFamily="34" charset="0"/>
              </a:rPr>
              <a:t>Желаем  успеха!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Прямоугольник 1"/>
          <p:cNvSpPr>
            <a:spLocks noChangeArrowheads="1"/>
          </p:cNvSpPr>
          <p:nvPr/>
        </p:nvSpPr>
        <p:spPr bwMode="auto">
          <a:xfrm>
            <a:off x="1546225" y="1266825"/>
            <a:ext cx="9763125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631825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200">
                <a:latin typeface="Calibri" pitchFamily="34" charset="0"/>
              </a:rPr>
              <a:t>.</a:t>
            </a:r>
            <a:endParaRPr lang="ru-RU" altLang="ru-RU" sz="2800">
              <a:latin typeface="Calibri" pitchFamily="34" charset="0"/>
            </a:endParaRPr>
          </a:p>
        </p:txBody>
      </p:sp>
      <p:sp>
        <p:nvSpPr>
          <p:cNvPr id="6147" name="Заголовок 1"/>
          <p:cNvSpPr txBox="1">
            <a:spLocks/>
          </p:cNvSpPr>
          <p:nvPr/>
        </p:nvSpPr>
        <p:spPr bwMode="auto">
          <a:xfrm>
            <a:off x="2286000" y="301625"/>
            <a:ext cx="9144000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>
                <a:latin typeface="Calibri" pitchFamily="34" charset="0"/>
              </a:rPr>
              <a:t>Что такое учебный проект?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712788" y="1122363"/>
            <a:ext cx="10475912" cy="5537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just" fontAlgn="auto">
              <a:lnSpc>
                <a:spcPct val="114000"/>
              </a:lnSpc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800" b="1" i="1" dirty="0" smtClean="0">
                <a:solidFill>
                  <a:srgbClr val="FFFF00"/>
                </a:solidFill>
                <a:latin typeface="+mn-lt"/>
              </a:rPr>
              <a:t>Учебный Проект </a:t>
            </a:r>
            <a:r>
              <a:rPr lang="ru-RU" sz="2800" dirty="0" smtClean="0">
                <a:latin typeface="+mn-lt"/>
              </a:rPr>
              <a:t>– </a:t>
            </a:r>
            <a:r>
              <a:rPr lang="ru-RU" sz="2800" b="1" i="1" dirty="0" smtClean="0">
                <a:solidFill>
                  <a:srgbClr val="FFFF00"/>
                </a:solidFill>
                <a:latin typeface="+mn-lt"/>
              </a:rPr>
              <a:t>это комплекс работ</a:t>
            </a:r>
            <a:r>
              <a:rPr lang="ru-RU" sz="2800" dirty="0" smtClean="0">
                <a:latin typeface="+mn-lt"/>
              </a:rPr>
              <a:t>, выполненных студентом самостоятельно(в паре, группе или индивидуально), </a:t>
            </a:r>
            <a:r>
              <a:rPr lang="ru-RU" sz="2800" b="1" i="1" dirty="0">
                <a:solidFill>
                  <a:srgbClr val="FFFF00"/>
                </a:solidFill>
                <a:latin typeface="+mn-lt"/>
              </a:rPr>
              <a:t>для решения проблемы</a:t>
            </a:r>
            <a:r>
              <a:rPr lang="ru-RU" sz="2800" dirty="0" smtClean="0">
                <a:latin typeface="+mn-lt"/>
              </a:rPr>
              <a:t>. </a:t>
            </a:r>
          </a:p>
          <a:p>
            <a:pPr marL="457200" indent="-457200" algn="just" fontAlgn="auto">
              <a:lnSpc>
                <a:spcPct val="114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 smtClean="0">
                <a:latin typeface="+mn-lt"/>
              </a:rPr>
              <a:t>Проект отличается от обычного теоретического или практического занятия тем, что </a:t>
            </a:r>
            <a:r>
              <a:rPr lang="ru-RU" sz="2800" b="1" i="1" dirty="0" smtClean="0">
                <a:solidFill>
                  <a:srgbClr val="FFFF00"/>
                </a:solidFill>
                <a:latin typeface="+mn-lt"/>
              </a:rPr>
              <a:t>охватывает</a:t>
            </a:r>
            <a:r>
              <a:rPr lang="ru-RU" sz="2800" dirty="0" smtClean="0">
                <a:latin typeface="+mn-lt"/>
              </a:rPr>
              <a:t> </a:t>
            </a:r>
            <a:r>
              <a:rPr lang="ru-RU" sz="2800" b="1" i="1" dirty="0" smtClean="0">
                <a:solidFill>
                  <a:srgbClr val="FFFF00"/>
                </a:solidFill>
                <a:latin typeface="+mn-lt"/>
              </a:rPr>
              <a:t>целый</a:t>
            </a:r>
            <a:r>
              <a:rPr lang="ru-RU" sz="2800" dirty="0" smtClean="0">
                <a:latin typeface="+mn-lt"/>
              </a:rPr>
              <a:t> </a:t>
            </a:r>
            <a:r>
              <a:rPr lang="ru-RU" sz="2800" b="1" i="1" dirty="0" smtClean="0">
                <a:solidFill>
                  <a:srgbClr val="FFFF00"/>
                </a:solidFill>
                <a:latin typeface="+mn-lt"/>
              </a:rPr>
              <a:t>раздел учебного материала</a:t>
            </a:r>
            <a:r>
              <a:rPr lang="ru-RU" sz="2800" dirty="0" smtClean="0">
                <a:latin typeface="+mn-lt"/>
              </a:rPr>
              <a:t>. Например, раздел «Технология создания и обработки графической информации».</a:t>
            </a:r>
          </a:p>
          <a:p>
            <a:pPr marL="457200" indent="-457200" fontAlgn="auto">
              <a:lnSpc>
                <a:spcPct val="114000"/>
              </a:lnSpc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800" b="1" i="1" dirty="0" smtClean="0">
                <a:solidFill>
                  <a:srgbClr val="FFFF00"/>
                </a:solidFill>
                <a:latin typeface="+mn-lt"/>
              </a:rPr>
              <a:t>Проблема</a:t>
            </a:r>
            <a:r>
              <a:rPr lang="ru-RU" sz="2800" dirty="0" smtClean="0">
                <a:latin typeface="+mn-lt"/>
              </a:rPr>
              <a:t>: нужно ли уметь работать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в графическом редакторе для успешной профессиональной деятельности в будущем? </a:t>
            </a:r>
            <a:endParaRPr lang="ru-RU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1"/>
          <p:cNvSpPr>
            <a:spLocks noChangeArrowheads="1"/>
          </p:cNvSpPr>
          <p:nvPr/>
        </p:nvSpPr>
        <p:spPr bwMode="auto">
          <a:xfrm>
            <a:off x="1465263" y="2098675"/>
            <a:ext cx="9520237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200">
                <a:latin typeface="Calibri" pitchFamily="34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96988" y="1289050"/>
            <a:ext cx="9856787" cy="50133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631825" indent="1341438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</a:rPr>
              <a:t>Вид проекта зависит от цели и задач,  которые вы ставите перед собой,  а также от способов их решения.</a:t>
            </a:r>
          </a:p>
          <a:p>
            <a:pPr marL="631825" indent="13414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latin typeface="+mn-lt"/>
            </a:endParaRPr>
          </a:p>
          <a:p>
            <a:pPr marL="187642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FFFF00"/>
                </a:solidFill>
                <a:latin typeface="+mn-lt"/>
              </a:rPr>
              <a:t>Для решения проблемы ставим цели</a:t>
            </a:r>
            <a:r>
              <a:rPr lang="ru-RU" sz="2800" dirty="0">
                <a:solidFill>
                  <a:srgbClr val="FFFF00"/>
                </a:solidFill>
                <a:latin typeface="+mn-lt"/>
              </a:rPr>
              <a:t>:</a:t>
            </a:r>
          </a:p>
          <a:p>
            <a:pPr marL="631825" indent="-51435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800" dirty="0">
                <a:latin typeface="+mn-lt"/>
              </a:rPr>
              <a:t>Доказать, что графические редакторы используются в профессии.</a:t>
            </a:r>
          </a:p>
          <a:p>
            <a:pPr marL="538163" indent="-51435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800" dirty="0">
                <a:latin typeface="+mn-lt"/>
              </a:rPr>
              <a:t>Изучить возможности базовых редакторов и научиться в них работать.</a:t>
            </a:r>
          </a:p>
        </p:txBody>
      </p:sp>
      <p:sp>
        <p:nvSpPr>
          <p:cNvPr id="7172" name="Заголовок 1"/>
          <p:cNvSpPr txBox="1">
            <a:spLocks/>
          </p:cNvSpPr>
          <p:nvPr/>
        </p:nvSpPr>
        <p:spPr bwMode="auto">
          <a:xfrm>
            <a:off x="2424113" y="120650"/>
            <a:ext cx="9144000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>
                <a:latin typeface="Calibri" pitchFamily="34" charset="0"/>
              </a:rPr>
              <a:t>Каким будет проект?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 txBox="1">
            <a:spLocks/>
          </p:cNvSpPr>
          <p:nvPr/>
        </p:nvSpPr>
        <p:spPr bwMode="auto">
          <a:xfrm>
            <a:off x="5819775" y="115888"/>
            <a:ext cx="5106988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>
                <a:latin typeface="Calibri" pitchFamily="34" charset="0"/>
              </a:rPr>
              <a:t>Каким будет проект?</a:t>
            </a:r>
          </a:p>
          <a:p>
            <a:pPr algn="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>
                <a:latin typeface="Calibri" pitchFamily="34" charset="0"/>
              </a:rPr>
              <a:t>(продолжение</a:t>
            </a:r>
            <a:r>
              <a:rPr lang="ru-RU" altLang="ru-RU">
                <a:latin typeface="Calibri" pitchFamily="34" charset="0"/>
              </a:rPr>
              <a:t>)  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2425" y="1031875"/>
            <a:ext cx="11331575" cy="526256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FFFFFF"/>
                </a:solidFill>
                <a:latin typeface="+mn-lt"/>
              </a:rPr>
              <a:t>Цель достигается через решение</a:t>
            </a:r>
            <a:br>
              <a:rPr lang="ru-RU" sz="2800" dirty="0">
                <a:solidFill>
                  <a:srgbClr val="FFFFFF"/>
                </a:solidFill>
                <a:latin typeface="+mn-lt"/>
              </a:rPr>
            </a:br>
            <a:r>
              <a:rPr lang="ru-RU" sz="2800" dirty="0">
                <a:solidFill>
                  <a:srgbClr val="FFFFFF"/>
                </a:solidFill>
                <a:latin typeface="+mn-lt"/>
              </a:rPr>
              <a:t> конкретных задач</a:t>
            </a:r>
            <a:r>
              <a:rPr lang="ru-RU" sz="2800" b="1" dirty="0">
                <a:solidFill>
                  <a:srgbClr val="FFFFFF"/>
                </a:solidFill>
                <a:latin typeface="+mn-lt"/>
              </a:rPr>
              <a:t>. </a:t>
            </a:r>
            <a:r>
              <a:rPr lang="ru-RU" sz="2800" b="1" i="1" dirty="0">
                <a:solidFill>
                  <a:srgbClr val="FFFF00"/>
                </a:solidFill>
                <a:latin typeface="+mn-lt"/>
              </a:rPr>
              <a:t>Ставим задачи</a:t>
            </a:r>
            <a:r>
              <a:rPr lang="ru-RU" sz="2800" dirty="0">
                <a:solidFill>
                  <a:srgbClr val="FFFFFF"/>
                </a:solidFill>
                <a:latin typeface="+mn-lt"/>
              </a:rPr>
              <a:t>:</a:t>
            </a:r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700" b="1" i="1" dirty="0">
                <a:solidFill>
                  <a:srgbClr val="FFFF00"/>
                </a:solidFill>
                <a:latin typeface="+mn-lt"/>
              </a:rPr>
              <a:t>Найти информацию</a:t>
            </a:r>
            <a:r>
              <a:rPr lang="ru-RU" sz="2700" dirty="0">
                <a:latin typeface="+mn-lt"/>
              </a:rPr>
              <a:t>: </a:t>
            </a:r>
          </a:p>
          <a:p>
            <a:pPr marL="981075" indent="-4572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+mn-lt"/>
              </a:rPr>
              <a:t>Классификация редакторов: растровые, векторные.</a:t>
            </a:r>
          </a:p>
          <a:p>
            <a:pPr marL="981075" indent="-4572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+mn-lt"/>
              </a:rPr>
              <a:t>Что такое САПР?</a:t>
            </a:r>
          </a:p>
          <a:p>
            <a:pPr marL="987425" indent="-4635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+mn-lt"/>
              </a:rPr>
              <a:t>Профессиональные задачи, решаемые с помощью графических редакторов.  Названия редакторов</a:t>
            </a:r>
            <a:r>
              <a:rPr lang="ru-RU" sz="2700" dirty="0">
                <a:latin typeface="+mn-lt"/>
              </a:rPr>
              <a:t>.</a:t>
            </a:r>
          </a:p>
          <a:p>
            <a:pPr marL="538163" indent="-538163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ru-RU" sz="2700" b="1" i="1" dirty="0">
                <a:solidFill>
                  <a:srgbClr val="FFFF00"/>
                </a:solidFill>
                <a:latin typeface="+mn-lt"/>
              </a:rPr>
              <a:t>Создать эскиз </a:t>
            </a:r>
            <a:r>
              <a:rPr lang="ru-RU" sz="2400" dirty="0">
                <a:latin typeface="+mn-lt"/>
              </a:rPr>
              <a:t>изображения для рекламы своей профессиональной деятельности, максимально используя инструменты программы. Это изображение может стать рекламой самой программы.</a:t>
            </a:r>
          </a:p>
          <a:p>
            <a:pPr marL="538163" indent="-538163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ru-RU" sz="2400" dirty="0">
                <a:latin typeface="+mn-lt"/>
              </a:rPr>
              <a:t>Выбрать редактор и</a:t>
            </a:r>
            <a:r>
              <a:rPr lang="ru-RU" sz="2700" dirty="0">
                <a:latin typeface="+mn-lt"/>
              </a:rPr>
              <a:t> </a:t>
            </a:r>
            <a:r>
              <a:rPr lang="ru-RU" sz="2700" b="1" i="1" dirty="0">
                <a:solidFill>
                  <a:srgbClr val="FFFF00"/>
                </a:solidFill>
                <a:latin typeface="+mn-lt"/>
              </a:rPr>
              <a:t>создать компьютерную модель </a:t>
            </a:r>
            <a:r>
              <a:rPr lang="ru-RU" sz="2400" dirty="0">
                <a:latin typeface="+mn-lt"/>
              </a:rPr>
              <a:t>по эскизу.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46063" y="1885950"/>
            <a:ext cx="5268912" cy="4319588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63538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700" b="1" i="1" dirty="0">
                <a:solidFill>
                  <a:srgbClr val="FFFF00"/>
                </a:solidFill>
                <a:latin typeface="+mn-lt"/>
              </a:rPr>
              <a:t>Любой проект содержит элементы проектов </a:t>
            </a:r>
            <a:br>
              <a:rPr lang="ru-RU" sz="2700" b="1" i="1" dirty="0">
                <a:solidFill>
                  <a:srgbClr val="FFFF00"/>
                </a:solidFill>
                <a:latin typeface="+mn-lt"/>
              </a:rPr>
            </a:br>
            <a:r>
              <a:rPr lang="ru-RU" sz="2700" b="1" i="1" dirty="0">
                <a:solidFill>
                  <a:srgbClr val="FFFF00"/>
                </a:solidFill>
                <a:latin typeface="+mn-lt"/>
              </a:rPr>
              <a:t>различных типов:</a:t>
            </a:r>
          </a:p>
          <a:p>
            <a:pPr marL="363538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2700" b="1" i="1" dirty="0">
              <a:solidFill>
                <a:srgbClr val="FFFF00"/>
              </a:solidFill>
              <a:latin typeface="+mn-lt"/>
            </a:endParaRPr>
          </a:p>
          <a:p>
            <a:pPr marL="623888" indent="-260350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+mn-lt"/>
              </a:rPr>
              <a:t>Поисковый</a:t>
            </a:r>
          </a:p>
          <a:p>
            <a:pPr marL="623888" indent="-260350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+mn-lt"/>
              </a:rPr>
              <a:t>Исследовательский</a:t>
            </a:r>
          </a:p>
          <a:p>
            <a:pPr marL="623888" indent="-260350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+mn-lt"/>
              </a:rPr>
              <a:t>Технологический	</a:t>
            </a:r>
          </a:p>
          <a:p>
            <a:pPr marL="623888" indent="-260350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+mn-lt"/>
              </a:rPr>
              <a:t>Конструирующий</a:t>
            </a:r>
          </a:p>
          <a:p>
            <a:pPr marL="623888" indent="-260350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b="1" i="1" dirty="0">
                <a:solidFill>
                  <a:srgbClr val="FFFF00"/>
                </a:solidFill>
                <a:latin typeface="+mn-lt"/>
              </a:rPr>
              <a:t>Творческий.</a:t>
            </a:r>
          </a:p>
          <a:p>
            <a:pPr marL="363538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9219" name="Заголовок 1"/>
          <p:cNvSpPr txBox="1">
            <a:spLocks/>
          </p:cNvSpPr>
          <p:nvPr/>
        </p:nvSpPr>
        <p:spPr bwMode="auto">
          <a:xfrm>
            <a:off x="3719513" y="333375"/>
            <a:ext cx="4803775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>
                <a:latin typeface="Calibri" pitchFamily="34" charset="0"/>
              </a:rPr>
              <a:t>Каким будет проект?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>
                <a:latin typeface="Calibri" pitchFamily="34" charset="0"/>
              </a:rPr>
              <a:t>(</a:t>
            </a:r>
            <a:r>
              <a:rPr lang="ru-RU" altLang="ru-RU" sz="2400">
                <a:latin typeface="Calibri" pitchFamily="34" charset="0"/>
              </a:rPr>
              <a:t>продолжение</a:t>
            </a:r>
            <a:r>
              <a:rPr lang="ru-RU" altLang="ru-RU">
                <a:latin typeface="Calibri" pitchFamily="34" charset="0"/>
              </a:rPr>
              <a:t>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729288" y="1885950"/>
            <a:ext cx="6030912" cy="4302125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>
            <a:spAutoFit/>
          </a:bodyPr>
          <a:lstStyle/>
          <a:p>
            <a:pPr marL="95250" algn="r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FFFF00"/>
                </a:solidFill>
                <a:latin typeface="+mn-lt"/>
              </a:rPr>
              <a:t>В процессе работы вам придется самостоятельно</a:t>
            </a:r>
          </a:p>
          <a:p>
            <a:pPr marL="438150" indent="-342900" algn="r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400" dirty="0">
                <a:latin typeface="+mn-lt"/>
              </a:rPr>
              <a:t> </a:t>
            </a:r>
            <a:r>
              <a:rPr lang="ru-RU" sz="2400" b="1" i="1" dirty="0">
                <a:solidFill>
                  <a:srgbClr val="FFFF00"/>
                </a:solidFill>
                <a:latin typeface="+mn-lt"/>
              </a:rPr>
              <a:t>искать</a:t>
            </a:r>
            <a:r>
              <a:rPr lang="ru-RU" sz="2400" dirty="0">
                <a:solidFill>
                  <a:srgbClr val="FFFF00"/>
                </a:solidFill>
                <a:latin typeface="+mn-lt"/>
              </a:rPr>
              <a:t> </a:t>
            </a:r>
            <a:r>
              <a:rPr lang="ru-RU" sz="2400" dirty="0">
                <a:latin typeface="+mn-lt"/>
              </a:rPr>
              <a:t>и обрабатывать </a:t>
            </a:r>
            <a:r>
              <a:rPr lang="ru-RU" sz="2400" b="1" i="1" dirty="0">
                <a:solidFill>
                  <a:srgbClr val="FFFF00"/>
                </a:solidFill>
                <a:latin typeface="+mn-lt"/>
              </a:rPr>
              <a:t>информацию</a:t>
            </a:r>
            <a:r>
              <a:rPr lang="ru-RU" sz="2400" dirty="0">
                <a:latin typeface="+mn-lt"/>
              </a:rPr>
              <a:t> для принятия решения;</a:t>
            </a:r>
          </a:p>
          <a:p>
            <a:pPr marL="438150" indent="-342900" algn="r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400" b="1" i="1" dirty="0">
                <a:solidFill>
                  <a:srgbClr val="FFFF00"/>
                </a:solidFill>
                <a:latin typeface="+mn-lt"/>
              </a:rPr>
              <a:t>осваивать инструменты </a:t>
            </a:r>
            <a:r>
              <a:rPr lang="ru-RU" sz="2400" dirty="0">
                <a:latin typeface="+mn-lt"/>
              </a:rPr>
              <a:t>редактора</a:t>
            </a:r>
          </a:p>
          <a:p>
            <a:pPr marL="438150" indent="-342900" algn="r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ru-RU" sz="2400" b="1" i="1" dirty="0">
                <a:solidFill>
                  <a:srgbClr val="FFFF00"/>
                </a:solidFill>
                <a:latin typeface="+mn-lt"/>
              </a:rPr>
              <a:t>создавать несколько версий модели , выбирать лучший вариант</a:t>
            </a:r>
            <a:r>
              <a:rPr lang="ru-RU" sz="2400" dirty="0">
                <a:solidFill>
                  <a:srgbClr val="FFFF00"/>
                </a:solidFill>
                <a:latin typeface="+mn-lt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Прямоугольник 2"/>
          <p:cNvSpPr>
            <a:spLocks noChangeArrowheads="1"/>
          </p:cNvSpPr>
          <p:nvPr/>
        </p:nvSpPr>
        <p:spPr bwMode="auto">
          <a:xfrm>
            <a:off x="912813" y="2198688"/>
            <a:ext cx="10566400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63650" indent="-4572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ru-RU" altLang="ru-RU" sz="3200">
                <a:latin typeface="Calibri" pitchFamily="34" charset="0"/>
              </a:rPr>
              <a:t>Проект должен быть </a:t>
            </a:r>
            <a:r>
              <a:rPr lang="ru-RU" altLang="ru-RU" sz="3200">
                <a:solidFill>
                  <a:srgbClr val="FFFF00"/>
                </a:solidFill>
                <a:latin typeface="Calibri" pitchFamily="34" charset="0"/>
              </a:rPr>
              <a:t>актуальным</a:t>
            </a:r>
            <a:r>
              <a:rPr lang="ru-RU" altLang="ru-RU" sz="3200">
                <a:latin typeface="Calibri" pitchFamily="34" charset="0"/>
              </a:rPr>
              <a:t>, то есть востребованным и полезным как для исполнителя,</a:t>
            </a:r>
            <a:br>
              <a:rPr lang="ru-RU" altLang="ru-RU" sz="3200">
                <a:latin typeface="Calibri" pitchFamily="34" charset="0"/>
              </a:rPr>
            </a:br>
            <a:r>
              <a:rPr lang="ru-RU" altLang="ru-RU" sz="3200">
                <a:latin typeface="Calibri" pitchFamily="34" charset="0"/>
              </a:rPr>
              <a:t> так и для общества в целом.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ru-RU" altLang="ru-RU" sz="3200">
                <a:latin typeface="Calibri" pitchFamily="34" charset="0"/>
              </a:rPr>
              <a:t>Проект должен </a:t>
            </a:r>
            <a:r>
              <a:rPr lang="ru-RU" altLang="ru-RU" sz="3200">
                <a:solidFill>
                  <a:srgbClr val="FFFF00"/>
                </a:solidFill>
                <a:latin typeface="Calibri" pitchFamily="34" charset="0"/>
              </a:rPr>
              <a:t>решать</a:t>
            </a:r>
            <a:r>
              <a:rPr lang="ru-RU" altLang="ru-RU" sz="3200">
                <a:latin typeface="Calibri" pitchFamily="34" charset="0"/>
              </a:rPr>
              <a:t> поставленную </a:t>
            </a:r>
            <a:r>
              <a:rPr lang="ru-RU" altLang="ru-RU" sz="3200">
                <a:solidFill>
                  <a:srgbClr val="FFFF00"/>
                </a:solidFill>
                <a:latin typeface="Calibri" pitchFamily="34" charset="0"/>
              </a:rPr>
              <a:t>проблему</a:t>
            </a:r>
            <a:r>
              <a:rPr lang="ru-RU" altLang="ru-RU" sz="3200">
                <a:latin typeface="Calibri" pitchFamily="34" charset="0"/>
              </a:rPr>
              <a:t>.</a:t>
            </a:r>
          </a:p>
        </p:txBody>
      </p:sp>
      <p:sp>
        <p:nvSpPr>
          <p:cNvPr id="10243" name="Заголовок 1"/>
          <p:cNvSpPr txBox="1">
            <a:spLocks/>
          </p:cNvSpPr>
          <p:nvPr/>
        </p:nvSpPr>
        <p:spPr bwMode="auto">
          <a:xfrm>
            <a:off x="1382713" y="681038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400">
                <a:latin typeface="Calibri" pitchFamily="34" charset="0"/>
              </a:rPr>
              <a:t>Общие требования к проектам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 txBox="1">
            <a:spLocks/>
          </p:cNvSpPr>
          <p:nvPr/>
        </p:nvSpPr>
        <p:spPr bwMode="auto">
          <a:xfrm>
            <a:off x="1455738" y="801688"/>
            <a:ext cx="9144000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>
                <a:latin typeface="Calibri" pitchFamily="34" charset="0"/>
              </a:rPr>
              <a:t>Что такое техническое задание?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85900" y="1974850"/>
            <a:ext cx="9391650" cy="35306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95250" indent="704850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FFFF00"/>
                </a:solidFill>
                <a:latin typeface="+mn-lt"/>
              </a:rPr>
              <a:t>Техническое задание - это</a:t>
            </a:r>
            <a:r>
              <a:rPr lang="ru-RU" sz="2800" b="1" i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ru-RU" sz="2800" b="1" i="1" dirty="0">
                <a:solidFill>
                  <a:srgbClr val="FFFF00"/>
                </a:solidFill>
                <a:latin typeface="+mn-lt"/>
              </a:rPr>
              <a:t>перечень требований к проекту</a:t>
            </a:r>
            <a:r>
              <a:rPr lang="ru-RU" sz="2800" dirty="0">
                <a:latin typeface="+mn-lt"/>
              </a:rPr>
              <a:t> со стороны Заказчика. </a:t>
            </a:r>
            <a:br>
              <a:rPr lang="ru-RU" sz="2800" dirty="0">
                <a:latin typeface="+mn-lt"/>
              </a:rPr>
            </a:br>
            <a:r>
              <a:rPr lang="ru-RU" sz="2800" dirty="0">
                <a:latin typeface="+mn-lt"/>
              </a:rPr>
              <a:t>По окончании работы Исполнитель сдает проект  Заказчику, Заказчик принимает проект, проверяя его на соответствие техническому заданию. </a:t>
            </a:r>
          </a:p>
          <a:p>
            <a:pPr marL="95250" indent="800100" algn="just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</a:rPr>
              <a:t>В случае учебного проекта Заказчиком является преподаватель, Исполнителем – студент.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7613" y="942975"/>
            <a:ext cx="10266362" cy="5564188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5365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FFFF00"/>
                </a:solidFill>
                <a:latin typeface="+mn-lt"/>
              </a:rPr>
              <a:t>Цели проекта:</a:t>
            </a:r>
          </a:p>
          <a:p>
            <a:pPr marL="812800" indent="-276225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800" dirty="0">
                <a:latin typeface="+mn-lt"/>
              </a:rPr>
              <a:t>Доказать, что графические редакторы используются</a:t>
            </a:r>
            <a:br>
              <a:rPr lang="ru-RU" sz="2800" dirty="0">
                <a:latin typeface="+mn-lt"/>
              </a:rPr>
            </a:br>
            <a:r>
              <a:rPr lang="ru-RU" sz="2800" dirty="0">
                <a:latin typeface="+mn-lt"/>
              </a:rPr>
              <a:t> в профессии.</a:t>
            </a:r>
          </a:p>
          <a:p>
            <a:pPr marL="900113" indent="-363538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800" dirty="0">
                <a:latin typeface="+mn-lt"/>
              </a:rPr>
              <a:t>Изучить возможности базовых редакторов и научиться в них работать.</a:t>
            </a:r>
          </a:p>
          <a:p>
            <a:pPr marL="5365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FFFF00"/>
                </a:solidFill>
                <a:latin typeface="+mn-lt"/>
              </a:rPr>
              <a:t>Задачи проекта</a:t>
            </a:r>
            <a:r>
              <a:rPr lang="ru-RU" sz="2800" dirty="0">
                <a:latin typeface="+mn-lt"/>
              </a:rPr>
              <a:t>: </a:t>
            </a:r>
          </a:p>
          <a:p>
            <a:pPr marL="5365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</a:rPr>
              <a:t>Создать рекламный лист в профессиональной области. </a:t>
            </a:r>
          </a:p>
          <a:p>
            <a:pPr marL="5365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latin typeface="+mn-lt"/>
            </a:endParaRPr>
          </a:p>
          <a:p>
            <a:pPr marL="5365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FFFF00"/>
                </a:solidFill>
                <a:latin typeface="+mn-lt"/>
              </a:rPr>
              <a:t>Студент может переформулировать цели и задачи проекта</a:t>
            </a:r>
            <a:r>
              <a:rPr lang="ru-RU" sz="2800" dirty="0">
                <a:solidFill>
                  <a:srgbClr val="C00000"/>
                </a:solidFill>
                <a:latin typeface="+mn-lt"/>
              </a:rPr>
              <a:t>.</a:t>
            </a:r>
          </a:p>
        </p:txBody>
      </p:sp>
      <p:sp>
        <p:nvSpPr>
          <p:cNvPr id="12291" name="Заголовок 1"/>
          <p:cNvSpPr txBox="1">
            <a:spLocks/>
          </p:cNvSpPr>
          <p:nvPr/>
        </p:nvSpPr>
        <p:spPr bwMode="auto">
          <a:xfrm>
            <a:off x="0" y="179388"/>
            <a:ext cx="10650538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200">
                <a:latin typeface="Calibri" pitchFamily="34" charset="0"/>
              </a:rPr>
              <a:t>Ваше техническое задание - требования к проекту</a:t>
            </a:r>
            <a:r>
              <a:rPr lang="ru-RU" altLang="ru-RU" sz="3600">
                <a:latin typeface="Calibri" pitchFamily="34" charset="0"/>
              </a:rPr>
              <a:t/>
            </a:r>
            <a:br>
              <a:rPr lang="ru-RU" altLang="ru-RU" sz="3600">
                <a:latin typeface="Calibri" pitchFamily="34" charset="0"/>
              </a:rPr>
            </a:br>
            <a:r>
              <a:rPr lang="ru-RU" altLang="ru-RU" sz="2400">
                <a:latin typeface="Calibri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5300" y="763588"/>
            <a:ext cx="9834563" cy="56388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6575" indent="-5365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i="1" dirty="0">
                <a:solidFill>
                  <a:srgbClr val="FFFF00"/>
                </a:solidFill>
                <a:latin typeface="+mn-lt"/>
              </a:rPr>
              <a:t>Требования к продукту проекта - рекламному листку</a:t>
            </a:r>
          </a:p>
          <a:p>
            <a:pPr marL="457200" indent="-457200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600" b="1" i="1" dirty="0">
                <a:latin typeface="+mn-lt"/>
              </a:rPr>
              <a:t>Содержание</a:t>
            </a:r>
            <a:r>
              <a:rPr lang="ru-RU" sz="2600" dirty="0">
                <a:latin typeface="+mn-lt"/>
              </a:rPr>
              <a:t> рекламного листка: текстовая и графическая информация.</a:t>
            </a:r>
          </a:p>
          <a:p>
            <a:pPr marL="457200" indent="-457200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600" b="1" i="1" dirty="0">
                <a:latin typeface="+mn-lt"/>
              </a:rPr>
              <a:t>Рекомендуемый Текст</a:t>
            </a:r>
            <a:r>
              <a:rPr lang="ru-RU" sz="2600" dirty="0">
                <a:latin typeface="+mn-lt"/>
              </a:rPr>
              <a:t>: наименование и контакты фирмы, наименование товара и услуг. Текст может отсутствовать, если рекламируются возможности </a:t>
            </a:r>
            <a:r>
              <a:rPr lang="en-US" sz="2600" dirty="0">
                <a:latin typeface="+mn-lt"/>
              </a:rPr>
              <a:t>Paint</a:t>
            </a:r>
            <a:r>
              <a:rPr lang="ru-RU" sz="2600" dirty="0">
                <a:latin typeface="+mn-lt"/>
              </a:rPr>
              <a:t>  и </a:t>
            </a:r>
            <a:r>
              <a:rPr lang="en-US" sz="2600" dirty="0">
                <a:latin typeface="+mn-lt"/>
              </a:rPr>
              <a:t>Draw</a:t>
            </a:r>
            <a:r>
              <a:rPr lang="ru-RU" sz="2600" dirty="0">
                <a:latin typeface="+mn-lt"/>
              </a:rPr>
              <a:t>.</a:t>
            </a:r>
          </a:p>
          <a:p>
            <a:pPr marL="457200" indent="-457200" eaLnBrk="1" fontAlgn="auto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600" b="1" i="1" dirty="0">
                <a:latin typeface="+mn-lt"/>
              </a:rPr>
              <a:t>Графическая часть</a:t>
            </a:r>
            <a:r>
              <a:rPr lang="ru-RU" sz="2600" dirty="0">
                <a:latin typeface="+mn-lt"/>
              </a:rPr>
              <a:t>: не менее 3-х объектов, созданных в программах </a:t>
            </a:r>
            <a:r>
              <a:rPr lang="en-US" sz="2600" dirty="0">
                <a:latin typeface="+mn-lt"/>
              </a:rPr>
              <a:t>Paint</a:t>
            </a:r>
            <a:r>
              <a:rPr lang="ru-RU" sz="2600" dirty="0">
                <a:latin typeface="+mn-lt"/>
              </a:rPr>
              <a:t> и </a:t>
            </a:r>
            <a:r>
              <a:rPr lang="en-US" sz="2600" dirty="0">
                <a:latin typeface="+mn-lt"/>
              </a:rPr>
              <a:t>Draw</a:t>
            </a:r>
            <a:r>
              <a:rPr lang="ru-RU" sz="2600" dirty="0">
                <a:latin typeface="+mn-lt"/>
              </a:rPr>
              <a:t>. Допускается использовать одно изображение из Интернета, обработанное средствами </a:t>
            </a:r>
            <a:r>
              <a:rPr lang="en-US" sz="2600" dirty="0">
                <a:latin typeface="+mn-lt"/>
              </a:rPr>
              <a:t>Paint</a:t>
            </a:r>
            <a:r>
              <a:rPr lang="ru-RU" sz="2600" dirty="0">
                <a:latin typeface="+mn-lt"/>
              </a:rPr>
              <a:t> или </a:t>
            </a:r>
            <a:r>
              <a:rPr lang="en-US" sz="2600" dirty="0">
                <a:latin typeface="+mn-lt"/>
              </a:rPr>
              <a:t>Draw</a:t>
            </a:r>
            <a:r>
              <a:rPr lang="ru-RU" sz="2600" dirty="0">
                <a:latin typeface="+mn-lt"/>
              </a:rPr>
              <a:t>.</a:t>
            </a:r>
          </a:p>
        </p:txBody>
      </p:sp>
      <p:sp>
        <p:nvSpPr>
          <p:cNvPr id="13315" name="Заголовок 1"/>
          <p:cNvSpPr txBox="1">
            <a:spLocks/>
          </p:cNvSpPr>
          <p:nvPr/>
        </p:nvSpPr>
        <p:spPr bwMode="auto">
          <a:xfrm>
            <a:off x="1001713" y="180975"/>
            <a:ext cx="10650537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2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6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itchFamily="18" charset="2"/>
              <a:buChar char=""/>
              <a:defRPr sz="14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>
                <a:latin typeface="Calibri" pitchFamily="34" charset="0"/>
              </a:rPr>
              <a:t>Ваше техническое задание - требования к проекту</a:t>
            </a:r>
            <a:br>
              <a:rPr lang="ru-RU" altLang="ru-RU" sz="2800">
                <a:latin typeface="Calibri" pitchFamily="34" charset="0"/>
              </a:rPr>
            </a:br>
            <a:r>
              <a:rPr lang="ru-RU" altLang="ru-RU" sz="3600">
                <a:latin typeface="Calibri" pitchFamily="34" charset="0"/>
              </a:rPr>
              <a:t> </a:t>
            </a:r>
            <a:r>
              <a:rPr lang="ru-RU" altLang="ru-RU" sz="2400">
                <a:latin typeface="Calibri" pitchFamily="34" charset="0"/>
              </a:rPr>
              <a:t>(продолжение)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1419</TotalTime>
  <Words>658</Words>
  <Application>Microsoft Office PowerPoint</Application>
  <PresentationFormat>Произвольный</PresentationFormat>
  <Paragraphs>107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Tw Cen MT</vt:lpstr>
      <vt:lpstr>Arial</vt:lpstr>
      <vt:lpstr>Century Gothic</vt:lpstr>
      <vt:lpstr>Wingdings 3</vt:lpstr>
      <vt:lpstr>Calibri</vt:lpstr>
      <vt:lpstr>Wingdings</vt:lpstr>
      <vt:lpstr>Tw Cen MT Condensed</vt:lpstr>
      <vt:lpstr>Ион</vt:lpstr>
      <vt:lpstr>УЧЕБНЫЙ ПРОЕКТ «ГРАФИЧЕСКИЕ РЕДАКТОРЫ Paint  и Draw  В МОЕЙ ПРОФЕССИИ»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ГРАФИЧЕСКИЕ РЕДАКТОРЫ В МОЕЙ ПРОФЕССИИ</dc:title>
  <dc:creator>User</dc:creator>
  <cp:lastModifiedBy>Надежда Пронская</cp:lastModifiedBy>
  <cp:revision>64</cp:revision>
  <dcterms:created xsi:type="dcterms:W3CDTF">2017-10-16T08:35:45Z</dcterms:created>
  <dcterms:modified xsi:type="dcterms:W3CDTF">2017-10-20T07:23:47Z</dcterms:modified>
</cp:coreProperties>
</file>