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56" r:id="rId4"/>
    <p:sldId id="257" r:id="rId5"/>
    <p:sldId id="280" r:id="rId6"/>
    <p:sldId id="261" r:id="rId7"/>
    <p:sldId id="265" r:id="rId8"/>
    <p:sldId id="264" r:id="rId9"/>
    <p:sldId id="262" r:id="rId10"/>
    <p:sldId id="266" r:id="rId11"/>
    <p:sldId id="263" r:id="rId12"/>
    <p:sldId id="293" r:id="rId13"/>
    <p:sldId id="290" r:id="rId14"/>
    <p:sldId id="286" r:id="rId15"/>
    <p:sldId id="289" r:id="rId16"/>
    <p:sldId id="288" r:id="rId17"/>
    <p:sldId id="287" r:id="rId18"/>
    <p:sldId id="277" r:id="rId19"/>
    <p:sldId id="269" r:id="rId20"/>
    <p:sldId id="267" r:id="rId21"/>
    <p:sldId id="268" r:id="rId22"/>
    <p:sldId id="291" r:id="rId23"/>
    <p:sldId id="295" r:id="rId24"/>
    <p:sldId id="294" r:id="rId25"/>
    <p:sldId id="296" r:id="rId26"/>
    <p:sldId id="298" r:id="rId27"/>
    <p:sldId id="292" r:id="rId28"/>
    <p:sldId id="299" r:id="rId29"/>
    <p:sldId id="276" r:id="rId30"/>
    <p:sldId id="300" r:id="rId31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5F5F5F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CE637-699C-45AE-B897-701EAEDD2A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2B438-2CFD-4221-85E5-6CE5772453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7EC0B-D797-4572-B0EB-973325D9CF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ACC01-7A4C-4ACA-9F8A-79996EE91C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E1F81-7BA1-4CDE-BD20-F15BCD528E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48DEC-F658-48ED-AD85-D84379B266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3E740-F903-4685-8BBE-A8D6EDCBBD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FB388-0683-4C32-A4C9-6A42EFA359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2D233-E541-4893-8C3E-7675E714D4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DEA72-AFCE-4FC2-AD07-3B617876B0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B567D-000D-4F8E-A089-9BCE02305B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B857E6-B08D-41DB-BEAD-A5CAAC7141C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5;&#1072;&#1076;&#1103;\Desktop\Carevna_frag.wmv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ntr-bdd.ru/product_2_7.html" TargetMode="External"/><Relationship Id="rId13" Type="http://schemas.openxmlformats.org/officeDocument/2006/relationships/hyperlink" Target="http://www.spas-extreme.ru/kids/el.php?SID=203" TargetMode="External"/><Relationship Id="rId3" Type="http://schemas.openxmlformats.org/officeDocument/2006/relationships/hyperlink" Target="http://www.plakatstudio.ru/posters/safety-for-children" TargetMode="External"/><Relationship Id="rId7" Type="http://schemas.openxmlformats.org/officeDocument/2006/relationships/hyperlink" Target="http://mbkrai.perm.ru/culture-of-safety/kids/" TargetMode="External"/><Relationship Id="rId12" Type="http://schemas.openxmlformats.org/officeDocument/2006/relationships/hyperlink" Target="http://900igr.net/kartinki/chelovek/Professii-5.files/040-Bukhgalter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kartinki/obg/Situatsija/012-Bezopasnoe-povedenie-na-ulitse-Pravilnaja-otsenka-obstanovki-Ne.html" TargetMode="External"/><Relationship Id="rId11" Type="http://schemas.openxmlformats.org/officeDocument/2006/relationships/hyperlink" Target="http://sovetskiymultik.at.ua/photo/multiki_na_bukvu_d/ded_moroz_i_leto/prodavec_morozhenogo/274-0-5525" TargetMode="External"/><Relationship Id="rId5" Type="http://schemas.openxmlformats.org/officeDocument/2006/relationships/hyperlink" Target="http://www.spas-extreme.ru/el.php?SID=&amp;page=3" TargetMode="External"/><Relationship Id="rId10" Type="http://schemas.openxmlformats.org/officeDocument/2006/relationships/hyperlink" Target="http://tuttsy.ru/odevalka24.html" TargetMode="External"/><Relationship Id="rId4" Type="http://schemas.openxmlformats.org/officeDocument/2006/relationships/hyperlink" Target="http://86sch18-nv.edusite.ru/p110aa1.html" TargetMode="External"/><Relationship Id="rId9" Type="http://schemas.openxmlformats.org/officeDocument/2006/relationships/hyperlink" Target="http://www.ikirov.ru/news/kirov-news-art-zapatentovan-telefon-s-nabornyim-diskom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90833283_0_6d464_a728ed06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39045"/>
            <a:ext cx="7318025" cy="641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437063"/>
            <a:ext cx="8713788" cy="22764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Не заходи в лифт, если в нём незнакомый тебе человек. А если какой-то незнако-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мец захочет зайти с тобой в лифт,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то безопаснее идти по лестнице.</a:t>
            </a: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539750" y="1268413"/>
            <a:ext cx="8064500" cy="3013075"/>
            <a:chOff x="340" y="799"/>
            <a:chExt cx="5080" cy="1898"/>
          </a:xfrm>
        </p:grpSpPr>
        <p:pic>
          <p:nvPicPr>
            <p:cNvPr id="21508" name="Picture 4" descr="Копия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799"/>
              <a:ext cx="2359" cy="1890"/>
            </a:xfrm>
            <a:prstGeom prst="rect">
              <a:avLst/>
            </a:prstGeom>
            <a:noFill/>
            <a:ln w="38100">
              <a:solidFill>
                <a:srgbClr val="5F5F5F"/>
              </a:solidFill>
              <a:miter lim="800000"/>
              <a:headEnd/>
              <a:tailEnd/>
            </a:ln>
          </p:spPr>
        </p:pic>
        <p:pic>
          <p:nvPicPr>
            <p:cNvPr id="21509" name="Picture 5" descr="Копия (2)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799"/>
              <a:ext cx="2404" cy="1898"/>
            </a:xfrm>
            <a:prstGeom prst="rect">
              <a:avLst/>
            </a:prstGeom>
            <a:noFill/>
            <a:ln w="38100">
              <a:solidFill>
                <a:srgbClr val="5F5F5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229225"/>
            <a:ext cx="8229600" cy="1295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Никогда не гуляй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с наступлением темноты.</a:t>
            </a:r>
          </a:p>
        </p:txBody>
      </p:sp>
      <p:grpSp>
        <p:nvGrpSpPr>
          <p:cNvPr id="15366" name="Group 6"/>
          <p:cNvGrpSpPr>
            <a:grpSpLocks/>
          </p:cNvGrpSpPr>
          <p:nvPr/>
        </p:nvGrpSpPr>
        <p:grpSpPr bwMode="auto">
          <a:xfrm>
            <a:off x="539750" y="1700213"/>
            <a:ext cx="7921625" cy="2997200"/>
            <a:chOff x="340" y="1071"/>
            <a:chExt cx="4990" cy="1888"/>
          </a:xfrm>
        </p:grpSpPr>
        <p:pic>
          <p:nvPicPr>
            <p:cNvPr id="15364" name="Picture 4" descr="Копия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1071"/>
              <a:ext cx="2394" cy="1884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5365" name="Picture 5" descr="Копия (2)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1" y="1071"/>
              <a:ext cx="2359" cy="1888"/>
            </a:xfrm>
            <a:prstGeom prst="rect">
              <a:avLst/>
            </a:prstGeom>
            <a:noFill/>
            <a:ln w="38100">
              <a:solidFill>
                <a:srgbClr val="0066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3789363"/>
            <a:ext cx="4546600" cy="2333625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Осторожней будьте,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Милые ребята: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Незнакомым людям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Доверять не надо!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9750" y="1196975"/>
            <a:ext cx="8135938" cy="2024063"/>
            <a:chOff x="340" y="754"/>
            <a:chExt cx="5125" cy="1275"/>
          </a:xfrm>
        </p:grpSpPr>
        <p:pic>
          <p:nvPicPr>
            <p:cNvPr id="33796" name="Picture 4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754"/>
              <a:ext cx="1588" cy="1275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33797" name="Picture 5" descr="Копия Копия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09" y="754"/>
              <a:ext cx="1587" cy="1270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33798" name="Picture 6" descr="Копия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8" y="754"/>
              <a:ext cx="1587" cy="1270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Шаги безопасности.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Шаги безопасности.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1500174"/>
            <a:ext cx="7286676" cy="785818"/>
          </a:xfrm>
        </p:spPr>
        <p:txBody>
          <a:bodyPr/>
          <a:lstStyle/>
          <a:p>
            <a:pPr marL="609600" indent="-609600">
              <a:buNone/>
            </a:pPr>
            <a:r>
              <a:rPr lang="ru-RU" dirty="0" smtClean="0">
                <a:latin typeface="Comic Sans MS" pitchFamily="66" charset="0"/>
              </a:rPr>
              <a:t>Шаг 1.    	Оценка ситуации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Шаги безопасности.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1500174"/>
            <a:ext cx="7286676" cy="785818"/>
          </a:xfrm>
        </p:spPr>
        <p:txBody>
          <a:bodyPr/>
          <a:lstStyle/>
          <a:p>
            <a:pPr marL="609600" indent="-609600">
              <a:buNone/>
            </a:pPr>
            <a:r>
              <a:rPr lang="ru-RU" dirty="0" smtClean="0">
                <a:latin typeface="Comic Sans MS" pitchFamily="66" charset="0"/>
              </a:rPr>
              <a:t>Шаг 1.    	Оценка ситуации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00" y="2285992"/>
            <a:ext cx="614366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2.     Держи дистанцию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Шаги безопасности.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1500174"/>
            <a:ext cx="7286676" cy="785818"/>
          </a:xfrm>
        </p:spPr>
        <p:txBody>
          <a:bodyPr/>
          <a:lstStyle/>
          <a:p>
            <a:pPr marL="609600" indent="-609600">
              <a:buNone/>
            </a:pPr>
            <a:r>
              <a:rPr lang="ru-RU" dirty="0" smtClean="0">
                <a:latin typeface="Comic Sans MS" pitchFamily="66" charset="0"/>
              </a:rPr>
              <a:t>Шаг 1.    	Оценка ситуации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00" y="2285992"/>
            <a:ext cx="614366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2.     Держи дистанцию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0100" y="3214686"/>
            <a:ext cx="771530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3.     Разговор с незнакомцем не должен превышать 5-10 секунд,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после этого нужно прекратить разговор.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Шаги безопасности.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1500174"/>
            <a:ext cx="7286676" cy="785818"/>
          </a:xfrm>
        </p:spPr>
        <p:txBody>
          <a:bodyPr/>
          <a:lstStyle/>
          <a:p>
            <a:pPr marL="609600" indent="-609600">
              <a:buNone/>
            </a:pPr>
            <a:r>
              <a:rPr lang="ru-RU" dirty="0" smtClean="0">
                <a:latin typeface="Comic Sans MS" pitchFamily="66" charset="0"/>
              </a:rPr>
              <a:t>Шаг 1.    	Оценка ситуации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00" y="2285992"/>
            <a:ext cx="614366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2.     Держи дистанцию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0100" y="3214686"/>
            <a:ext cx="771530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3.     Разговор с незнакомцем не должен превышать 5-10 секунд,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после этого нужно прекратить разговор.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00100" y="5429264"/>
            <a:ext cx="728667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Шаг 4.     Уходи в безопасное место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938" y="1557338"/>
            <a:ext cx="5435600" cy="4535487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dirty="0">
                <a:latin typeface="Comic Sans MS" pitchFamily="66" charset="0"/>
              </a:rPr>
              <a:t>	Прочитай 1-ый абзац текста «Потерялась»  на стр. </a:t>
            </a:r>
            <a:r>
              <a:rPr lang="ru-RU" dirty="0" smtClean="0">
                <a:latin typeface="Comic Sans MS" pitchFamily="66" charset="0"/>
              </a:rPr>
              <a:t>31-32 </a:t>
            </a:r>
            <a:r>
              <a:rPr lang="ru-RU" dirty="0">
                <a:latin typeface="Comic Sans MS" pitchFamily="66" charset="0"/>
              </a:rPr>
              <a:t>учебника.</a:t>
            </a:r>
          </a:p>
          <a:p>
            <a:pPr marL="609600" indent="-609600"/>
            <a:endParaRPr lang="ru-RU" dirty="0">
              <a:latin typeface="Comic Sans MS" pitchFamily="66" charset="0"/>
            </a:endParaRPr>
          </a:p>
          <a:p>
            <a:pPr marL="609600" indent="-609600">
              <a:buFontTx/>
              <a:buNone/>
            </a:pPr>
            <a:r>
              <a:rPr lang="ru-RU" dirty="0">
                <a:latin typeface="Comic Sans MS" pitchFamily="66" charset="0"/>
              </a:rPr>
              <a:t>	Что нужно делать тому, кто потерялся?</a:t>
            </a:r>
          </a:p>
        </p:txBody>
      </p:sp>
      <p:pic>
        <p:nvPicPr>
          <p:cNvPr id="44036" name="Picture 4" descr="gf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628775"/>
            <a:ext cx="2944812" cy="3887788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44037" name="Picture 5" descr="Копия картинка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341438"/>
            <a:ext cx="3436938" cy="4679950"/>
          </a:xfrm>
          <a:prstGeom prst="rect">
            <a:avLst/>
          </a:prstGeom>
          <a:noFill/>
          <a:ln w="38100">
            <a:solidFill>
              <a:srgbClr val="5F5F5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  <a:latin typeface="Comic Sans MS" pitchFamily="66" charset="0"/>
              </a:rPr>
              <a:t>Если ты потерялся.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941888"/>
            <a:ext cx="8229600" cy="18716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 	Если ты потерялся в большом магазине – подойди к продавцу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или кассиру.</a:t>
            </a:r>
          </a:p>
        </p:txBody>
      </p:sp>
      <p:pic>
        <p:nvPicPr>
          <p:cNvPr id="27652" name="Picture 4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12875"/>
            <a:ext cx="2913063" cy="3392488"/>
          </a:xfrm>
          <a:prstGeom prst="rect">
            <a:avLst/>
          </a:prstGeom>
          <a:noFill/>
        </p:spPr>
      </p:pic>
      <p:grpSp>
        <p:nvGrpSpPr>
          <p:cNvPr id="27657" name="Group 9"/>
          <p:cNvGrpSpPr>
            <a:grpSpLocks/>
          </p:cNvGrpSpPr>
          <p:nvPr/>
        </p:nvGrpSpPr>
        <p:grpSpPr bwMode="auto">
          <a:xfrm>
            <a:off x="1692275" y="1268413"/>
            <a:ext cx="1798638" cy="3652837"/>
            <a:chOff x="1066" y="799"/>
            <a:chExt cx="1133" cy="2301"/>
          </a:xfrm>
        </p:grpSpPr>
        <p:pic>
          <p:nvPicPr>
            <p:cNvPr id="27653" name="Picture 5" descr="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066" y="799"/>
              <a:ext cx="1099" cy="2301"/>
            </a:xfrm>
            <a:prstGeom prst="rect">
              <a:avLst/>
            </a:prstGeom>
            <a:noFill/>
          </p:spPr>
        </p:pic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1156" y="2659"/>
              <a:ext cx="272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56" name="Rectangle 8"/>
            <p:cNvSpPr>
              <a:spLocks noChangeArrowheads="1"/>
            </p:cNvSpPr>
            <p:nvPr/>
          </p:nvSpPr>
          <p:spPr bwMode="auto">
            <a:xfrm>
              <a:off x="1927" y="2659"/>
              <a:ext cx="272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arevna_fra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28662" y="500042"/>
            <a:ext cx="7358114" cy="5886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  <a:latin typeface="Comic Sans MS" pitchFamily="66" charset="0"/>
              </a:rPr>
              <a:t>Если ты потерялся.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5272088"/>
            <a:ext cx="7858125" cy="1470025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dirty="0">
                <a:latin typeface="Comic Sans MS" pitchFamily="66" charset="0"/>
              </a:rPr>
              <a:t>Лучше всего обратиться за помощью </a:t>
            </a:r>
          </a:p>
          <a:p>
            <a:pPr marL="609600" indent="-609600" algn="ctr">
              <a:buFontTx/>
              <a:buNone/>
            </a:pPr>
            <a:r>
              <a:rPr lang="ru-RU" dirty="0" smtClean="0">
                <a:latin typeface="Comic Sans MS" pitchFamily="66" charset="0"/>
              </a:rPr>
              <a:t>к полицейскому.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3558" name="Picture 6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268413"/>
            <a:ext cx="5307012" cy="39719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  <a:latin typeface="Comic Sans MS" pitchFamily="66" charset="0"/>
              </a:rPr>
              <a:t>Если ты потерялся.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227638"/>
            <a:ext cx="8229600" cy="12255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Можно подойти к мамам и бабушкам, которые гуляют с детьми. </a:t>
            </a:r>
          </a:p>
        </p:txBody>
      </p:sp>
      <p:pic>
        <p:nvPicPr>
          <p:cNvPr id="25604" name="Picture 4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244600"/>
            <a:ext cx="4679950" cy="386873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714356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Закон четырех «НЕ»</a:t>
            </a:r>
            <a:endParaRPr lang="ru-RU" sz="4400" b="1" u="sng" dirty="0">
              <a:solidFill>
                <a:srgbClr val="FF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050" name="Picture 2" descr="F:\Картинки\0_91764_6e096a4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857364"/>
            <a:ext cx="6286544" cy="4439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20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714356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Закон четырех «НЕ»</a:t>
            </a:r>
            <a:endParaRPr lang="ru-RU" sz="4400" b="1" u="sng" dirty="0">
              <a:solidFill>
                <a:srgbClr val="FF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07167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 Не разговаривай с незнакомцем</a:t>
            </a:r>
            <a:r>
              <a:rPr lang="en-US" sz="2800" b="1" dirty="0" smtClean="0"/>
              <a:t>;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420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714356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Закон четырех «НЕ»</a:t>
            </a:r>
            <a:endParaRPr lang="ru-RU" sz="4400" b="1" u="sng" dirty="0">
              <a:solidFill>
                <a:srgbClr val="FF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07167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 Не разговаривай с незнакомцем</a:t>
            </a:r>
            <a:r>
              <a:rPr lang="en-US" sz="2800" b="1" dirty="0" smtClean="0"/>
              <a:t>;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300037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2.  Не садись в машину к незнакомцу</a:t>
            </a:r>
            <a:r>
              <a:rPr lang="en-US" sz="2800" b="1" dirty="0" smtClean="0"/>
              <a:t>;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3420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714356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Закон четырех «НЕ»</a:t>
            </a:r>
            <a:endParaRPr lang="ru-RU" sz="4400" b="1" u="sng" dirty="0">
              <a:solidFill>
                <a:srgbClr val="FF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07167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 Не разговаривай с незнакомцем</a:t>
            </a:r>
            <a:r>
              <a:rPr lang="en-US" sz="2800" b="1" dirty="0" smtClean="0"/>
              <a:t>;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300037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2.  Не садись в машину к незнакомцу</a:t>
            </a:r>
            <a:r>
              <a:rPr lang="en-US" sz="2800" b="1" dirty="0" smtClean="0"/>
              <a:t>;</a:t>
            </a:r>
            <a:endParaRPr lang="ru-RU" sz="2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857224" y="392906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3.  Не играй по дороге из школы домой</a:t>
            </a:r>
            <a:r>
              <a:rPr lang="en-US" sz="2800" b="1" dirty="0" smtClean="0"/>
              <a:t>;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3420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714356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Закон четырех «НЕ»</a:t>
            </a:r>
            <a:endParaRPr lang="ru-RU" sz="4400" b="1" u="sng" dirty="0">
              <a:solidFill>
                <a:srgbClr val="FF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07167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 Не разговаривай с незнакомцем</a:t>
            </a:r>
            <a:r>
              <a:rPr lang="en-US" sz="2800" b="1" dirty="0" smtClean="0"/>
              <a:t>;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300037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2.  Не садись в машину к незнакомцу</a:t>
            </a:r>
            <a:r>
              <a:rPr lang="en-US" sz="2800" b="1" dirty="0" smtClean="0"/>
              <a:t>;</a:t>
            </a:r>
            <a:endParaRPr lang="ru-RU" sz="2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857224" y="392906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3.  Не играй по дороге из школы домой</a:t>
            </a:r>
            <a:r>
              <a:rPr lang="en-US" sz="2800" b="1" dirty="0" smtClean="0"/>
              <a:t>;</a:t>
            </a:r>
            <a:endParaRPr lang="ru-RU" sz="28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857224" y="485776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4.  Не оставайся на улице с наступлением темноты.</a:t>
            </a:r>
          </a:p>
        </p:txBody>
      </p:sp>
    </p:spTree>
    <p:extLst>
      <p:ext uri="{BB962C8B-B14F-4D97-AF65-F5344CB8AC3E}">
        <p14:creationId xmlns:p14="http://schemas.microsoft.com/office/powerpoint/2010/main" val="13420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МИ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14620"/>
            <a:ext cx="2375605" cy="3001964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 rot="185835">
            <a:off x="4957661" y="975001"/>
            <a:ext cx="2480878" cy="1015459"/>
          </a:xfrm>
          <a:noFill/>
        </p:spPr>
        <p:txBody>
          <a:bodyPr/>
          <a:lstStyle/>
          <a:p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endParaRPr lang="ru-RU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85728"/>
            <a:ext cx="635798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hlink"/>
                </a:solidFill>
                <a:latin typeface="Comic Sans MS" pitchFamily="66" charset="0"/>
                <a:ea typeface="+mj-ea"/>
                <a:cs typeface="+mj-cs"/>
              </a:rPr>
              <a:t>Рефлексия</a:t>
            </a:r>
          </a:p>
          <a:p>
            <a:pPr algn="ctr"/>
            <a:r>
              <a:rPr lang="ru-RU" sz="4400" dirty="0" smtClean="0">
                <a:solidFill>
                  <a:schemeClr val="hlink"/>
                </a:solidFill>
                <a:latin typeface="Comic Sans MS" pitchFamily="66" charset="0"/>
                <a:ea typeface="+mj-ea"/>
                <a:cs typeface="+mj-cs"/>
              </a:rPr>
              <a:t>Закончи предложения!</a:t>
            </a:r>
          </a:p>
          <a:p>
            <a:pPr algn="ctr"/>
            <a:endParaRPr lang="ru-RU" sz="2800" dirty="0" smtClean="0">
              <a:solidFill>
                <a:schemeClr val="hlink"/>
              </a:solidFill>
              <a:latin typeface="Comic Sans MS" pitchFamily="66" charset="0"/>
              <a:ea typeface="+mj-ea"/>
              <a:cs typeface="+mj-cs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*Было интересно.....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*Было трудно.....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*Я выполнил задания.....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*Я понял, что.....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*Теперь я могу.....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*Я научился.....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*Я смог.....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*Меня удивило.....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*Мне захотелось.....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*Мне оказалось сложно.....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357166"/>
            <a:ext cx="8229600" cy="1285884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7200" dirty="0" smtClean="0">
                <a:solidFill>
                  <a:schemeClr val="hlink"/>
                </a:solidFill>
                <a:latin typeface="Monotype Corsiva" pitchFamily="66" charset="0"/>
              </a:rPr>
              <a:t>Спасибо за работу!</a:t>
            </a:r>
            <a:endParaRPr lang="ru-RU" sz="7200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F:\Картинки\a-sentence-with-the-word-your-i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428736"/>
            <a:ext cx="5034461" cy="4943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chemeClr val="hlink"/>
                </a:solidFill>
                <a:latin typeface="Comic Sans MS" pitchFamily="66" charset="0"/>
              </a:rPr>
              <a:t>Источники: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052736"/>
            <a:ext cx="8301608" cy="5328592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3"/>
              </a:rPr>
              <a:t>http://www.plakatstudio.ru/posters/safety-for-children</a:t>
            </a:r>
            <a:endParaRPr lang="en-US" sz="2000" dirty="0">
              <a:hlinkClick r:id="rId4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4"/>
              </a:rPr>
              <a:t>http://86sch18-nv.edusite.ru/p110aa1.html</a:t>
            </a:r>
            <a:endParaRPr lang="en-US" sz="2000" dirty="0">
              <a:hlinkClick r:id="rId5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5"/>
              </a:rPr>
              <a:t>http://www.spas-extreme.ru/el.php?SID=&amp;page=3</a:t>
            </a:r>
            <a:endParaRPr lang="en-US" sz="2000" dirty="0">
              <a:hlinkClick r:id="rId6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6"/>
              </a:rPr>
              <a:t>http://900igr.net/kartinki/obg/Situatsija/012-Bezopasnoe-povedenie-na-ulitse-Pravilnaja-otsenka-obstanovki-Ne.html</a:t>
            </a:r>
            <a:endParaRPr lang="en-US" sz="2000" dirty="0">
              <a:hlinkClick r:id="rId7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7"/>
              </a:rPr>
              <a:t>http://mbkrai.perm.ru/culture-of-safety/kids/</a:t>
            </a:r>
            <a:endParaRPr lang="en-US" sz="2000" dirty="0">
              <a:hlinkClick r:id="rId8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8"/>
              </a:rPr>
              <a:t>http://www.centr-bdd.ru/product_2_7.html</a:t>
            </a:r>
            <a:endParaRPr lang="en-US" sz="2000" dirty="0">
              <a:hlinkClick r:id="rId9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9"/>
              </a:rPr>
              <a:t>http://www.ikirov.ru/news/kirov-news-art-zapatentovan-telefon-s-nabornyim-diskom.html</a:t>
            </a:r>
            <a:endParaRPr lang="en-US" sz="2000" dirty="0">
              <a:hlinkClick r:id="rId1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10"/>
              </a:rPr>
              <a:t>http://tuttsy.ru/odevalka24.html</a:t>
            </a:r>
            <a:endParaRPr lang="en-US" sz="2000" dirty="0">
              <a:hlinkClick r:id="rId11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11"/>
              </a:rPr>
              <a:t>http://sovetskiymultik.at.ua/photo/multiki_na_bukvu_d/ded_moroz_i_leto/prodavec_morozhenogo/274-0-5525</a:t>
            </a:r>
            <a:endParaRPr lang="en-US" sz="2000" dirty="0">
              <a:hlinkClick r:id="rId12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12"/>
              </a:rPr>
              <a:t>http://900igr.net/kartinki/chelovek/Professii-5.files/040-Bukhgalter.html</a:t>
            </a:r>
            <a:r>
              <a:rPr lang="ru-RU" sz="2000" dirty="0"/>
              <a:t> 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dirty="0">
                <a:hlinkClick r:id="rId13"/>
              </a:rPr>
              <a:t>http</a:t>
            </a:r>
            <a:r>
              <a:rPr lang="ru-RU" sz="2000" dirty="0">
                <a:hlinkClick r:id="rId13"/>
              </a:rPr>
              <a:t>://</a:t>
            </a:r>
            <a:r>
              <a:rPr lang="en-US" sz="2000" dirty="0">
                <a:hlinkClick r:id="rId13"/>
              </a:rPr>
              <a:t>www</a:t>
            </a:r>
            <a:r>
              <a:rPr lang="ru-RU" sz="2000" dirty="0">
                <a:hlinkClick r:id="rId13"/>
              </a:rPr>
              <a:t>.</a:t>
            </a:r>
            <a:r>
              <a:rPr lang="en-US" sz="2000" dirty="0">
                <a:hlinkClick r:id="rId13"/>
              </a:rPr>
              <a:t>spas</a:t>
            </a:r>
            <a:r>
              <a:rPr lang="ru-RU" sz="2000" dirty="0">
                <a:hlinkClick r:id="rId13"/>
              </a:rPr>
              <a:t>-</a:t>
            </a:r>
            <a:r>
              <a:rPr lang="en-US" sz="2000" dirty="0">
                <a:hlinkClick r:id="rId13"/>
              </a:rPr>
              <a:t>extreme</a:t>
            </a:r>
            <a:r>
              <a:rPr lang="ru-RU" sz="2000" dirty="0">
                <a:hlinkClick r:id="rId13"/>
              </a:rPr>
              <a:t>.</a:t>
            </a:r>
            <a:r>
              <a:rPr lang="en-US" sz="2000" dirty="0" err="1">
                <a:hlinkClick r:id="rId13"/>
              </a:rPr>
              <a:t>ru</a:t>
            </a:r>
            <a:r>
              <a:rPr lang="ru-RU" sz="2000" dirty="0">
                <a:hlinkClick r:id="rId13"/>
              </a:rPr>
              <a:t>/</a:t>
            </a:r>
            <a:r>
              <a:rPr lang="en-US" sz="2000" dirty="0">
                <a:hlinkClick r:id="rId13"/>
              </a:rPr>
              <a:t>kids</a:t>
            </a:r>
            <a:r>
              <a:rPr lang="ru-RU" sz="2000" dirty="0">
                <a:hlinkClick r:id="rId13"/>
              </a:rPr>
              <a:t>/</a:t>
            </a:r>
            <a:r>
              <a:rPr lang="en-US" sz="2000" dirty="0">
                <a:hlinkClick r:id="rId13"/>
              </a:rPr>
              <a:t>el</a:t>
            </a:r>
            <a:r>
              <a:rPr lang="ru-RU" sz="2000" dirty="0">
                <a:hlinkClick r:id="rId13"/>
              </a:rPr>
              <a:t>.</a:t>
            </a:r>
            <a:r>
              <a:rPr lang="en-US" sz="2000" dirty="0" err="1">
                <a:hlinkClick r:id="rId13"/>
              </a:rPr>
              <a:t>php</a:t>
            </a:r>
            <a:r>
              <a:rPr lang="ru-RU" sz="2000" dirty="0">
                <a:hlinkClick r:id="rId13"/>
              </a:rPr>
              <a:t>?</a:t>
            </a:r>
            <a:r>
              <a:rPr lang="en-US" sz="2000" dirty="0">
                <a:hlinkClick r:id="rId13"/>
              </a:rPr>
              <a:t>SID</a:t>
            </a:r>
            <a:r>
              <a:rPr lang="ru-RU" sz="2000" dirty="0" smtClean="0">
                <a:hlinkClick r:id="rId13"/>
              </a:rPr>
              <a:t>=203</a:t>
            </a:r>
            <a:endParaRPr lang="ru-RU" sz="2000" dirty="0" smtClean="0"/>
          </a:p>
          <a:p>
            <a:pPr marL="609600" indent="-609600">
              <a:lnSpc>
                <a:spcPct val="80000"/>
              </a:lnSpc>
            </a:pPr>
            <a:r>
              <a:rPr lang="ru-RU" sz="2000" dirty="0">
                <a:hlinkClick r:id="rId13"/>
              </a:rPr>
              <a:t>http://</a:t>
            </a:r>
            <a:r>
              <a:rPr lang="ru-RU" sz="2000" dirty="0" smtClean="0">
                <a:hlinkClick r:id="rId13"/>
              </a:rPr>
              <a:t>www.panowa-ox.narod.ru</a:t>
            </a:r>
            <a:r>
              <a:rPr lang="en-US" sz="2000" dirty="0">
                <a:hlinkClick r:id="rId13"/>
              </a:rPr>
              <a:t>C:\Users\</a:t>
            </a:r>
            <a:r>
              <a:rPr lang="ru-RU" sz="2000" dirty="0">
                <a:hlinkClick r:id="rId13"/>
              </a:rPr>
              <a:t>Ольга\</a:t>
            </a:r>
            <a:r>
              <a:rPr lang="en-US" sz="2000" dirty="0" smtClean="0">
                <a:hlinkClick r:id="rId13"/>
              </a:rPr>
              <a:t>Pictures\</a:t>
            </a:r>
            <a:r>
              <a:rPr lang="en-US" sz="2000" dirty="0" err="1" smtClean="0">
                <a:hlinkClick r:id="rId13"/>
              </a:rPr>
              <a:t>opasnosti</a:t>
            </a:r>
            <a:r>
              <a:rPr lang="en-US" sz="2000" dirty="0" smtClean="0">
                <a:hlinkClick r:id="rId13"/>
              </a:rPr>
              <a:t>-</a:t>
            </a:r>
            <a:r>
              <a:rPr lang="en-US" sz="2000" dirty="0" err="1" smtClean="0">
                <a:hlinkClick r:id="rId13"/>
              </a:rPr>
              <a:t>na</a:t>
            </a:r>
            <a:r>
              <a:rPr lang="en-US" sz="2000" dirty="0" smtClean="0">
                <a:hlinkClick r:id="rId13"/>
              </a:rPr>
              <a:t>-</a:t>
            </a:r>
            <a:r>
              <a:rPr lang="en-US" sz="2000" dirty="0" err="1" smtClean="0">
                <a:hlinkClick r:id="rId13"/>
              </a:rPr>
              <a:t>vode</a:t>
            </a:r>
            <a:r>
              <a:rPr lang="en-US" sz="2000" dirty="0" smtClean="0">
                <a:hlinkClick r:id="rId13"/>
              </a:rPr>
              <a:t>-</a:t>
            </a:r>
            <a:r>
              <a:rPr lang="en-US" sz="2000" dirty="0" err="1" smtClean="0">
                <a:hlinkClick r:id="rId13"/>
              </a:rPr>
              <a:t>i</a:t>
            </a:r>
            <a:r>
              <a:rPr lang="en-US" sz="2000" dirty="0" smtClean="0">
                <a:hlinkClick r:id="rId13"/>
              </a:rPr>
              <a:t>-v-</a:t>
            </a:r>
            <a:r>
              <a:rPr lang="en-US" sz="2000" dirty="0" err="1" smtClean="0">
                <a:hlinkClick r:id="rId13"/>
              </a:rPr>
              <a:t>lesu.zipC</a:t>
            </a:r>
            <a:endParaRPr lang="ru-RU" sz="2000" dirty="0" smtClean="0">
              <a:hlinkClick r:id="rId13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dirty="0" smtClean="0">
                <a:hlinkClick r:id="rId13"/>
              </a:rPr>
              <a:t>:\</a:t>
            </a:r>
            <a:r>
              <a:rPr lang="en-US" sz="2000" dirty="0">
                <a:hlinkClick r:id="rId13"/>
              </a:rPr>
              <a:t>Users\</a:t>
            </a:r>
            <a:r>
              <a:rPr lang="ru-RU" sz="2000" dirty="0">
                <a:hlinkClick r:id="rId13"/>
              </a:rPr>
              <a:t>Ольга\</a:t>
            </a:r>
            <a:r>
              <a:rPr lang="en-US" sz="2000" dirty="0">
                <a:hlinkClick r:id="rId13"/>
              </a:rPr>
              <a:t>Pictures\</a:t>
            </a:r>
            <a:r>
              <a:rPr lang="en-US" sz="2000" dirty="0" err="1">
                <a:hlinkClick r:id="rId13"/>
              </a:rPr>
              <a:t>opasnosti</a:t>
            </a:r>
            <a:r>
              <a:rPr lang="en-US" sz="2000" dirty="0">
                <a:hlinkClick r:id="rId13"/>
              </a:rPr>
              <a:t>-</a:t>
            </a:r>
            <a:r>
              <a:rPr lang="en-US" sz="2000" dirty="0" err="1">
                <a:hlinkClick r:id="rId13"/>
              </a:rPr>
              <a:t>na</a:t>
            </a:r>
            <a:r>
              <a:rPr lang="en-US" sz="2000" dirty="0">
                <a:hlinkClick r:id="rId13"/>
              </a:rPr>
              <a:t>-</a:t>
            </a:r>
            <a:r>
              <a:rPr lang="en-US" sz="2000" dirty="0" err="1">
                <a:hlinkClick r:id="rId13"/>
              </a:rPr>
              <a:t>vode</a:t>
            </a:r>
            <a:r>
              <a:rPr lang="en-US" sz="2000" dirty="0">
                <a:hlinkClick r:id="rId13"/>
              </a:rPr>
              <a:t>-</a:t>
            </a:r>
            <a:r>
              <a:rPr lang="en-US" sz="2000" dirty="0" err="1">
                <a:hlinkClick r:id="rId13"/>
              </a:rPr>
              <a:t>i</a:t>
            </a:r>
            <a:r>
              <a:rPr lang="en-US" sz="2000" dirty="0">
                <a:hlinkClick r:id="rId13"/>
              </a:rPr>
              <a:t>-v-</a:t>
            </a:r>
            <a:r>
              <a:rPr lang="en-US" sz="2000" dirty="0" err="1">
                <a:hlinkClick r:id="rId13"/>
              </a:rPr>
              <a:t>lesu.zipC</a:t>
            </a:r>
            <a:r>
              <a:rPr lang="en-US" sz="2000" dirty="0">
                <a:hlinkClick r:id="rId13"/>
              </a:rPr>
              <a:t>:\Users\</a:t>
            </a:r>
            <a:r>
              <a:rPr lang="ru-RU" sz="2000" dirty="0">
                <a:hlinkClick r:id="rId13"/>
              </a:rPr>
              <a:t>Ольга\</a:t>
            </a:r>
            <a:r>
              <a:rPr lang="en-US" sz="2000" dirty="0">
                <a:hlinkClick r:id="rId13"/>
              </a:rPr>
              <a:t>Pictures\opasnosti-na-vode-i-v-lesu.zip</a:t>
            </a:r>
            <a:endParaRPr lang="ru-RU" sz="2000" dirty="0" smtClean="0">
              <a:hlinkClick r:id="rId13"/>
            </a:endParaRPr>
          </a:p>
          <a:p>
            <a:pPr marL="609600" indent="-609600">
              <a:lnSpc>
                <a:spcPct val="80000"/>
              </a:lnSpc>
            </a:pPr>
            <a:endParaRPr lang="ru-RU" sz="2000" dirty="0">
              <a:hlinkClick r:id="rId13"/>
            </a:endParaRPr>
          </a:p>
          <a:p>
            <a:pPr marL="609600" indent="-609600">
              <a:lnSpc>
                <a:spcPct val="80000"/>
              </a:lnSpc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2714620"/>
            <a:ext cx="7429552" cy="22929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5300" dirty="0" smtClean="0">
                <a:solidFill>
                  <a:schemeClr val="hlink"/>
                </a:solidFill>
                <a:latin typeface="Comic Sans MS" pitchFamily="66" charset="0"/>
                <a:ea typeface="+mj-ea"/>
                <a:cs typeface="+mj-cs"/>
              </a:rPr>
              <a:t>Опасные незнакомцы</a:t>
            </a:r>
            <a:endParaRPr lang="ru-RU" sz="5300" dirty="0">
              <a:solidFill>
                <a:schemeClr val="hlink"/>
              </a:solidFill>
              <a:latin typeface="Comic Sans MS" pitchFamily="66" charset="0"/>
              <a:ea typeface="+mj-ea"/>
              <a:cs typeface="+mj-cs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357166"/>
            <a:ext cx="8229600" cy="1285884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7200" dirty="0" smtClean="0">
                <a:solidFill>
                  <a:schemeClr val="hlink"/>
                </a:solidFill>
                <a:latin typeface="Monotype Corsiva" pitchFamily="66" charset="0"/>
              </a:rPr>
              <a:t>Литература.</a:t>
            </a:r>
            <a:endParaRPr lang="ru-RU" sz="7200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1.     Примерная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программа по учебным предметам. Начальная школа в 2 ч. Ч.1. -4-е изд., </a:t>
            </a:r>
            <a:r>
              <a:rPr lang="ru-RU" altLang="ru-RU" sz="2000" kern="0" dirty="0" err="1">
                <a:solidFill>
                  <a:srgbClr val="000000"/>
                </a:solidFill>
                <a:latin typeface="Arial"/>
              </a:rPr>
              <a:t>перераб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. – М.: Просвещение, 2010- 400с. (Стандарты второго поколения). – </a:t>
            </a:r>
            <a:r>
              <a:rPr lang="en-US" altLang="ru-RU" sz="2000" kern="0" dirty="0">
                <a:solidFill>
                  <a:srgbClr val="000000"/>
                </a:solidFill>
                <a:latin typeface="Arial"/>
              </a:rPr>
              <a:t>ISBN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 978-5-09-021952 - 5.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2.      Рабочие программы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«Окружающий мир» А. </a:t>
            </a:r>
            <a:r>
              <a:rPr lang="ru-RU" altLang="ru-RU" sz="2000" kern="0" dirty="0" err="1" smtClean="0">
                <a:solidFill>
                  <a:srgbClr val="000000"/>
                </a:solidFill>
                <a:latin typeface="Arial"/>
              </a:rPr>
              <a:t>А.Плешаков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.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         «Школа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России» 1-4 классы. Пособие для учителей общеобразовательных учреждений. – М.: Просвещение, 2011.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buAutoNum type="arabicPeriod" startAt="3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Планируемые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результаты начального общего образования / [</a:t>
            </a:r>
            <a:r>
              <a:rPr lang="ru-RU" altLang="ru-RU" sz="2000" kern="0" dirty="0" err="1">
                <a:solidFill>
                  <a:srgbClr val="000000"/>
                </a:solidFill>
                <a:latin typeface="Arial"/>
              </a:rPr>
              <a:t>Л.Л.Алексеева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, С.В. </a:t>
            </a:r>
            <a:r>
              <a:rPr lang="ru-RU" altLang="ru-RU" sz="2000" kern="0" dirty="0" err="1">
                <a:solidFill>
                  <a:srgbClr val="000000"/>
                </a:solidFill>
                <a:latin typeface="Arial"/>
              </a:rPr>
              <a:t>Анащенкова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, М.З. </a:t>
            </a:r>
            <a:r>
              <a:rPr lang="ru-RU" altLang="ru-RU" sz="2000" kern="0" dirty="0" err="1">
                <a:solidFill>
                  <a:srgbClr val="000000"/>
                </a:solidFill>
                <a:latin typeface="Arial"/>
              </a:rPr>
              <a:t>Биболетова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 и др.]; под ред. Г.С. Ковалёвой,             О.Б. Логиновой. – 2-е изд. – М.: Просвещение, 2010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.(Стандарты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нового поколения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).</a:t>
            </a:r>
            <a:endParaRPr lang="ru-RU" altLang="ru-RU" sz="2000" kern="0" dirty="0">
              <a:solidFill>
                <a:srgbClr val="000000"/>
              </a:solidFill>
              <a:latin typeface="Arial"/>
            </a:endParaRP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buAutoNum type="arabicPeriod" startAt="4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Окружающий мир: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учебник для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2 класса 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четырёхлетней нач. </a:t>
            </a:r>
            <a:r>
              <a:rPr lang="ru-RU" altLang="ru-RU" sz="2000" kern="0" dirty="0" err="1">
                <a:solidFill>
                  <a:srgbClr val="000000"/>
                </a:solidFill>
                <a:latin typeface="Arial"/>
              </a:rPr>
              <a:t>шк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. В 2 ч. Ч. 2/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[Автор А. А. Плешаков. Е. А. </a:t>
            </a:r>
            <a:r>
              <a:rPr lang="ru-RU" altLang="ru-RU" sz="2000" kern="0" dirty="0" err="1" smtClean="0">
                <a:solidFill>
                  <a:srgbClr val="000000"/>
                </a:solidFill>
                <a:latin typeface="Arial"/>
              </a:rPr>
              <a:t>Крючкова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.].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–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9-е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изд. – М.: Просвещение,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2014. (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Школа России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)</a:t>
            </a:r>
          </a:p>
          <a:p>
            <a:pPr marL="609600" lvl="0" indent="-609600">
              <a:lnSpc>
                <a:spcPct val="80000"/>
              </a:lnSpc>
              <a:spcBef>
                <a:spcPct val="20000"/>
              </a:spcBef>
              <a:buAutoNum type="arabicPeriod" startAt="4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Рабочая тетрадь по окружающему миру для 2 класса.</a:t>
            </a:r>
          </a:p>
          <a:p>
            <a:pPr lvl="0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         Автор А. А. Плешаков. </a:t>
            </a:r>
            <a:endParaRPr lang="ru-RU" altLang="ru-RU" sz="20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669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184775"/>
            <a:ext cx="8243887" cy="17732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Мы живём с вами в обычном городе, где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нас окружают множество разных людей. 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	</a:t>
            </a:r>
          </a:p>
        </p:txBody>
      </p:sp>
      <p:pic>
        <p:nvPicPr>
          <p:cNvPr id="3077" name="Picture 5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476250"/>
            <a:ext cx="4679950" cy="4576763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1638" y="1196975"/>
            <a:ext cx="4681537" cy="518477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>
                <a:latin typeface="Comic Sans MS" pitchFamily="66" charset="0"/>
              </a:rPr>
              <a:t>		</a:t>
            </a:r>
            <a:r>
              <a:rPr lang="ru-RU" dirty="0">
                <a:latin typeface="Comic Sans MS" pitchFamily="66" charset="0"/>
              </a:rPr>
              <a:t>К сожалению не все люди желают нам добра. </a:t>
            </a:r>
          </a:p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		Поэтому надо знать, как вести себя в различных </a:t>
            </a:r>
            <a:r>
              <a:rPr lang="ru-RU" dirty="0" err="1">
                <a:latin typeface="Comic Sans MS" pitchFamily="66" charset="0"/>
              </a:rPr>
              <a:t>ситуа</a:t>
            </a:r>
            <a:r>
              <a:rPr lang="ru-RU" dirty="0">
                <a:latin typeface="Comic Sans MS" pitchFamily="66" charset="0"/>
              </a:rPr>
              <a:t>-</a:t>
            </a:r>
          </a:p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   </a:t>
            </a:r>
            <a:r>
              <a:rPr lang="ru-RU" dirty="0" err="1">
                <a:latin typeface="Comic Sans MS" pitchFamily="66" charset="0"/>
              </a:rPr>
              <a:t>циях</a:t>
            </a:r>
            <a:r>
              <a:rPr lang="ru-RU" dirty="0">
                <a:latin typeface="Comic Sans MS" pitchFamily="66" charset="0"/>
              </a:rPr>
              <a:t> с незнакомыми</a:t>
            </a:r>
          </a:p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	людьми.</a:t>
            </a:r>
          </a:p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</a:p>
        </p:txBody>
      </p:sp>
      <p:pic>
        <p:nvPicPr>
          <p:cNvPr id="5125" name="Picture 5" descr="Копия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81075"/>
            <a:ext cx="4124325" cy="497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1557338"/>
            <a:ext cx="5435600" cy="453548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dirty="0">
                <a:latin typeface="Comic Sans MS" pitchFamily="66" charset="0"/>
              </a:rPr>
              <a:t>Рассмотри рисунки на стр. </a:t>
            </a:r>
            <a:r>
              <a:rPr lang="ru-RU" dirty="0" smtClean="0">
                <a:latin typeface="Comic Sans MS" pitchFamily="66" charset="0"/>
              </a:rPr>
              <a:t>30 </a:t>
            </a:r>
            <a:r>
              <a:rPr lang="ru-RU" dirty="0">
                <a:latin typeface="Comic Sans MS" pitchFamily="66" charset="0"/>
              </a:rPr>
              <a:t>учебника.</a:t>
            </a:r>
          </a:p>
          <a:p>
            <a:pPr marL="609600" indent="-609600">
              <a:buFontTx/>
              <a:buAutoNum type="arabicPeriod"/>
            </a:pPr>
            <a:endParaRPr lang="ru-RU" dirty="0">
              <a:latin typeface="Comic Sans MS" pitchFamily="66" charset="0"/>
            </a:endParaRPr>
          </a:p>
          <a:p>
            <a:pPr marL="609600" indent="-609600">
              <a:buFontTx/>
              <a:buAutoNum type="arabicPeriod"/>
            </a:pPr>
            <a:r>
              <a:rPr lang="ru-RU" dirty="0">
                <a:latin typeface="Comic Sans MS" pitchFamily="66" charset="0"/>
              </a:rPr>
              <a:t>Что показано на этих рисунках?</a:t>
            </a:r>
          </a:p>
          <a:p>
            <a:pPr marL="609600" indent="-609600">
              <a:buFontTx/>
              <a:buAutoNum type="arabicPeriod"/>
            </a:pPr>
            <a:endParaRPr lang="ru-RU" dirty="0">
              <a:latin typeface="Comic Sans MS" pitchFamily="66" charset="0"/>
            </a:endParaRPr>
          </a:p>
          <a:p>
            <a:pPr marL="609600" indent="-609600">
              <a:buFontTx/>
              <a:buAutoNum type="arabicPeriod"/>
            </a:pPr>
            <a:r>
              <a:rPr lang="ru-RU" dirty="0">
                <a:latin typeface="Comic Sans MS" pitchFamily="66" charset="0"/>
              </a:rPr>
              <a:t>Как надо вести себя в подобных ситуациях? </a:t>
            </a:r>
          </a:p>
        </p:txBody>
      </p:sp>
      <p:pic>
        <p:nvPicPr>
          <p:cNvPr id="11268" name="Picture 4" descr="gf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628775"/>
            <a:ext cx="2944812" cy="3887788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940300"/>
            <a:ext cx="8229600" cy="1873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Если видишь подозрительных лиц, быстро проходи мимо, не обращая на них внимания.</a:t>
            </a:r>
          </a:p>
        </p:txBody>
      </p: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468313" y="1484313"/>
            <a:ext cx="8020050" cy="3078162"/>
            <a:chOff x="295" y="935"/>
            <a:chExt cx="5052" cy="1939"/>
          </a:xfrm>
        </p:grpSpPr>
        <p:pic>
          <p:nvPicPr>
            <p:cNvPr id="19460" name="Picture 4" descr="Копия (2)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5" y="935"/>
              <a:ext cx="2422" cy="1939"/>
            </a:xfrm>
            <a:prstGeom prst="rect">
              <a:avLst/>
            </a:prstGeom>
            <a:noFill/>
            <a:ln w="38100">
              <a:solidFill>
                <a:schemeClr val="folHlink"/>
              </a:solidFill>
              <a:miter lim="800000"/>
              <a:headEnd/>
              <a:tailEnd/>
            </a:ln>
          </p:spPr>
        </p:pic>
        <p:pic>
          <p:nvPicPr>
            <p:cNvPr id="19461" name="Picture 5" descr="Копия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" y="935"/>
              <a:ext cx="2449" cy="1924"/>
            </a:xfrm>
            <a:prstGeom prst="rect">
              <a:avLst/>
            </a:prstGeom>
            <a:noFill/>
            <a:ln w="38100">
              <a:solidFill>
                <a:schemeClr val="folHlink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870450"/>
            <a:ext cx="8229600" cy="16541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Не принимай никаких приглашений незнакомца и не садись к нему в машину.</a:t>
            </a:r>
          </a:p>
        </p:txBody>
      </p:sp>
      <p:pic>
        <p:nvPicPr>
          <p:cNvPr id="17412" name="Picture 4" descr="картинка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196975"/>
            <a:ext cx="7129462" cy="3621088"/>
          </a:xfrm>
          <a:prstGeom prst="rect">
            <a:avLst/>
          </a:prstGeom>
          <a:noFill/>
          <a:ln w="38100">
            <a:solidFill>
              <a:srgbClr val="5F5F5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52963"/>
            <a:ext cx="8229600" cy="201612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latin typeface="Comic Sans MS" pitchFamily="66" charset="0"/>
              </a:rPr>
              <a:t>	Никуда никогда не ходи с незнакомыми людьми. Если кто-то силой пытается увести тебя, вырывайся и громко зови на помощь.</a:t>
            </a:r>
          </a:p>
        </p:txBody>
      </p:sp>
      <p:pic>
        <p:nvPicPr>
          <p:cNvPr id="13316" name="Picture 4" descr="картинка0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981075"/>
            <a:ext cx="6527800" cy="384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643</Words>
  <Application>Microsoft Office PowerPoint</Application>
  <PresentationFormat>Экран (4:3)</PresentationFormat>
  <Paragraphs>114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по учебнику.</vt:lpstr>
      <vt:lpstr>Помни!</vt:lpstr>
      <vt:lpstr>Помни!</vt:lpstr>
      <vt:lpstr>Помни!</vt:lpstr>
      <vt:lpstr>Помни!</vt:lpstr>
      <vt:lpstr>Помни!</vt:lpstr>
      <vt:lpstr>Презентация PowerPoint</vt:lpstr>
      <vt:lpstr>Шаги безопасности.</vt:lpstr>
      <vt:lpstr>Шаги безопасности.</vt:lpstr>
      <vt:lpstr>Шаги безопасности.</vt:lpstr>
      <vt:lpstr>Шаги безопасности.</vt:lpstr>
      <vt:lpstr>Шаги безопасности.</vt:lpstr>
      <vt:lpstr>Работа по учебнику.</vt:lpstr>
      <vt:lpstr>Если ты потерялся.</vt:lpstr>
      <vt:lpstr>Если ты потерялся.</vt:lpstr>
      <vt:lpstr>Если ты потерялся.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Источники: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Ольга</cp:lastModifiedBy>
  <cp:revision>36</cp:revision>
  <cp:lastPrinted>2015-01-22T01:18:58Z</cp:lastPrinted>
  <dcterms:created xsi:type="dcterms:W3CDTF">2011-01-11T12:13:16Z</dcterms:created>
  <dcterms:modified xsi:type="dcterms:W3CDTF">2017-01-29T22:48:55Z</dcterms:modified>
</cp:coreProperties>
</file>