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9E0FF"/>
    <a:srgbClr val="B7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ECDD9-5600-4084-9DE6-BE6B5862F53B}" type="datetimeFigureOut">
              <a:rPr lang="ru-RU"/>
              <a:pPr>
                <a:defRPr/>
              </a:pPr>
              <a:t>12.01.2017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C70571-96E1-4C7B-9E4C-E26B5C0154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2253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243051-5C2E-41AC-8471-AB540F8A5D4F}" type="datetimeFigureOut">
              <a:rPr lang="ru-RU"/>
              <a:pPr>
                <a:defRPr/>
              </a:pPr>
              <a:t>12.01.2017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A502C-F972-4D9F-B8D5-7E781E8975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1891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A8C27-A43C-4C1E-918D-ACD47B31FFE8}" type="datetimeFigureOut">
              <a:rPr lang="ru-RU"/>
              <a:pPr>
                <a:defRPr/>
              </a:pPr>
              <a:t>12.01.2017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B47EC6-9090-4CAC-9547-F67B52C35C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2950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65A5FD-052D-4FF9-A6A1-A975049E68A8}" type="datetimeFigureOut">
              <a:rPr lang="ru-RU"/>
              <a:pPr>
                <a:defRPr/>
              </a:pPr>
              <a:t>12.01.2017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2757D5-4201-49F9-9313-7DA18AEDE9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0863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ED7B51-BB1C-44CC-87DF-B730467D47C6}" type="datetimeFigureOut">
              <a:rPr lang="ru-RU"/>
              <a:pPr>
                <a:defRPr/>
              </a:pPr>
              <a:t>12.01.2017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9EF98D-4216-4B25-9AEA-6542F98BB4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8562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804CA4-5820-43D3-A53F-91E39BC5272E}" type="datetimeFigureOut">
              <a:rPr lang="ru-RU"/>
              <a:pPr>
                <a:defRPr/>
              </a:pPr>
              <a:t>12.01.2017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A5FE9-20F9-4DB1-90AC-7A817B9285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401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AF87F0-80B6-4D21-B479-0FE9FC78BC81}" type="datetimeFigureOut">
              <a:rPr lang="ru-RU"/>
              <a:pPr>
                <a:defRPr/>
              </a:pPr>
              <a:t>12.01.2017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4468C4-8FEA-4EA2-BB17-7AE46FFA28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1609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EF3ABF-7DED-4603-BC6F-C049BEA62DA8}" type="datetimeFigureOut">
              <a:rPr lang="ru-RU"/>
              <a:pPr>
                <a:defRPr/>
              </a:pPr>
              <a:t>12.01.2017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C36E50-7A5E-4B54-90AC-5E4FA18E20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4095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FB4ED-5602-4F17-BE66-BE311CA47732}" type="datetimeFigureOut">
              <a:rPr lang="ru-RU"/>
              <a:pPr>
                <a:defRPr/>
              </a:pPr>
              <a:t>12.01.2017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5B613-FE39-4751-AC8A-B4BEC17C85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394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342E28-66F9-45B7-86F7-380E19B0F243}" type="datetimeFigureOut">
              <a:rPr lang="ru-RU"/>
              <a:pPr>
                <a:defRPr/>
              </a:pPr>
              <a:t>12.01.2017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27A052-2ABD-4FE1-ACD0-2480EB81DE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879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A680EB-C46A-4E0C-96EB-E0104C4A64EC}" type="datetimeFigureOut">
              <a:rPr lang="ru-RU"/>
              <a:pPr>
                <a:defRPr/>
              </a:pPr>
              <a:t>12.01.2017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29C496-F637-47EC-801E-01BD11F7B4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7002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F185895-6258-44E3-B141-B0E28664A4C4}" type="datetimeFigureOut">
              <a:rPr lang="ru-RU"/>
              <a:pPr>
                <a:defRPr/>
              </a:pPr>
              <a:t>12.01.2017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EF61D13-71E0-4DFC-8212-88F181AFBC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1042988" y="404813"/>
            <a:ext cx="7772400" cy="1470025"/>
          </a:xfrm>
        </p:spPr>
        <p:txBody>
          <a:bodyPr/>
          <a:lstStyle/>
          <a:p>
            <a:r>
              <a:rPr lang="ru-RU" altLang="ru-RU" b="1" i="1" smtClean="0">
                <a:solidFill>
                  <a:schemeClr val="hlink"/>
                </a:solidFill>
                <a:latin typeface="Arial" charset="0"/>
              </a:rPr>
              <a:t>Действия с десятичными дробями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24300" y="4292600"/>
            <a:ext cx="4608140" cy="13462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400" i="1" dirty="0" smtClean="0">
                <a:solidFill>
                  <a:schemeClr val="hlink"/>
                </a:solidFill>
                <a:latin typeface="Arial" charset="0"/>
              </a:rPr>
              <a:t>Учитель МАОУ СОШ № 3 </a:t>
            </a:r>
          </a:p>
          <a:p>
            <a:pPr>
              <a:lnSpc>
                <a:spcPct val="80000"/>
              </a:lnSpc>
            </a:pPr>
            <a:r>
              <a:rPr lang="ru-RU" altLang="ru-RU" sz="2400" i="1" dirty="0" smtClean="0">
                <a:solidFill>
                  <a:schemeClr val="hlink"/>
                </a:solidFill>
                <a:latin typeface="Arial" charset="0"/>
              </a:rPr>
              <a:t>Удалова Светлана  Алексеевна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b="1" i="1" smtClean="0">
                <a:solidFill>
                  <a:schemeClr val="hlink"/>
                </a:solidFill>
              </a:rPr>
              <a:t>Свободная минутка.</a:t>
            </a:r>
            <a:r>
              <a:rPr lang="ru-RU" altLang="ru-RU" smtClean="0"/>
              <a:t> </a:t>
            </a:r>
          </a:p>
        </p:txBody>
      </p:sp>
      <p:sp>
        <p:nvSpPr>
          <p:cNvPr id="22531" name="Rectangle 3"/>
          <p:cNvSpPr>
            <a:spLocks noGrp="1"/>
          </p:cNvSpPr>
          <p:nvPr>
            <p:ph type="body" idx="1"/>
          </p:nvPr>
        </p:nvSpPr>
        <p:spPr>
          <a:xfrm>
            <a:off x="2195513" y="1600200"/>
            <a:ext cx="6491287" cy="45259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altLang="ru-RU" b="1" smtClean="0"/>
              <a:t>  6*7,5*   	     3,**5	            *,**</a:t>
            </a:r>
            <a:r>
              <a:rPr lang="ru-RU" altLang="ru-RU" b="1" u="sng" smtClean="0"/>
              <a:t>      3*,*6</a:t>
            </a:r>
            <a:r>
              <a:rPr lang="ru-RU" altLang="ru-RU" b="1" smtClean="0"/>
              <a:t>	     </a:t>
            </a:r>
            <a:r>
              <a:rPr lang="ru-RU" altLang="ru-RU" b="1" u="sng" smtClean="0"/>
              <a:t>*,62* </a:t>
            </a:r>
            <a:r>
              <a:rPr lang="ru-RU" altLang="ru-RU" b="1" smtClean="0"/>
              <a:t>               </a:t>
            </a:r>
            <a:r>
              <a:rPr lang="ru-RU" altLang="ru-RU" b="1" u="sng" smtClean="0"/>
              <a:t>0,125</a:t>
            </a:r>
            <a:endParaRPr lang="ru-RU" altLang="ru-RU" b="1" smtClean="0"/>
          </a:p>
          <a:p>
            <a:pPr>
              <a:buFont typeface="Arial" charset="0"/>
              <a:buNone/>
            </a:pPr>
            <a:r>
              <a:rPr lang="ru-RU" altLang="ru-RU" b="1" smtClean="0"/>
              <a:t>  729,47          7,004                 0,876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xfrm>
            <a:off x="1692275" y="1412875"/>
            <a:ext cx="7005638" cy="1143000"/>
          </a:xfrm>
        </p:spPr>
        <p:txBody>
          <a:bodyPr/>
          <a:lstStyle/>
          <a:p>
            <a:r>
              <a:rPr lang="ru-RU" altLang="ru-RU" smtClean="0"/>
              <a:t>СПАСИБО ЗА ВНИМАНИЕ!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/>
          </p:cNvSpPr>
          <p:nvPr>
            <p:ph type="body" idx="1"/>
          </p:nvPr>
        </p:nvSpPr>
        <p:spPr>
          <a:xfrm>
            <a:off x="1908175" y="333375"/>
            <a:ext cx="6635750" cy="61912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400" smtClean="0"/>
              <a:t>а) Какой знак надо поставить между цифрами 3 и 4, чтобы получилось число, больше трёх, но меньше четырех?</a:t>
            </a:r>
          </a:p>
          <a:p>
            <a:pPr>
              <a:lnSpc>
                <a:spcPct val="90000"/>
              </a:lnSpc>
            </a:pPr>
            <a:r>
              <a:rPr lang="ru-RU" altLang="ru-RU" sz="2400" smtClean="0"/>
              <a:t>б)  Волос человека за сутки вырастает на 0,4 мм. На сколько вырастет волос за месяц (30 суток)?</a:t>
            </a:r>
          </a:p>
          <a:p>
            <a:pPr>
              <a:lnSpc>
                <a:spcPct val="90000"/>
              </a:lnSpc>
            </a:pPr>
            <a:r>
              <a:rPr lang="ru-RU" altLang="ru-RU" sz="2400" smtClean="0"/>
              <a:t>в) Клоун утверждал:</a:t>
            </a:r>
          </a:p>
          <a:p>
            <a:pPr>
              <a:lnSpc>
                <a:spcPct val="90000"/>
              </a:lnSpc>
            </a:pPr>
            <a:r>
              <a:rPr lang="ru-RU" altLang="ru-RU" sz="2400" smtClean="0"/>
              <a:t>1)  3,7 меньше, чем 3,278. Ведь в первом числе, цифр меньше, чем во втором.</a:t>
            </a:r>
          </a:p>
          <a:p>
            <a:pPr>
              <a:lnSpc>
                <a:spcPct val="90000"/>
              </a:lnSpc>
            </a:pPr>
            <a:r>
              <a:rPr lang="ru-RU" altLang="ru-RU" sz="2400" smtClean="0"/>
              <a:t>2) 25,63 равно 2,563. Ведь у них одни и те же цифры идут в одном и том же порядке.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altLang="ru-RU" sz="2400" smtClean="0"/>
              <a:t>      Публика смеялась, всем было ясно, что клоун  не учитывает положение запятой в записи десятичных дробей. Исправьте утверждения клоуна.</a:t>
            </a:r>
          </a:p>
          <a:p>
            <a:pPr>
              <a:lnSpc>
                <a:spcPct val="90000"/>
              </a:lnSpc>
            </a:pPr>
            <a:r>
              <a:rPr lang="ru-RU" altLang="ru-RU" sz="2400" smtClean="0"/>
              <a:t>г)Глядя на равенство 20,6 + 3,7 = 24,3, скажите не вычисляя,  чему равна разность 24,3 – 3,7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/>
          </p:cNvSpPr>
          <p:nvPr>
            <p:ph type="body" idx="1"/>
          </p:nvPr>
        </p:nvSpPr>
        <p:spPr>
          <a:xfrm>
            <a:off x="2195513" y="476250"/>
            <a:ext cx="6491287" cy="5649913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ru-RU" altLang="ru-RU" sz="2400" smtClean="0">
                <a:solidFill>
                  <a:srgbClr val="000000"/>
                </a:solidFill>
              </a:rPr>
              <a:t>     Известно, какое значение имеет запятая в русском языке. От неправильной расстановки запятых смысл предложения может резко измениться.</a:t>
            </a:r>
            <a:br>
              <a:rPr lang="ru-RU" altLang="ru-RU" sz="2400" smtClean="0">
                <a:solidFill>
                  <a:srgbClr val="000000"/>
                </a:solidFill>
              </a:rPr>
            </a:br>
            <a:r>
              <a:rPr lang="ru-RU" altLang="ru-RU" sz="2400" smtClean="0">
                <a:solidFill>
                  <a:srgbClr val="000000"/>
                </a:solidFill>
              </a:rPr>
              <a:t> Например,</a:t>
            </a:r>
            <a:br>
              <a:rPr lang="ru-RU" altLang="ru-RU" sz="2400" smtClean="0">
                <a:solidFill>
                  <a:srgbClr val="000000"/>
                </a:solidFill>
              </a:rPr>
            </a:br>
            <a:r>
              <a:rPr lang="ru-RU" altLang="ru-RU" sz="2400" smtClean="0">
                <a:solidFill>
                  <a:srgbClr val="000000"/>
                </a:solidFill>
              </a:rPr>
              <a:t> </a:t>
            </a:r>
            <a:r>
              <a:rPr lang="ru-RU" altLang="ru-RU" sz="2400" i="1" smtClean="0">
                <a:solidFill>
                  <a:schemeClr val="hlink"/>
                </a:solidFill>
              </a:rPr>
              <a:t>«Казнить</a:t>
            </a:r>
            <a:r>
              <a:rPr lang="ru-RU" altLang="ru-RU" sz="2400" b="1" i="1" smtClean="0">
                <a:solidFill>
                  <a:schemeClr val="hlink"/>
                </a:solidFill>
              </a:rPr>
              <a:t>,</a:t>
            </a:r>
            <a:r>
              <a:rPr lang="ru-RU" altLang="ru-RU" sz="2400" i="1" smtClean="0">
                <a:solidFill>
                  <a:schemeClr val="hlink"/>
                </a:solidFill>
              </a:rPr>
              <a:t> нельзя помиловать»</a:t>
            </a:r>
            <a:r>
              <a:rPr lang="ru-RU" altLang="ru-RU" sz="2400" smtClean="0">
                <a:solidFill>
                  <a:schemeClr val="hlink"/>
                </a:solidFill>
              </a:rPr>
              <a:t> </a:t>
            </a:r>
            <a:br>
              <a:rPr lang="ru-RU" altLang="ru-RU" sz="2400" smtClean="0">
                <a:solidFill>
                  <a:schemeClr val="hlink"/>
                </a:solidFill>
              </a:rPr>
            </a:br>
            <a:r>
              <a:rPr lang="ru-RU" altLang="ru-RU" sz="2400" smtClean="0">
                <a:solidFill>
                  <a:schemeClr val="hlink"/>
                </a:solidFill>
              </a:rPr>
              <a:t> и</a:t>
            </a:r>
            <a:r>
              <a:rPr lang="ru-RU" altLang="ru-RU" sz="2400" i="1" smtClean="0">
                <a:solidFill>
                  <a:schemeClr val="hlink"/>
                </a:solidFill>
              </a:rPr>
              <a:t/>
            </a:r>
            <a:br>
              <a:rPr lang="ru-RU" altLang="ru-RU" sz="2400" i="1" smtClean="0">
                <a:solidFill>
                  <a:schemeClr val="hlink"/>
                </a:solidFill>
              </a:rPr>
            </a:br>
            <a:r>
              <a:rPr lang="ru-RU" altLang="ru-RU" sz="2400" i="1" smtClean="0">
                <a:solidFill>
                  <a:schemeClr val="hlink"/>
                </a:solidFill>
              </a:rPr>
              <a:t>«Казнить нельзя</a:t>
            </a:r>
            <a:r>
              <a:rPr lang="ru-RU" altLang="ru-RU" sz="2400" b="1" i="1" smtClean="0">
                <a:solidFill>
                  <a:schemeClr val="hlink"/>
                </a:solidFill>
              </a:rPr>
              <a:t>,</a:t>
            </a:r>
            <a:r>
              <a:rPr lang="ru-RU" altLang="ru-RU" sz="2400" i="1" smtClean="0">
                <a:solidFill>
                  <a:schemeClr val="hlink"/>
                </a:solidFill>
              </a:rPr>
              <a:t> помиловать».</a:t>
            </a:r>
            <a:r>
              <a:rPr lang="ru-RU" altLang="ru-RU" sz="2400" smtClean="0">
                <a:solidFill>
                  <a:schemeClr val="hlink"/>
                </a:solidFill>
              </a:rPr>
              <a:t/>
            </a:r>
            <a:br>
              <a:rPr lang="ru-RU" altLang="ru-RU" sz="2400" smtClean="0">
                <a:solidFill>
                  <a:schemeClr val="hlink"/>
                </a:solidFill>
              </a:rPr>
            </a:br>
            <a:r>
              <a:rPr lang="ru-RU" altLang="ru-RU" sz="2400" smtClean="0">
                <a:solidFill>
                  <a:srgbClr val="000000"/>
                </a:solidFill>
              </a:rPr>
              <a:t/>
            </a:r>
            <a:br>
              <a:rPr lang="ru-RU" altLang="ru-RU" sz="2400" smtClean="0">
                <a:solidFill>
                  <a:srgbClr val="000000"/>
                </a:solidFill>
              </a:rPr>
            </a:br>
            <a:r>
              <a:rPr lang="ru-RU" altLang="ru-RU" sz="2400" smtClean="0">
                <a:solidFill>
                  <a:srgbClr val="000000"/>
                </a:solidFill>
              </a:rPr>
              <a:t>	В математике от положения запятой зависит верность или неверность равенства.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/>
          </p:cNvSpPr>
          <p:nvPr>
            <p:ph type="body" idx="1"/>
          </p:nvPr>
        </p:nvSpPr>
        <p:spPr>
          <a:xfrm>
            <a:off x="1835150" y="404813"/>
            <a:ext cx="5761038" cy="5976937"/>
          </a:xfrm>
        </p:spPr>
        <p:txBody>
          <a:bodyPr/>
          <a:lstStyle/>
          <a:p>
            <a:r>
              <a:rPr lang="ru-RU" altLang="ru-RU" sz="2800" b="1" smtClean="0"/>
              <a:t>Клоун придумал несколько примеров на сложение и вычитание десятичных дробей, а чтобы было смешно, стер в них запятые. Вот какие забавные равенства получились:</a:t>
            </a:r>
          </a:p>
          <a:p>
            <a:r>
              <a:rPr lang="ru-RU" altLang="ru-RU" sz="2800" b="1" smtClean="0"/>
              <a:t>а) 32+18=5            в) 42+17=212 </a:t>
            </a:r>
          </a:p>
          <a:p>
            <a:r>
              <a:rPr lang="ru-RU" altLang="ru-RU" sz="2800" b="1" smtClean="0"/>
              <a:t>б)3 + 108=408       д) 63-27 =603</a:t>
            </a:r>
          </a:p>
          <a:p>
            <a:r>
              <a:rPr lang="ru-RU" altLang="ru-RU" sz="2800" b="1" smtClean="0"/>
              <a:t>г) 736-336 =4         е)57 – 4 = 17</a:t>
            </a:r>
            <a:r>
              <a:rPr lang="ru-RU" altLang="ru-RU" sz="2800" smtClean="0"/>
              <a:t> </a:t>
            </a:r>
          </a:p>
          <a:p>
            <a:r>
              <a:rPr lang="ru-RU" altLang="ru-RU" sz="2800" smtClean="0"/>
              <a:t>Запишите в тетрадь примеры и расставьте запятые</a:t>
            </a:r>
          </a:p>
        </p:txBody>
      </p:sp>
      <p:pic>
        <p:nvPicPr>
          <p:cNvPr id="16392" name="Picture 8" descr="i?id=79999911-29-7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8" y="188913"/>
            <a:ext cx="1390650" cy="151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mtClean="0"/>
              <a:t>Проверка </a:t>
            </a:r>
          </a:p>
        </p:txBody>
      </p:sp>
      <p:sp>
        <p:nvSpPr>
          <p:cNvPr id="17411" name="Rectangle 3"/>
          <p:cNvSpPr>
            <a:spLocks noGrp="1"/>
          </p:cNvSpPr>
          <p:nvPr>
            <p:ph type="body" idx="1"/>
          </p:nvPr>
        </p:nvSpPr>
        <p:spPr>
          <a:xfrm>
            <a:off x="2484438" y="1600200"/>
            <a:ext cx="6202362" cy="4525963"/>
          </a:xfrm>
        </p:spPr>
        <p:txBody>
          <a:bodyPr/>
          <a:lstStyle/>
          <a:p>
            <a:r>
              <a:rPr lang="ru-RU" altLang="ru-RU" b="1" smtClean="0"/>
              <a:t> а) 3,2+1, 8=5</a:t>
            </a:r>
          </a:p>
          <a:p>
            <a:r>
              <a:rPr lang="ru-RU" altLang="ru-RU" b="1" smtClean="0"/>
              <a:t> б) 3 + 1,08=4,08</a:t>
            </a:r>
          </a:p>
          <a:p>
            <a:r>
              <a:rPr lang="ru-RU" altLang="ru-RU" b="1" smtClean="0"/>
              <a:t> в) 4,2+17=21,2</a:t>
            </a:r>
          </a:p>
          <a:p>
            <a:r>
              <a:rPr lang="ru-RU" altLang="ru-RU" b="1" smtClean="0"/>
              <a:t> г) 7,36-3,36 =4</a:t>
            </a:r>
          </a:p>
          <a:p>
            <a:r>
              <a:rPr lang="ru-RU" altLang="ru-RU" b="1" smtClean="0"/>
              <a:t> д)  63-2,7 =60,3</a:t>
            </a:r>
          </a:p>
          <a:p>
            <a:r>
              <a:rPr lang="ru-RU" altLang="ru-RU" b="1" smtClean="0"/>
              <a:t> е) 5,7 – 4 = 1,7</a:t>
            </a:r>
            <a:r>
              <a:rPr lang="ru-RU" altLang="ru-RU" smtClean="0"/>
              <a:t> </a:t>
            </a:r>
          </a:p>
          <a:p>
            <a:endParaRPr lang="ru-RU" altLang="ru-RU" smtClean="0"/>
          </a:p>
        </p:txBody>
      </p:sp>
      <p:pic>
        <p:nvPicPr>
          <p:cNvPr id="17413" name="Picture 5" descr="i?id=79999911-29-7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663" y="188913"/>
            <a:ext cx="2317750" cy="2519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1619250" y="836613"/>
            <a:ext cx="7138988" cy="4105275"/>
          </a:xfrm>
        </p:spPr>
        <p:txBody>
          <a:bodyPr/>
          <a:lstStyle/>
          <a:p>
            <a:r>
              <a:rPr lang="ru-RU" altLang="ru-RU" sz="3200" b="1" smtClean="0">
                <a:solidFill>
                  <a:schemeClr val="hlink"/>
                </a:solidFill>
                <a:latin typeface="Times New Roman" pitchFamily="18" charset="0"/>
              </a:rPr>
              <a:t>Порядок выполнения совместных</a:t>
            </a:r>
            <a:br>
              <a:rPr lang="ru-RU" altLang="ru-RU" sz="3200" b="1" smtClean="0">
                <a:solidFill>
                  <a:schemeClr val="hlink"/>
                </a:solidFill>
                <a:latin typeface="Times New Roman" pitchFamily="18" charset="0"/>
              </a:rPr>
            </a:br>
            <a:r>
              <a:rPr lang="ru-RU" altLang="ru-RU" sz="3200" b="1" smtClean="0">
                <a:solidFill>
                  <a:schemeClr val="hlink"/>
                </a:solidFill>
                <a:latin typeface="Times New Roman" pitchFamily="18" charset="0"/>
              </a:rPr>
              <a:t/>
            </a:r>
            <a:br>
              <a:rPr lang="ru-RU" altLang="ru-RU" sz="3200" b="1" smtClean="0">
                <a:solidFill>
                  <a:schemeClr val="hlink"/>
                </a:solidFill>
                <a:latin typeface="Times New Roman" pitchFamily="18" charset="0"/>
              </a:rPr>
            </a:br>
            <a:r>
              <a:rPr lang="ru-RU" altLang="ru-RU" sz="3200" b="1" smtClean="0">
                <a:solidFill>
                  <a:schemeClr val="hlink"/>
                </a:solidFill>
                <a:latin typeface="Times New Roman" pitchFamily="18" charset="0"/>
              </a:rPr>
              <a:t> действий с десятичными дробями </a:t>
            </a:r>
            <a:br>
              <a:rPr lang="ru-RU" altLang="ru-RU" sz="3200" b="1" smtClean="0">
                <a:solidFill>
                  <a:schemeClr val="hlink"/>
                </a:solidFill>
                <a:latin typeface="Times New Roman" pitchFamily="18" charset="0"/>
              </a:rPr>
            </a:br>
            <a:r>
              <a:rPr lang="ru-RU" altLang="ru-RU" sz="3200" b="1" smtClean="0">
                <a:solidFill>
                  <a:schemeClr val="hlink"/>
                </a:solidFill>
                <a:latin typeface="Times New Roman" pitchFamily="18" charset="0"/>
              </a:rPr>
              <a:t/>
            </a:r>
            <a:br>
              <a:rPr lang="ru-RU" altLang="ru-RU" sz="3200" b="1" smtClean="0">
                <a:solidFill>
                  <a:schemeClr val="hlink"/>
                </a:solidFill>
                <a:latin typeface="Times New Roman" pitchFamily="18" charset="0"/>
              </a:rPr>
            </a:br>
            <a:r>
              <a:rPr lang="ru-RU" altLang="ru-RU" sz="3200" b="1" smtClean="0">
                <a:solidFill>
                  <a:schemeClr val="hlink"/>
                </a:solidFill>
                <a:latin typeface="Times New Roman" pitchFamily="18" charset="0"/>
              </a:rPr>
              <a:t>такой же, как и для натуральных </a:t>
            </a:r>
            <a:br>
              <a:rPr lang="ru-RU" altLang="ru-RU" sz="3200" b="1" smtClean="0">
                <a:solidFill>
                  <a:schemeClr val="hlink"/>
                </a:solidFill>
                <a:latin typeface="Times New Roman" pitchFamily="18" charset="0"/>
              </a:rPr>
            </a:br>
            <a:r>
              <a:rPr lang="ru-RU" altLang="ru-RU" sz="3200" b="1" smtClean="0">
                <a:solidFill>
                  <a:schemeClr val="hlink"/>
                </a:solidFill>
                <a:latin typeface="Times New Roman" pitchFamily="18" charset="0"/>
              </a:rPr>
              <a:t/>
            </a:r>
            <a:br>
              <a:rPr lang="ru-RU" altLang="ru-RU" sz="3200" b="1" smtClean="0">
                <a:solidFill>
                  <a:schemeClr val="hlink"/>
                </a:solidFill>
                <a:latin typeface="Times New Roman" pitchFamily="18" charset="0"/>
              </a:rPr>
            </a:br>
            <a:r>
              <a:rPr lang="ru-RU" altLang="ru-RU" sz="3200" b="1" smtClean="0">
                <a:solidFill>
                  <a:schemeClr val="hlink"/>
                </a:solidFill>
                <a:latin typeface="Times New Roman" pitchFamily="18" charset="0"/>
              </a:rPr>
              <a:t>чисел.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/>
          </p:cNvSpPr>
          <p:nvPr>
            <p:ph type="body" idx="1"/>
          </p:nvPr>
        </p:nvSpPr>
        <p:spPr>
          <a:xfrm>
            <a:off x="2411413" y="1600200"/>
            <a:ext cx="6275387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b="1" smtClean="0"/>
              <a:t>Лежа в спокойном состоянии человек потребляет 15 л кислорода в 1 ч, при чтении книги про себя кислорода потребляется в 1,16 раза больше, а при чтении вслух – в 1,48 раза больше, чем в лежачем состоянии. Вычислите потребность человека в кислороде в этих состояниях?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/>
          </p:cNvSpPr>
          <p:nvPr>
            <p:ph type="body" idx="1"/>
          </p:nvPr>
        </p:nvSpPr>
        <p:spPr>
          <a:xfrm>
            <a:off x="2484438" y="1600200"/>
            <a:ext cx="6202362" cy="4525963"/>
          </a:xfrm>
        </p:spPr>
        <p:txBody>
          <a:bodyPr/>
          <a:lstStyle/>
          <a:p>
            <a:r>
              <a:rPr lang="ru-RU" altLang="ru-RU" smtClean="0"/>
              <a:t>3,5	  10   	1,7	0,1	2,3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/>
          </p:cNvSpPr>
          <p:nvPr>
            <p:ph type="body" idx="1"/>
          </p:nvPr>
        </p:nvSpPr>
        <p:spPr>
          <a:xfrm>
            <a:off x="2555875" y="476250"/>
            <a:ext cx="6130925" cy="5649913"/>
          </a:xfrm>
        </p:spPr>
        <p:txBody>
          <a:bodyPr/>
          <a:lstStyle/>
          <a:p>
            <a:pPr marL="609600" indent="-609600"/>
            <a:r>
              <a:rPr lang="ru-RU" altLang="ru-RU" sz="2800" smtClean="0"/>
              <a:t>Сколько всего чисел?</a:t>
            </a:r>
          </a:p>
          <a:p>
            <a:pPr marL="609600" indent="-609600"/>
            <a:r>
              <a:rPr lang="ru-RU" altLang="ru-RU" sz="2800" smtClean="0"/>
              <a:t>На каком месте стоит число, которое является целым?</a:t>
            </a:r>
          </a:p>
          <a:p>
            <a:pPr marL="609600" indent="-609600"/>
            <a:r>
              <a:rPr lang="ru-RU" altLang="ru-RU" sz="2800" smtClean="0"/>
              <a:t>На каком месте стоит число, в записи которого цифра 1 стоит в разряде десятых?</a:t>
            </a:r>
          </a:p>
          <a:p>
            <a:pPr marL="609600" indent="-609600"/>
            <a:r>
              <a:rPr lang="ru-RU" altLang="ru-RU" sz="2800" smtClean="0"/>
              <a:t>Сложите 3-е и 5-е числа.</a:t>
            </a:r>
          </a:p>
          <a:p>
            <a:pPr marL="609600" indent="-609600"/>
            <a:r>
              <a:rPr lang="ru-RU" altLang="ru-RU" sz="2800" smtClean="0"/>
              <a:t>Какое число стоит после 10?</a:t>
            </a:r>
          </a:p>
          <a:p>
            <a:pPr marL="609600" indent="-609600"/>
            <a:r>
              <a:rPr lang="ru-RU" altLang="ru-RU" sz="2800" smtClean="0"/>
              <a:t>Умножьте первое число на второе.</a:t>
            </a:r>
          </a:p>
          <a:p>
            <a:pPr marL="609600" indent="-609600"/>
            <a:r>
              <a:rPr lang="ru-RU" altLang="ru-RU" sz="2800" smtClean="0"/>
              <a:t>Назовите самое маленькое число среди записанных.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действия с десятичными дробями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действия с десятичными дробями</Template>
  <TotalTime>0</TotalTime>
  <Words>379</Words>
  <Application>Microsoft Office PowerPoint</Application>
  <PresentationFormat>Экран (4:3)</PresentationFormat>
  <Paragraphs>37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действия с десятичными дробями</vt:lpstr>
      <vt:lpstr>Действия с десятичными дробями</vt:lpstr>
      <vt:lpstr>Презентация PowerPoint</vt:lpstr>
      <vt:lpstr>Презентация PowerPoint</vt:lpstr>
      <vt:lpstr>Презентация PowerPoint</vt:lpstr>
      <vt:lpstr>Проверка </vt:lpstr>
      <vt:lpstr>Порядок выполнения совместных   действий с десятичными дробями   такой же, как и для натуральных   чисел.</vt:lpstr>
      <vt:lpstr>Презентация PowerPoint</vt:lpstr>
      <vt:lpstr>Презентация PowerPoint</vt:lpstr>
      <vt:lpstr>Презентация PowerPoint</vt:lpstr>
      <vt:lpstr>Свободная минутка. 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Действия с десятичными дробями</dc:title>
  <dc:creator>Светлана</dc:creator>
  <cp:lastModifiedBy>Светлана</cp:lastModifiedBy>
  <cp:revision>2</cp:revision>
  <dcterms:created xsi:type="dcterms:W3CDTF">2017-01-12T05:48:28Z</dcterms:created>
  <dcterms:modified xsi:type="dcterms:W3CDTF">2017-01-12T05:49:03Z</dcterms:modified>
</cp:coreProperties>
</file>