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64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4" r:id="rId12"/>
    <p:sldId id="276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92" autoAdjust="0"/>
    <p:restoredTop sz="94660"/>
  </p:normalViewPr>
  <p:slideViewPr>
    <p:cSldViewPr>
      <p:cViewPr>
        <p:scale>
          <a:sx n="70" d="100"/>
          <a:sy n="70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54059-76A0-4DE4-9E8E-D8428BC30380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0FBAE-A80E-4FA0-95DE-CACE000123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05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z="2000" smtClean="0"/>
              <a:t>Вставка рисунка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7D9C38D3-1987-4829-8D4C-FEF142065B72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ru-RU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C82202E3-13BC-4F2C-B293-A81E05F6F8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географические карты,компасы,направления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22357">
            <a:off x="750109" y="702698"/>
            <a:ext cx="1876768" cy="16136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98546" y="476672"/>
            <a:ext cx="6032237" cy="3108960"/>
          </a:xfrm>
        </p:spPr>
        <p:txBody>
          <a:bodyPr/>
          <a:lstStyle/>
          <a:p>
            <a:r>
              <a:rPr lang="ru-RU" sz="4000" dirty="0">
                <a:solidFill>
                  <a:srgbClr val="000099"/>
                </a:solidFill>
                <a:effectLst/>
                <a:latin typeface="Arial"/>
              </a:rPr>
              <a:t>«Достижение предметных и </a:t>
            </a:r>
            <a:r>
              <a:rPr lang="ru-RU" sz="4000" dirty="0" err="1">
                <a:solidFill>
                  <a:srgbClr val="000099"/>
                </a:solidFill>
                <a:effectLst/>
                <a:latin typeface="Arial"/>
              </a:rPr>
              <a:t>метапредметных</a:t>
            </a:r>
            <a:r>
              <a:rPr lang="ru-RU" sz="4000" dirty="0">
                <a:solidFill>
                  <a:srgbClr val="000099"/>
                </a:solidFill>
                <a:effectLst/>
                <a:latin typeface="Arial"/>
              </a:rPr>
              <a:t> результатов при работе</a:t>
            </a:r>
            <a:r>
              <a:rPr lang="ru-RU" sz="4000" dirty="0">
                <a:solidFill>
                  <a:srgbClr val="000099"/>
                </a:solidFill>
                <a:effectLst/>
              </a:rPr>
              <a:t/>
            </a:r>
            <a:br>
              <a:rPr lang="ru-RU" sz="4000" dirty="0">
                <a:solidFill>
                  <a:srgbClr val="000099"/>
                </a:solidFill>
                <a:effectLst/>
              </a:rPr>
            </a:br>
            <a:r>
              <a:rPr lang="ru-RU" sz="4000" dirty="0">
                <a:solidFill>
                  <a:srgbClr val="000099"/>
                </a:solidFill>
                <a:effectLst/>
                <a:latin typeface="Arial"/>
              </a:rPr>
              <a:t>с текстом на уроках географии в 5 классе».</a:t>
            </a:r>
            <a:r>
              <a:rPr lang="ru-RU" sz="4000" dirty="0">
                <a:solidFill>
                  <a:srgbClr val="000099"/>
                </a:solidFill>
                <a:effectLst/>
              </a:rPr>
              <a:t/>
            </a:r>
            <a:br>
              <a:rPr lang="ru-RU" sz="4000" dirty="0">
                <a:solidFill>
                  <a:srgbClr val="000099"/>
                </a:solidFill>
                <a:effectLst/>
              </a:rPr>
            </a:br>
            <a:endParaRPr lang="ru-RU" sz="4000" dirty="0">
              <a:solidFill>
                <a:srgbClr val="000099"/>
              </a:solidFill>
            </a:endParaRPr>
          </a:p>
        </p:txBody>
      </p:sp>
      <p:pic>
        <p:nvPicPr>
          <p:cNvPr id="7" name="Рисунок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229199"/>
            <a:ext cx="85566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avidreaders.ru/pics/8/0/484780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75" y="3212976"/>
            <a:ext cx="2571768" cy="3410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0099"/>
                </a:solidFill>
              </a:rPr>
              <a:t>Работа со статистическим материалом</a:t>
            </a:r>
            <a:endParaRPr lang="ru-RU" sz="4000" dirty="0">
              <a:solidFill>
                <a:srgbClr val="000099"/>
              </a:solidFill>
            </a:endParaRPr>
          </a:p>
        </p:txBody>
      </p:sp>
      <p:pic>
        <p:nvPicPr>
          <p:cNvPr id="4" name="Объект 3" descr="stat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180" y="2246563"/>
            <a:ext cx="4585875" cy="3372986"/>
          </a:xfrm>
          <a:prstGeom prst="rect">
            <a:avLst/>
          </a:prstGeom>
        </p:spPr>
      </p:pic>
      <p:pic>
        <p:nvPicPr>
          <p:cNvPr id="5" name="Picture 7" descr="таблица ре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0072" y="1826956"/>
            <a:ext cx="3312368" cy="1776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iграфик"/>
          <p:cNvPicPr>
            <a:picLocks noChangeAspect="1" noChangeArrowheads="1"/>
          </p:cNvPicPr>
          <p:nvPr/>
        </p:nvPicPr>
        <p:blipFill>
          <a:blip r:embed="rId4"/>
          <a:srcRect l="4034" t="5000" r="4474" b="4222"/>
          <a:stretch>
            <a:fillRect/>
          </a:stretch>
        </p:blipFill>
        <p:spPr bwMode="auto">
          <a:xfrm>
            <a:off x="5076055" y="3933056"/>
            <a:ext cx="3500188" cy="242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D:\МОИ документы14\АНИМАШКИ РИС\0 иконки\ico_di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5334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D:\МОИ документы14\АНИМАШКИ РИС\0 иконки\ico_tabl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5334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32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93585" y="576865"/>
            <a:ext cx="557262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Работа </a:t>
            </a:r>
            <a:br>
              <a:rPr lang="ru-RU" dirty="0" smtClean="0"/>
            </a:br>
            <a:r>
              <a:rPr lang="ru-RU" dirty="0" smtClean="0"/>
              <a:t>с картой</a:t>
            </a:r>
            <a:endParaRPr lang="ru-RU" dirty="0"/>
          </a:p>
        </p:txBody>
      </p:sp>
      <p:pic>
        <p:nvPicPr>
          <p:cNvPr id="8" name="Picture 7" descr="i8 карта э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55976" y="2564904"/>
            <a:ext cx="23526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ukrmap.su/program2009/wh8/Maps/b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111"/>
            <a:ext cx="3711472" cy="24208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http://img.labirint.ru/images/comments_pic/1436/12_d2f00487fa8730ce652b6525052e24d0_140963492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472" y="2060848"/>
            <a:ext cx="5088565" cy="3816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http://65.img.avito.st/640x480/172743306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8" y="399330"/>
            <a:ext cx="2492276" cy="33230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 descr="16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48680"/>
            <a:ext cx="1600200" cy="82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22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Выполение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практических работ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064896" cy="4525963"/>
          </a:xfrm>
        </p:spPr>
        <p:txBody>
          <a:bodyPr/>
          <a:lstStyle/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ru-RU" b="1" i="1" dirty="0">
                <a:latin typeface="+mj-lt"/>
              </a:rPr>
              <a:t>Географические открытия древности и </a:t>
            </a:r>
            <a:r>
              <a:rPr lang="ru-RU" b="1" i="1" dirty="0" smtClean="0">
                <a:latin typeface="+mj-lt"/>
              </a:rPr>
              <a:t>Средневековья</a:t>
            </a:r>
            <a:endParaRPr lang="ru-RU" b="1" i="1" dirty="0">
              <a:latin typeface="+mj-lt"/>
            </a:endParaRPr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ru-RU" b="1" i="1" dirty="0">
                <a:latin typeface="+mj-lt"/>
              </a:rPr>
              <a:t>Важнейшие географические </a:t>
            </a:r>
            <a:r>
              <a:rPr lang="ru-RU" b="1" i="1" dirty="0" smtClean="0">
                <a:latin typeface="+mj-lt"/>
              </a:rPr>
              <a:t>открытия</a:t>
            </a:r>
            <a:endParaRPr lang="ru-RU" b="1" i="1" dirty="0">
              <a:latin typeface="+mj-lt"/>
            </a:endParaRPr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ru-RU" b="1" i="1" dirty="0">
                <a:latin typeface="+mj-lt"/>
              </a:rPr>
              <a:t>Ориентирование по </a:t>
            </a:r>
            <a:r>
              <a:rPr lang="ru-RU" b="1" i="1" dirty="0" smtClean="0">
                <a:latin typeface="+mj-lt"/>
              </a:rPr>
              <a:t>компасу</a:t>
            </a:r>
            <a:endParaRPr lang="ru-RU" b="1" i="1" dirty="0">
              <a:latin typeface="+mj-lt"/>
            </a:endParaRPr>
          </a:p>
          <a:p>
            <a:pPr algn="just">
              <a:lnSpc>
                <a:spcPct val="150000"/>
              </a:lnSpc>
              <a:buFont typeface="Arial"/>
              <a:buChar char="•"/>
            </a:pPr>
            <a:r>
              <a:rPr lang="ru-RU" b="1" i="1" dirty="0">
                <a:latin typeface="+mj-lt"/>
              </a:rPr>
              <a:t>Составление простейшего плана </a:t>
            </a:r>
            <a:r>
              <a:rPr lang="ru-RU" b="1" i="1" dirty="0" smtClean="0">
                <a:latin typeface="+mj-lt"/>
              </a:rPr>
              <a:t>местности</a:t>
            </a:r>
            <a:endParaRPr lang="ru-RU" b="1" i="1" dirty="0">
              <a:latin typeface="+mj-lt"/>
            </a:endParaRPr>
          </a:p>
          <a:p>
            <a:endParaRPr lang="ru-RU" dirty="0">
              <a:latin typeface="+mj-lt"/>
            </a:endParaRPr>
          </a:p>
        </p:txBody>
      </p:sp>
      <p:pic>
        <p:nvPicPr>
          <p:cNvPr id="7170" name="Picture 2" descr="D:\МОИ документы14\АНИМАШКИ РИС\ГЕО\гео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061801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57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4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4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4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4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4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4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4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4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25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4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50" accel="1000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3600" b="1" dirty="0" smtClean="0">
                <a:solidFill>
                  <a:srgbClr val="000099"/>
                </a:solidFill>
                <a:latin typeface="Arial"/>
                <a:ea typeface="Calibri"/>
              </a:rPr>
              <a:t>Систематическая </a:t>
            </a:r>
            <a:r>
              <a:rPr lang="ru-RU" sz="3600" b="1" dirty="0">
                <a:solidFill>
                  <a:srgbClr val="000099"/>
                </a:solidFill>
                <a:latin typeface="Arial"/>
                <a:ea typeface="Calibri"/>
              </a:rPr>
              <a:t>работа с учебным текстом позволяет организовать учебную деятельность ученика, сформировать у него необходимые группы умений и качеств, тем самым, реализуя требования стандарта</a:t>
            </a:r>
            <a:endParaRPr lang="ru-RU" sz="3600" b="1" dirty="0">
              <a:solidFill>
                <a:srgbClr val="000099"/>
              </a:solidFill>
            </a:endParaRPr>
          </a:p>
        </p:txBody>
      </p:sp>
      <p:pic>
        <p:nvPicPr>
          <p:cNvPr id="4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941168"/>
            <a:ext cx="165576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067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7"/>
          <p:cNvSpPr txBox="1">
            <a:spLocks noChangeArrowheads="1"/>
          </p:cNvSpPr>
          <p:nvPr/>
        </p:nvSpPr>
        <p:spPr bwMode="auto">
          <a:xfrm>
            <a:off x="2088356" y="188913"/>
            <a:ext cx="46799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ru-RU" alt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Результаты обучения</a:t>
            </a:r>
          </a:p>
        </p:txBody>
      </p:sp>
      <p:grpSp>
        <p:nvGrpSpPr>
          <p:cNvPr id="18435" name="Группа 50"/>
          <p:cNvGrpSpPr>
            <a:grpSpLocks/>
          </p:cNvGrpSpPr>
          <p:nvPr/>
        </p:nvGrpSpPr>
        <p:grpSpPr bwMode="auto">
          <a:xfrm>
            <a:off x="468313" y="765175"/>
            <a:ext cx="7920037" cy="5254625"/>
            <a:chOff x="467544" y="765175"/>
            <a:chExt cx="7921517" cy="5255145"/>
          </a:xfrm>
        </p:grpSpPr>
        <p:grpSp>
          <p:nvGrpSpPr>
            <p:cNvPr id="18436" name="Группа 9"/>
            <p:cNvGrpSpPr>
              <a:grpSpLocks/>
            </p:cNvGrpSpPr>
            <p:nvPr/>
          </p:nvGrpSpPr>
          <p:grpSpPr bwMode="auto">
            <a:xfrm>
              <a:off x="467544" y="2492896"/>
              <a:ext cx="7921517" cy="3527424"/>
              <a:chOff x="2123492" y="549293"/>
              <a:chExt cx="4026674" cy="3009287"/>
            </a:xfrm>
          </p:grpSpPr>
          <p:sp>
            <p:nvSpPr>
              <p:cNvPr id="65539" name="Rectangle 3"/>
              <p:cNvSpPr>
                <a:spLocks noChangeArrowheads="1"/>
              </p:cNvSpPr>
              <p:nvPr/>
            </p:nvSpPr>
            <p:spPr bwMode="auto">
              <a:xfrm>
                <a:off x="2123492" y="548994"/>
                <a:ext cx="4026674" cy="3009586"/>
              </a:xfrm>
              <a:prstGeom prst="rect">
                <a:avLst/>
              </a:prstGeom>
              <a:solidFill>
                <a:srgbClr val="FFB64B"/>
              </a:solidFill>
              <a:ln w="6350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ru-RU" b="1" dirty="0" err="1">
                    <a:solidFill>
                      <a:srgbClr val="C00000"/>
                    </a:solidFill>
                    <a:latin typeface="Calibri" pitchFamily="34" charset="0"/>
                  </a:rPr>
                  <a:t>Метапредметные</a:t>
                </a:r>
                <a:endParaRPr lang="ru-RU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65540" name="Oval 4"/>
              <p:cNvSpPr>
                <a:spLocks noChangeArrowheads="1"/>
              </p:cNvSpPr>
              <p:nvPr/>
            </p:nvSpPr>
            <p:spPr bwMode="auto">
              <a:xfrm>
                <a:off x="2410823" y="917405"/>
                <a:ext cx="1459256" cy="579704"/>
              </a:xfrm>
              <a:prstGeom prst="ellipse">
                <a:avLst/>
              </a:prstGeom>
              <a:solidFill>
                <a:srgbClr val="CCECFF"/>
              </a:solidFill>
              <a:ln w="635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ru-RU" sz="1600" b="1" dirty="0">
                    <a:solidFill>
                      <a:schemeClr val="accent4">
                        <a:lumMod val="10000"/>
                      </a:schemeClr>
                    </a:solidFill>
                    <a:latin typeface="Calibri" pitchFamily="34" charset="0"/>
                  </a:rPr>
                  <a:t>5-7классы</a:t>
                </a:r>
                <a:endParaRPr lang="ru-RU" sz="1600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  <p:sp>
            <p:nvSpPr>
              <p:cNvPr id="65541" name="Oval 5"/>
              <p:cNvSpPr>
                <a:spLocks noChangeArrowheads="1"/>
              </p:cNvSpPr>
              <p:nvPr/>
            </p:nvSpPr>
            <p:spPr bwMode="auto">
              <a:xfrm>
                <a:off x="4258299" y="978355"/>
                <a:ext cx="1454413" cy="516045"/>
              </a:xfrm>
              <a:prstGeom prst="ellipse">
                <a:avLst/>
              </a:prstGeom>
              <a:solidFill>
                <a:srgbClr val="CCECFF"/>
              </a:solidFill>
              <a:ln w="635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ru-RU" sz="1600" b="1" dirty="0">
                    <a:solidFill>
                      <a:schemeClr val="accent4">
                        <a:lumMod val="10000"/>
                      </a:schemeClr>
                    </a:solidFill>
                    <a:latin typeface="Calibri" pitchFamily="34" charset="0"/>
                  </a:rPr>
                  <a:t>8-9 классы</a:t>
                </a:r>
                <a:endParaRPr lang="ru-RU" sz="1600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  <p:sp>
            <p:nvSpPr>
              <p:cNvPr id="65542" name="AutoShape 6"/>
              <p:cNvSpPr>
                <a:spLocks noChangeArrowheads="1"/>
              </p:cNvSpPr>
              <p:nvPr/>
            </p:nvSpPr>
            <p:spPr bwMode="auto">
              <a:xfrm>
                <a:off x="2279264" y="1834367"/>
                <a:ext cx="1501226" cy="371119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635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ru-RU" sz="1600" b="1" dirty="0">
                    <a:solidFill>
                      <a:schemeClr val="accent4">
                        <a:lumMod val="10000"/>
                      </a:schemeClr>
                    </a:solidFill>
                    <a:latin typeface="Calibri" pitchFamily="34" charset="0"/>
                  </a:rPr>
                  <a:t>Регулятивные</a:t>
                </a:r>
                <a:endParaRPr lang="ru-RU" sz="1600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  <p:sp>
            <p:nvSpPr>
              <p:cNvPr id="65543" name="AutoShape 7"/>
              <p:cNvSpPr>
                <a:spLocks noChangeArrowheads="1"/>
              </p:cNvSpPr>
              <p:nvPr/>
            </p:nvSpPr>
            <p:spPr bwMode="auto">
              <a:xfrm>
                <a:off x="4212294" y="1845202"/>
                <a:ext cx="1799856" cy="360283"/>
              </a:xfrm>
              <a:prstGeom prst="roundRect">
                <a:avLst>
                  <a:gd name="adj" fmla="val 16667"/>
                </a:avLst>
              </a:prstGeom>
              <a:solidFill>
                <a:srgbClr val="CCECFF"/>
              </a:solidFill>
              <a:ln w="635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  <a:defRPr/>
                </a:pPr>
                <a:r>
                  <a:rPr lang="ru-RU" sz="1600" b="1" dirty="0">
                    <a:solidFill>
                      <a:schemeClr val="accent4">
                        <a:lumMod val="10000"/>
                      </a:schemeClr>
                    </a:solidFill>
                    <a:latin typeface="Calibri" pitchFamily="34" charset="0"/>
                  </a:rPr>
                  <a:t>Познавательные</a:t>
                </a:r>
                <a:endParaRPr lang="ru-RU" sz="1600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  <p:sp>
            <p:nvSpPr>
              <p:cNvPr id="65544" name="Oval 8"/>
              <p:cNvSpPr>
                <a:spLocks noChangeArrowheads="1"/>
              </p:cNvSpPr>
              <p:nvPr/>
            </p:nvSpPr>
            <p:spPr bwMode="auto">
              <a:xfrm>
                <a:off x="3441503" y="2699859"/>
                <a:ext cx="1171118" cy="819442"/>
              </a:xfrm>
              <a:prstGeom prst="ellipse">
                <a:avLst/>
              </a:prstGeom>
              <a:solidFill>
                <a:srgbClr val="CCECFF"/>
              </a:solidFill>
              <a:ln w="635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ru-RU" sz="1400" b="1" dirty="0">
                    <a:solidFill>
                      <a:schemeClr val="accent4">
                        <a:lumMod val="10000"/>
                      </a:schemeClr>
                    </a:solidFill>
                    <a:latin typeface="Calibri" pitchFamily="34" charset="0"/>
                  </a:rPr>
                  <a:t>Учебно-логические</a:t>
                </a:r>
                <a:endParaRPr lang="ru-RU" sz="1400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  <p:sp>
            <p:nvSpPr>
              <p:cNvPr id="65545" name="Oval 9"/>
              <p:cNvSpPr>
                <a:spLocks noChangeArrowheads="1"/>
              </p:cNvSpPr>
              <p:nvPr/>
            </p:nvSpPr>
            <p:spPr bwMode="auto">
              <a:xfrm>
                <a:off x="4649748" y="2637555"/>
                <a:ext cx="1243757" cy="862784"/>
              </a:xfrm>
              <a:prstGeom prst="ellipse">
                <a:avLst/>
              </a:prstGeom>
              <a:solidFill>
                <a:srgbClr val="CCECFF"/>
              </a:solidFill>
              <a:ln w="635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r>
                  <a:rPr lang="ru-RU" sz="1400" b="1" dirty="0">
                    <a:solidFill>
                      <a:schemeClr val="accent4">
                        <a:lumMod val="10000"/>
                      </a:schemeClr>
                    </a:solidFill>
                    <a:latin typeface="Calibri" pitchFamily="34" charset="0"/>
                  </a:rPr>
                  <a:t>Учебно-информационные</a:t>
                </a:r>
                <a:endParaRPr lang="ru-RU" sz="1400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</p:grp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539750" y="765175"/>
              <a:ext cx="1800138" cy="1440058"/>
            </a:xfrm>
            <a:prstGeom prst="rect">
              <a:avLst/>
            </a:prstGeom>
            <a:solidFill>
              <a:srgbClr val="FFB64B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perspectiveFront"/>
              <a:lightRig rig="threePt" dir="t"/>
            </a:scene3d>
          </p:spPr>
          <p:txBody>
            <a:bodyPr anchor="ctr"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Личностные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6588212" y="765175"/>
              <a:ext cx="1800138" cy="1440058"/>
            </a:xfrm>
            <a:prstGeom prst="rect">
              <a:avLst/>
            </a:prstGeom>
            <a:solidFill>
              <a:srgbClr val="FFB64B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perspectiveFront"/>
              <a:lightRig rig="threePt" dir="t"/>
            </a:scene3d>
          </p:spPr>
          <p:txBody>
            <a:bodyPr anchor="ctr"/>
            <a:lstStyle/>
            <a:p>
              <a:pPr algn="ctr">
                <a:spcAft>
                  <a:spcPts val="1000"/>
                </a:spcAft>
                <a:defRPr/>
              </a:pPr>
              <a:r>
                <a:rPr lang="ru-RU" sz="2000" b="1" dirty="0">
                  <a:solidFill>
                    <a:srgbClr val="C00000"/>
                  </a:solidFill>
                  <a:latin typeface="Calibri" pitchFamily="34" charset="0"/>
                </a:rPr>
                <a:t>Предметные</a:t>
              </a:r>
              <a:r>
                <a:rPr lang="ru-RU" sz="2000" dirty="0">
                  <a:solidFill>
                    <a:srgbClr val="C00000"/>
                  </a:solidFill>
                  <a:latin typeface="Calibri" pitchFamily="34" charset="0"/>
                </a:rPr>
                <a:t> </a:t>
              </a:r>
              <a:endParaRPr lang="ru-RU" sz="2000" dirty="0">
                <a:solidFill>
                  <a:srgbClr val="C00000"/>
                </a:solidFill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 bwMode="auto">
            <a:xfrm rot="2463989">
              <a:off x="2309388" y="1738409"/>
              <a:ext cx="1255947" cy="48423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" name="Стрелка влево 16"/>
            <p:cNvSpPr/>
            <p:nvPr/>
          </p:nvSpPr>
          <p:spPr bwMode="auto">
            <a:xfrm rot="19526577">
              <a:off x="5302384" y="1784451"/>
              <a:ext cx="1333749" cy="449307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Выгнутая влево стрелка 20"/>
            <p:cNvSpPr/>
            <p:nvPr/>
          </p:nvSpPr>
          <p:spPr bwMode="auto">
            <a:xfrm>
              <a:off x="2987377" y="2637023"/>
              <a:ext cx="288979" cy="288954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2" name="Выгнутая вправо стрелка 21"/>
            <p:cNvSpPr/>
            <p:nvPr/>
          </p:nvSpPr>
          <p:spPr bwMode="auto">
            <a:xfrm>
              <a:off x="5364309" y="2637023"/>
              <a:ext cx="360429" cy="287365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 стрелкой 27"/>
            <p:cNvCxnSpPr/>
            <p:nvPr/>
          </p:nvCxnSpPr>
          <p:spPr bwMode="auto">
            <a:xfrm flipH="1">
              <a:off x="4859390" y="4508870"/>
              <a:ext cx="1295642" cy="576320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 bwMode="auto">
            <a:xfrm>
              <a:off x="6228070" y="4508870"/>
              <a:ext cx="720860" cy="431843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4068667" y="2781500"/>
              <a:ext cx="0" cy="935131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068667" y="3789662"/>
              <a:ext cx="863761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>
              <a:off x="4932428" y="3789662"/>
              <a:ext cx="0" cy="215921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2987377" y="3789662"/>
              <a:ext cx="1081290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2987377" y="3789662"/>
              <a:ext cx="0" cy="215921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467544" y="5013745"/>
              <a:ext cx="2592871" cy="86368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500" b="1" dirty="0">
                  <a:solidFill>
                    <a:schemeClr val="accent4">
                      <a:lumMod val="10000"/>
                    </a:schemeClr>
                  </a:solidFill>
                  <a:latin typeface="Calibri" pitchFamily="34" charset="0"/>
                </a:rPr>
                <a:t>Коммуникативные</a:t>
              </a:r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>
              <a:off x="4068667" y="3789662"/>
              <a:ext cx="0" cy="863685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flipH="1">
              <a:off x="2699986" y="4653348"/>
              <a:ext cx="1295642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 flipH="1">
              <a:off x="2268105" y="4653348"/>
              <a:ext cx="431881" cy="360398"/>
            </a:xfrm>
            <a:prstGeom prst="straightConnector1">
              <a:avLst/>
            </a:prstGeom>
            <a:ln w="635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109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352928" cy="6336704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300" b="1" dirty="0" err="1">
                <a:solidFill>
                  <a:srgbClr val="C00000"/>
                </a:solidFill>
              </a:rPr>
              <a:t>Метапредметные</a:t>
            </a:r>
            <a:r>
              <a:rPr lang="ru-RU" sz="4300" b="1" dirty="0">
                <a:solidFill>
                  <a:srgbClr val="C00000"/>
                </a:solidFill>
              </a:rPr>
              <a:t> </a:t>
            </a:r>
            <a:r>
              <a:rPr lang="ru-RU" sz="4300" b="1" dirty="0" smtClean="0">
                <a:solidFill>
                  <a:srgbClr val="C00000"/>
                </a:solidFill>
              </a:rPr>
              <a:t>результаты</a:t>
            </a:r>
            <a:r>
              <a:rPr lang="ru-RU" sz="4300" dirty="0" smtClean="0">
                <a:solidFill>
                  <a:srgbClr val="C00000"/>
                </a:solidFill>
              </a:rPr>
              <a:t> </a:t>
            </a:r>
          </a:p>
          <a:p>
            <a:pPr marL="182880" indent="0" algn="just">
              <a:buNone/>
            </a:pPr>
            <a:endParaRPr lang="ru-RU" dirty="0" smtClean="0"/>
          </a:p>
          <a:p>
            <a:pPr marL="182880" indent="0" algn="just">
              <a:buNone/>
            </a:pPr>
            <a:r>
              <a:rPr lang="ru-RU" dirty="0" smtClean="0"/>
              <a:t>включают </a:t>
            </a:r>
            <a:r>
              <a:rPr lang="ru-RU" dirty="0"/>
              <a:t>освоенные учащимися </a:t>
            </a:r>
            <a:r>
              <a:rPr lang="ru-RU" dirty="0" err="1"/>
              <a:t>межпредметные</a:t>
            </a:r>
            <a:r>
              <a:rPr lang="ru-RU" dirty="0"/>
              <a:t> понятия и универсальные учебные действия (регулятивные, познавательные, коммуникативные), способность их использования в учебной, познавательной и социальной практике, самостоятельность планирования и осуществления учебной деятельности и организации учебного сотрудничества с педагогами и сверстниками, построение индивидуальной образовательной траектории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788" y="-30943"/>
            <a:ext cx="673212" cy="94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81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336704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800" b="1" dirty="0">
                <a:solidFill>
                  <a:srgbClr val="C00000"/>
                </a:solidFill>
              </a:rPr>
              <a:t>Предметные результаты</a:t>
            </a:r>
            <a:r>
              <a:rPr lang="ru-RU" sz="4800" dirty="0">
                <a:solidFill>
                  <a:srgbClr val="C00000"/>
                </a:solidFill>
              </a:rPr>
              <a:t>  </a:t>
            </a:r>
            <a:endParaRPr lang="ru-RU" sz="4800" dirty="0" smtClean="0">
              <a:solidFill>
                <a:srgbClr val="C00000"/>
              </a:solidFill>
            </a:endParaRPr>
          </a:p>
          <a:p>
            <a:pPr marL="182880" indent="0" algn="just">
              <a:buNone/>
            </a:pPr>
            <a:r>
              <a:rPr lang="ru-RU" dirty="0" smtClean="0"/>
              <a:t>включают </a:t>
            </a:r>
            <a:r>
              <a:rPr lang="ru-RU" dirty="0"/>
              <a:t>освоенные обучающимися в ходе изучения учебного предмета умения специфические для данной предметной области, виды деятельности по получению нового знания в рамках учебного предмета, его преобразованию и применению в учебных, учебно-проектных и социально-проектных ситуациях, формирование научного типа мышления, научных представлений о ключевых теориях, типах и видах отношений, владение научной терминологией, ключевыми понятиями, методами и </a:t>
            </a:r>
            <a:r>
              <a:rPr lang="ru-RU" dirty="0" smtClean="0"/>
              <a:t>приемами.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826" y="1"/>
            <a:ext cx="804028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11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064896" cy="6192688"/>
          </a:xfrm>
        </p:spPr>
        <p:txBody>
          <a:bodyPr/>
          <a:lstStyle/>
          <a:p>
            <a:pPr marL="182880" indent="0" algn="just">
              <a:buNone/>
            </a:pPr>
            <a:r>
              <a:rPr lang="ru-RU" sz="6000" b="1" dirty="0">
                <a:solidFill>
                  <a:srgbClr val="C00000"/>
                </a:solidFill>
              </a:rPr>
              <a:t>Текущий контроль </a:t>
            </a:r>
            <a:r>
              <a:rPr lang="ru-RU" b="1" dirty="0"/>
              <a:t>– </a:t>
            </a:r>
            <a:endParaRPr lang="ru-RU" b="1" dirty="0" smtClean="0"/>
          </a:p>
          <a:p>
            <a:pPr marL="182880" indent="0" algn="just">
              <a:buNone/>
            </a:pPr>
            <a:endParaRPr lang="ru-RU" sz="3200" b="1" dirty="0"/>
          </a:p>
          <a:p>
            <a:pPr marL="182880" indent="0" algn="just">
              <a:buNone/>
            </a:pPr>
            <a:r>
              <a:rPr lang="ru-RU" sz="3200" b="1" dirty="0" smtClean="0"/>
              <a:t>основной </a:t>
            </a:r>
            <a:r>
              <a:rPr lang="ru-RU" sz="3200" b="1" dirty="0"/>
              <a:t>вид мониторинга</a:t>
            </a:r>
            <a:r>
              <a:rPr lang="ru-RU" sz="3200" dirty="0"/>
              <a:t>, позволяющий систематически получать информацию о динамике овладения учащимися </a:t>
            </a:r>
            <a:r>
              <a:rPr lang="ru-RU" sz="3200" dirty="0" err="1"/>
              <a:t>метапредметными</a:t>
            </a:r>
            <a:r>
              <a:rPr lang="ru-RU" sz="3200" dirty="0"/>
              <a:t> действиями и предметным содержанием.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832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75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75" accel="100000" fill="hold">
                                          <p:stCondLst>
                                            <p:cond delay="24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75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75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75" accel="100000" fill="hold">
                                          <p:stCondLst>
                                            <p:cond delay="24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0" dirty="0">
                <a:solidFill>
                  <a:srgbClr val="000000"/>
                </a:solidFill>
                <a:latin typeface="Corbel"/>
              </a:rPr>
              <a:t/>
            </a:r>
            <a:br>
              <a:rPr lang="ru-RU" sz="4000" b="0" dirty="0">
                <a:solidFill>
                  <a:srgbClr val="000000"/>
                </a:solidFill>
                <a:latin typeface="Corbel"/>
              </a:rPr>
            </a:br>
            <a:r>
              <a:rPr lang="ru-RU" sz="4000" dirty="0">
                <a:solidFill>
                  <a:srgbClr val="FF0000"/>
                </a:solidFill>
                <a:latin typeface="+mn-lt"/>
              </a:rPr>
              <a:t>Учебник – инструмент организации учебного процесса! </a:t>
            </a:r>
            <a:endParaRPr lang="ru-RU" sz="3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184576"/>
          </a:xfrm>
        </p:spPr>
        <p:txBody>
          <a:bodyPr>
            <a:normAutofit fontScale="92500" lnSpcReduction="20000"/>
          </a:bodyPr>
          <a:lstStyle/>
          <a:p>
            <a:pPr marL="182880" indent="0" algn="just">
              <a:buNone/>
            </a:pPr>
            <a:r>
              <a:rPr lang="ru-RU" dirty="0"/>
              <a:t>Работа с учебным текстом позволяет в ходе учебной деятельности освоить необходимое предметное содержание; по ходу этого освоения у ученика формируются необходимые личностные качества и разнообразные </a:t>
            </a:r>
            <a:r>
              <a:rPr lang="ru-RU" b="1" dirty="0" err="1">
                <a:solidFill>
                  <a:srgbClr val="000099"/>
                </a:solidFill>
              </a:rPr>
              <a:t>метапредметные</a:t>
            </a:r>
            <a:r>
              <a:rPr lang="ru-RU" b="1" dirty="0">
                <a:solidFill>
                  <a:srgbClr val="000099"/>
                </a:solidFill>
              </a:rPr>
              <a:t> умения:</a:t>
            </a:r>
            <a:r>
              <a:rPr lang="ru-RU" dirty="0"/>
              <a:t> </a:t>
            </a:r>
            <a:r>
              <a:rPr lang="ru-RU" b="1" dirty="0"/>
              <a:t>регулятивные, информационно-логические </a:t>
            </a:r>
            <a:r>
              <a:rPr lang="ru-RU" dirty="0"/>
              <a:t>(выделять главную мысль текста, классифицировать и систематизировать содержание текста,  выявлять в тексте причинно-следственные связи, обобщать содержание текста и др.), </a:t>
            </a:r>
            <a:r>
              <a:rPr lang="ru-RU" b="1" dirty="0"/>
              <a:t>коммуникативные</a:t>
            </a:r>
            <a:r>
              <a:rPr lang="ru-RU" dirty="0"/>
              <a:t> (переводить информацию из текстовой формы в другую форму и наоборот, формулировать по тексту высказывание на заданную тему, высказывать суждения, подтверждая их фактами из текста и др.) и </a:t>
            </a:r>
            <a:r>
              <a:rPr lang="ru-RU" b="1" dirty="0"/>
              <a:t>рефлексивные</a:t>
            </a:r>
            <a:r>
              <a:rPr lang="ru-RU" dirty="0"/>
              <a:t> (оценивать содержание текста)</a:t>
            </a:r>
          </a:p>
        </p:txBody>
      </p:sp>
    </p:spTree>
    <p:extLst>
      <p:ext uri="{BB962C8B-B14F-4D97-AF65-F5344CB8AC3E}">
        <p14:creationId xmlns:p14="http://schemas.microsoft.com/office/powerpoint/2010/main" val="235897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14994"/>
              </p:ext>
            </p:extLst>
          </p:nvPr>
        </p:nvGraphicFramePr>
        <p:xfrm>
          <a:off x="36001" y="936186"/>
          <a:ext cx="9144001" cy="592181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582320"/>
                <a:gridCol w="2438230"/>
                <a:gridCol w="2123451"/>
              </a:tblGrid>
              <a:tr h="3815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Задание к тексту</a:t>
                      </a:r>
                      <a:endParaRPr lang="ru-RU" sz="1200" dirty="0">
                        <a:solidFill>
                          <a:srgbClr val="C00000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C00000"/>
                          </a:solidFill>
                          <a:effectLst/>
                        </a:rPr>
                        <a:t>Метапредметные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</a:rPr>
                        <a:t> умения</a:t>
                      </a:r>
                      <a:endParaRPr lang="ru-RU" sz="1200" dirty="0">
                        <a:solidFill>
                          <a:srgbClr val="C00000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</a:rPr>
                        <a:t>Личностные качества</a:t>
                      </a:r>
                      <a:endParaRPr lang="ru-RU" sz="1200" dirty="0">
                        <a:solidFill>
                          <a:srgbClr val="C00000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554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Найдите ключевые слова и предложения в каждом абзаце текста.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Составьте план (простой, развернутый) текста. 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Сожмите текст параграфа до 5 предложений.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Разделите текст на странице на основной и дополнительный. 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Подберите эпиграф к тексту.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Составьте аннотацию текста параграфа</a:t>
                      </a: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Работать в соответствии с поставленной задачей.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Выделять главное. Систематизировать, структурировать информацию. Представлять информацию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Коммуникативная компетентность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67373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Используя карту атласа, продолжите предложение №… 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Дополните текст еще пятью-семью предложениями, используя доступные Вам источники информации.</a:t>
                      </a: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Формулировать высказывание на заданную тему.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Переводить информацию из нетекстовой формы в текстовую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Коммуникативная компетентность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7793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На какие вопросы ответ в тексте параграфа дан, по Вашему мнению, не совсем ясно? </a:t>
                      </a:r>
                      <a:endParaRPr lang="ru-RU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Составьте 3 уточняющих вопроса авторам учебника</a:t>
                      </a: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Оценивать информацию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Осознанное, уважительное отношение к другому человеку, его мнению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5" y="-6138"/>
            <a:ext cx="8424935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Calibri" pitchFamily="34" charset="0"/>
              </a:rPr>
              <a:t>Примеры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Calibri" pitchFamily="34" charset="0"/>
              </a:rPr>
              <a:t>метапредметных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Calibri" pitchFamily="34" charset="0"/>
              </a:rPr>
              <a:t> умений и личностных качеств, формирующихся при разных видах работы с учебным текстом на предметном содержании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29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60" cy="6408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Documents and Settings\user\Рабочий стол\АНИМАШКИ РИС\0 иконки\ico_PRZ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5334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71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199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Работа с текстом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3816424"/>
          </a:xfrm>
        </p:spPr>
        <p:txBody>
          <a:bodyPr>
            <a:normAutofit fontScale="77500" lnSpcReduction="20000"/>
          </a:bodyPr>
          <a:lstStyle/>
          <a:p>
            <a:pPr marL="182880" indent="0" algn="just">
              <a:buNone/>
            </a:pPr>
            <a:r>
              <a:rPr lang="ru-RU" b="1" dirty="0"/>
              <a:t>1</a:t>
            </a:r>
            <a:r>
              <a:rPr lang="ru-RU" dirty="0"/>
              <a:t>. </a:t>
            </a:r>
            <a:r>
              <a:rPr lang="ru-RU" b="1" dirty="0"/>
              <a:t>Колумб – величина вечная</a:t>
            </a:r>
            <a:r>
              <a:rPr lang="ru-RU" dirty="0"/>
              <a:t>. Любой грамотный человек, не задумываясь, скажет, что </a:t>
            </a:r>
            <a:r>
              <a:rPr lang="ru-RU" b="1" dirty="0"/>
              <a:t>Америка и Колумб – понятия неразрывные</a:t>
            </a:r>
            <a:r>
              <a:rPr lang="ru-RU" dirty="0"/>
              <a:t>. Только мужественный и неустрашимый человек мог рискнуть в те далёкие времена преодолеть бескрайнюю морскую гладь и отправиться на поиски земель, ранее </a:t>
            </a:r>
            <a:r>
              <a:rPr lang="ru-RU" dirty="0" err="1"/>
              <a:t>упоминавшихся</a:t>
            </a:r>
            <a:r>
              <a:rPr lang="ru-RU" dirty="0"/>
              <a:t> лишь в мифах и сагах. </a:t>
            </a:r>
          </a:p>
          <a:p>
            <a:pPr marL="182880" indent="0" algn="just">
              <a:buNone/>
            </a:pPr>
            <a:r>
              <a:rPr lang="ru-RU" b="1" dirty="0"/>
              <a:t>2.</a:t>
            </a:r>
            <a:r>
              <a:rPr lang="ru-RU" dirty="0"/>
              <a:t> </a:t>
            </a:r>
            <a:r>
              <a:rPr lang="ru-RU" b="1" dirty="0"/>
              <a:t>История Колумба – </a:t>
            </a:r>
            <a:r>
              <a:rPr lang="ru-RU" dirty="0"/>
              <a:t>это </a:t>
            </a:r>
            <a:r>
              <a:rPr lang="ru-RU" b="1" dirty="0"/>
              <a:t>бесконечная история загадок. </a:t>
            </a:r>
            <a:r>
              <a:rPr lang="ru-RU" dirty="0"/>
              <a:t>Сомнению подвергается абсолютно всё: дата рождения, его происхождение и город, где он родился. </a:t>
            </a:r>
          </a:p>
          <a:p>
            <a:pPr marL="182880" indent="0" algn="just">
              <a:buNone/>
            </a:pPr>
            <a:r>
              <a:rPr lang="ru-RU" b="1" dirty="0"/>
              <a:t>3.</a:t>
            </a:r>
            <a:r>
              <a:rPr lang="ru-RU" dirty="0"/>
              <a:t> </a:t>
            </a:r>
            <a:r>
              <a:rPr lang="ru-RU" b="1" dirty="0"/>
              <a:t>Колумб – </a:t>
            </a:r>
            <a:r>
              <a:rPr lang="ru-RU" dirty="0"/>
              <a:t>это </a:t>
            </a:r>
            <a:r>
              <a:rPr lang="ru-RU" b="1" dirty="0"/>
              <a:t>три четверти жизни – в плавании. </a:t>
            </a:r>
            <a:endParaRPr lang="ru-RU" dirty="0"/>
          </a:p>
          <a:p>
            <a:pPr marL="182880" indent="0" algn="just">
              <a:buNone/>
            </a:pPr>
            <a:r>
              <a:rPr lang="ru-RU" b="1" dirty="0" smtClean="0"/>
              <a:t>4.</a:t>
            </a:r>
            <a:r>
              <a:rPr lang="ru-RU" dirty="0" smtClean="0"/>
              <a:t> </a:t>
            </a:r>
            <a:r>
              <a:rPr lang="ru-RU" b="1" dirty="0" smtClean="0"/>
              <a:t>Колумб </a:t>
            </a:r>
            <a:r>
              <a:rPr lang="ru-RU" dirty="0"/>
              <a:t>– это </a:t>
            </a:r>
            <a:r>
              <a:rPr lang="ru-RU" b="1" dirty="0"/>
              <a:t>открытие всемирно-исторического значения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869160"/>
            <a:ext cx="828092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i="1" dirty="0"/>
              <a:t>Африка – это самый жаркий материк, на котором времена года различаются только количеством осадков. На этом материке протекает самая длинная река мира. </a:t>
            </a:r>
          </a:p>
        </p:txBody>
      </p:sp>
      <p:pic>
        <p:nvPicPr>
          <p:cNvPr id="5122" name="Picture 2" descr="D:\МОИ документы14\АНИМАШКИ РИС\0 иконки\ico_te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5334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98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Презентация2</Template>
  <TotalTime>1239</TotalTime>
  <Words>520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Carnival</vt:lpstr>
      <vt:lpstr>«Достижение предметных и метапредметных результатов при работе с текстом на уроках географии в 5 классе». </vt:lpstr>
      <vt:lpstr>Презентация PowerPoint</vt:lpstr>
      <vt:lpstr>Презентация PowerPoint</vt:lpstr>
      <vt:lpstr>Презентация PowerPoint</vt:lpstr>
      <vt:lpstr>Презентация PowerPoint</vt:lpstr>
      <vt:lpstr> Учебник – инструмент организации учебного процесса! </vt:lpstr>
      <vt:lpstr>Презентация PowerPoint</vt:lpstr>
      <vt:lpstr>Презентация PowerPoint</vt:lpstr>
      <vt:lpstr>Работа с текстом</vt:lpstr>
      <vt:lpstr>Работа со статистическим материалом</vt:lpstr>
      <vt:lpstr>Работа  с картой</vt:lpstr>
      <vt:lpstr>   Выполение  практических работ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gradus_sety_pr</dc:title>
  <dc:creator>Мвидео</dc:creator>
  <cp:lastModifiedBy>Поликарпова Е.Е.</cp:lastModifiedBy>
  <cp:revision>145</cp:revision>
  <dcterms:created xsi:type="dcterms:W3CDTF">2009-08-03T02:54:03Z</dcterms:created>
  <dcterms:modified xsi:type="dcterms:W3CDTF">2015-10-09T04:55:31Z</dcterms:modified>
</cp:coreProperties>
</file>