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4" r:id="rId2"/>
    <p:sldId id="305" r:id="rId3"/>
    <p:sldId id="256" r:id="rId4"/>
    <p:sldId id="265" r:id="rId5"/>
    <p:sldId id="266" r:id="rId6"/>
    <p:sldId id="290" r:id="rId7"/>
    <p:sldId id="291" r:id="rId8"/>
    <p:sldId id="296" r:id="rId9"/>
    <p:sldId id="299" r:id="rId10"/>
    <p:sldId id="267" r:id="rId11"/>
    <p:sldId id="268" r:id="rId12"/>
    <p:sldId id="263" r:id="rId13"/>
    <p:sldId id="270" r:id="rId14"/>
    <p:sldId id="275" r:id="rId15"/>
    <p:sldId id="276" r:id="rId16"/>
    <p:sldId id="304" r:id="rId17"/>
    <p:sldId id="277" r:id="rId18"/>
    <p:sldId id="279" r:id="rId19"/>
    <p:sldId id="280" r:id="rId20"/>
    <p:sldId id="281" r:id="rId21"/>
    <p:sldId id="282" r:id="rId22"/>
    <p:sldId id="283" r:id="rId23"/>
    <p:sldId id="285" r:id="rId24"/>
    <p:sldId id="284" r:id="rId25"/>
    <p:sldId id="286" r:id="rId26"/>
    <p:sldId id="287" r:id="rId27"/>
    <p:sldId id="257" r:id="rId28"/>
    <p:sldId id="259" r:id="rId29"/>
    <p:sldId id="300" r:id="rId30"/>
    <p:sldId id="306" r:id="rId31"/>
    <p:sldId id="314" r:id="rId32"/>
    <p:sldId id="323" r:id="rId33"/>
    <p:sldId id="324" r:id="rId34"/>
    <p:sldId id="325" r:id="rId35"/>
    <p:sldId id="294" r:id="rId36"/>
    <p:sldId id="298" r:id="rId37"/>
    <p:sldId id="303" r:id="rId38"/>
    <p:sldId id="260" r:id="rId39"/>
  </p:sldIdLst>
  <p:sldSz cx="9144000" cy="6858000" type="screen4x3"/>
  <p:notesSz cx="6735763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79"/>
    <a:srgbClr val="6600FF"/>
    <a:srgbClr val="760000"/>
    <a:srgbClr val="2597FF"/>
    <a:srgbClr val="D68B1C"/>
    <a:srgbClr val="FF9E1D"/>
    <a:srgbClr val="253600"/>
    <a:srgbClr val="D09622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9B8BB-C133-4DA0-AB8A-4668939B77FF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39775"/>
            <a:ext cx="4926013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1974"/>
            <a:ext cx="5388610" cy="443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62238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725B7-27EA-49A3-88FA-89AD3CAF3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75" y="946150"/>
            <a:ext cx="4545013" cy="3409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2475" y="4689109"/>
            <a:ext cx="4656475" cy="3786119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3788" y="946150"/>
            <a:ext cx="4548187" cy="34131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2475" y="4689109"/>
            <a:ext cx="4656475" cy="3786119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4375" y="4192525"/>
            <a:ext cx="8246070" cy="1221640"/>
          </a:xfrm>
          <a:effectLst>
            <a:outerShdw blurRad="38100" dist="38100" dir="2700000" algn="tl" rotWithShape="0">
              <a:prstClr val="black">
                <a:alpha val="65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5566870"/>
            <a:ext cx="7940660" cy="76352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0" y="504054"/>
            <a:ext cx="7797600" cy="11333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443835"/>
            <a:ext cx="8076895" cy="45811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901950"/>
            <a:ext cx="8076895" cy="4275740"/>
          </a:xfrm>
        </p:spPr>
        <p:txBody>
          <a:bodyPr/>
          <a:lstStyle>
            <a:lvl1pPr algn="ctr">
              <a:defRPr sz="2800">
                <a:solidFill>
                  <a:srgbClr val="002060"/>
                </a:solidFill>
              </a:defRPr>
            </a:lvl1pPr>
            <a:lvl2pPr algn="ctr">
              <a:defRPr>
                <a:solidFill>
                  <a:srgbClr val="002060"/>
                </a:solidFill>
              </a:defRPr>
            </a:lvl2pPr>
            <a:lvl3pPr algn="ctr">
              <a:defRPr>
                <a:solidFill>
                  <a:srgbClr val="002060"/>
                </a:solidFill>
              </a:defRPr>
            </a:lvl3pPr>
            <a:lvl4pPr algn="ctr">
              <a:defRPr>
                <a:solidFill>
                  <a:srgbClr val="002060"/>
                </a:solidFill>
              </a:defRPr>
            </a:lvl4pPr>
            <a:lvl5pPr algn="ctr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09" y="527605"/>
            <a:ext cx="6871724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6871724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22475"/>
            <a:ext cx="8229600" cy="53218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&#1053;&#1072;&#1076;&#1077;&#1078;&#1076;&#1072;\Desktop\&#1093;&#1088;&#1072;&#1073;&#1088;&#1086;&#1077;%20&#1089;&#1077;&#1088;&#1076;..mp3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Ruslan\&#1056;&#1072;&#1073;&#1086;&#1095;&#1080;&#1081;%20&#1089;&#1090;&#1086;&#1083;\Dialogue%202.wav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&#1053;&#1072;&#1076;&#1077;&#1078;&#1076;&#1072;\&#1056;&#1072;&#1073;&#1086;&#1095;&#1080;&#1081;%20&#1089;&#1090;&#1086;&#1083;\01%20-%20Module%201,%20p.%20SS1.mp3" TargetMode="Externa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3;&#1072;&#1076;&#1077;&#1078;&#1076;&#1072;\&#1056;&#1072;&#1073;&#1086;&#1095;&#1080;&#1081;%20&#1089;&#1090;&#1086;&#1083;\54%20&#1044;&#1086;&#1088;&#1086;&#1078;&#1082;&#1072;%2054.mp3" TargetMode="Externa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260034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 lesson in the 5-th Form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“SCHOOL  DAYS”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58052" cy="1752600"/>
          </a:xfrm>
        </p:spPr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</a:rPr>
              <a:t>Teacher  </a:t>
            </a:r>
            <a:r>
              <a:rPr lang="ru-RU" b="1" i="1" dirty="0" smtClean="0">
                <a:solidFill>
                  <a:srgbClr val="0070C0"/>
                </a:solidFill>
              </a:rPr>
              <a:t>                          </a:t>
            </a:r>
            <a:r>
              <a:rPr lang="en-US" b="1" i="1" dirty="0" smtClean="0">
                <a:solidFill>
                  <a:srgbClr val="0070C0"/>
                </a:solidFill>
              </a:rPr>
              <a:t>Teacher  </a:t>
            </a:r>
            <a:r>
              <a:rPr lang="en-US" b="1" i="1" dirty="0" err="1" smtClean="0">
                <a:solidFill>
                  <a:srgbClr val="0070C0"/>
                </a:solidFill>
              </a:rPr>
              <a:t>N.D.Golovko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124200"/>
            <a:ext cx="22352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G:\картинки к уроку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765175"/>
            <a:ext cx="1944687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5" descr="2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476250"/>
            <a:ext cx="194310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6" descr="1223416302_45-1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765175"/>
            <a:ext cx="27559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7" descr="books-clipar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3213100"/>
            <a:ext cx="2663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8" descr="f_1441484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3287713"/>
            <a:ext cx="187325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4213" y="1268413"/>
            <a:ext cx="7775575" cy="4402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0" b="1" dirty="0">
                <a:solidFill>
                  <a:schemeClr val="tx2">
                    <a:lumMod val="75000"/>
                  </a:schemeClr>
                </a:solidFill>
                <a:latin typeface="Bradley Hand ITC" pitchFamily="66" charset="0"/>
              </a:rPr>
              <a:t>School </a:t>
            </a:r>
            <a:endParaRPr lang="ru-RU" sz="14000" b="1" dirty="0">
              <a:solidFill>
                <a:schemeClr val="tx2">
                  <a:lumMod val="75000"/>
                </a:schemeClr>
              </a:solidFill>
              <a:latin typeface="Bradley Hand ITC" pitchFamily="66" charset="0"/>
            </a:endParaRPr>
          </a:p>
          <a:p>
            <a:pPr algn="ctr">
              <a:defRPr/>
            </a:pPr>
            <a:r>
              <a:rPr lang="en-US" sz="14000" b="1" dirty="0">
                <a:solidFill>
                  <a:schemeClr val="tx2">
                    <a:lumMod val="75000"/>
                  </a:schemeClr>
                </a:solidFill>
                <a:latin typeface="Bradley Hand ITC" pitchFamily="66" charset="0"/>
              </a:rPr>
              <a:t>subjects</a:t>
            </a:r>
            <a:endParaRPr lang="ru-RU" sz="1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:\data\articles\65\6521\652114\presentation\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Test 1.</a:t>
            </a:r>
            <a:r>
              <a:rPr lang="en-US" b="1" dirty="0" smtClean="0"/>
              <a:t> Match the objects to the school subjects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1.atlas                                       a) English</a:t>
            </a:r>
          </a:p>
          <a:p>
            <a:r>
              <a:rPr lang="en-US" b="1" dirty="0" smtClean="0"/>
              <a:t>2.paints                                     b) IT</a:t>
            </a:r>
          </a:p>
          <a:p>
            <a:r>
              <a:rPr lang="en-US" b="1" dirty="0" smtClean="0"/>
              <a:t>3.experiment                        c) </a:t>
            </a:r>
            <a:r>
              <a:rPr lang="en-US" b="1" dirty="0" err="1" smtClean="0"/>
              <a:t>Maths</a:t>
            </a:r>
            <a:endParaRPr lang="en-US" b="1" dirty="0" smtClean="0"/>
          </a:p>
          <a:p>
            <a:r>
              <a:rPr lang="en-US" b="1" dirty="0" smtClean="0"/>
              <a:t>4.sports shoes                           d) Geography</a:t>
            </a:r>
          </a:p>
          <a:p>
            <a:r>
              <a:rPr lang="en-US" b="1" dirty="0" smtClean="0"/>
              <a:t>5.dictionary                             e) Music</a:t>
            </a:r>
          </a:p>
          <a:p>
            <a:r>
              <a:rPr lang="en-US" b="1" dirty="0" smtClean="0"/>
              <a:t>6.calculator                                  f) Science</a:t>
            </a:r>
          </a:p>
          <a:p>
            <a:r>
              <a:rPr lang="en-US" b="1" dirty="0" smtClean="0"/>
              <a:t>7.PC                                               g) PE</a:t>
            </a:r>
          </a:p>
          <a:p>
            <a:r>
              <a:rPr lang="en-US" b="1" dirty="0" smtClean="0"/>
              <a:t>8.piano                                   h) Art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057400"/>
            <a:ext cx="7772400" cy="2438399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>Answer key:  1-d; 2-h; 3-f; 4-g; 5-a; 6-c; 7-b; 8-e.</a:t>
            </a:r>
          </a:p>
          <a:p>
            <a:r>
              <a:rPr lang="en-US" sz="3600" b="1" i="1" dirty="0" smtClean="0">
                <a:solidFill>
                  <a:srgbClr val="002060"/>
                </a:solidFill>
              </a:rPr>
              <a:t>Fill in your  progress report cards…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1444625"/>
            <a:ext cx="8077200" cy="457200"/>
          </a:xfrm>
        </p:spPr>
        <p:txBody>
          <a:bodyPr tIns="22859">
            <a:normAutofit fontScale="90000"/>
          </a:bodyPr>
          <a:lstStyle/>
          <a:p>
            <a:pPr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3600" i="1" u="sng" dirty="0" err="1" smtClean="0">
                <a:solidFill>
                  <a:srgbClr val="000080"/>
                </a:solidFill>
                <a:latin typeface="Georgia" pitchFamily="16" charset="0"/>
              </a:rPr>
              <a:t>Do</a:t>
            </a:r>
            <a:r>
              <a:rPr lang="ru-RU" sz="3600" i="1" u="sng" dirty="0" smtClean="0">
                <a:solidFill>
                  <a:srgbClr val="000080"/>
                </a:solidFill>
                <a:latin typeface="Georgia" pitchFamily="16" charset="0"/>
              </a:rPr>
              <a:t> </a:t>
            </a:r>
            <a:r>
              <a:rPr lang="ru-RU" sz="3600" i="1" u="sng" dirty="0" err="1" smtClean="0">
                <a:solidFill>
                  <a:srgbClr val="000080"/>
                </a:solidFill>
                <a:latin typeface="Georgia" pitchFamily="16" charset="0"/>
              </a:rPr>
              <a:t>you</a:t>
            </a:r>
            <a:r>
              <a:rPr lang="ru-RU" sz="3600" i="1" u="sng" dirty="0" smtClean="0">
                <a:solidFill>
                  <a:srgbClr val="000080"/>
                </a:solidFill>
                <a:latin typeface="Georgia" pitchFamily="16" charset="0"/>
              </a:rPr>
              <a:t> </a:t>
            </a:r>
            <a:r>
              <a:rPr lang="ru-RU" sz="3600" i="1" u="sng" dirty="0" err="1" smtClean="0">
                <a:solidFill>
                  <a:srgbClr val="000080"/>
                </a:solidFill>
                <a:latin typeface="Georgia" pitchFamily="16" charset="0"/>
              </a:rPr>
              <a:t>Know</a:t>
            </a:r>
            <a:r>
              <a:rPr lang="ru-RU" sz="3600" i="1" u="sng" dirty="0" smtClean="0">
                <a:solidFill>
                  <a:srgbClr val="000080"/>
                </a:solidFill>
                <a:latin typeface="Georgia" pitchFamily="16" charset="0"/>
              </a:rPr>
              <a:t> </a:t>
            </a:r>
            <a:r>
              <a:rPr lang="ru-RU" sz="3600" i="1" u="sng" dirty="0" err="1" smtClean="0">
                <a:solidFill>
                  <a:srgbClr val="000080"/>
                </a:solidFill>
                <a:latin typeface="Georgia" pitchFamily="16" charset="0"/>
              </a:rPr>
              <a:t>English</a:t>
            </a:r>
            <a:r>
              <a:rPr lang="ru-RU" sz="3600" i="1" u="sng" dirty="0" smtClean="0">
                <a:solidFill>
                  <a:srgbClr val="000080"/>
                </a:solidFill>
                <a:latin typeface="Georgia" pitchFamily="16" charset="0"/>
              </a:rPr>
              <a:t> </a:t>
            </a:r>
            <a:r>
              <a:rPr lang="ru-RU" sz="3600" i="1" u="sng" dirty="0" err="1" smtClean="0">
                <a:solidFill>
                  <a:srgbClr val="000080"/>
                </a:solidFill>
                <a:latin typeface="Georgia" pitchFamily="16" charset="0"/>
              </a:rPr>
              <a:t>Well</a:t>
            </a:r>
            <a:r>
              <a:rPr lang="ru-RU" sz="3600" i="1" u="sng" dirty="0" smtClean="0">
                <a:solidFill>
                  <a:srgbClr val="000080"/>
                </a:solidFill>
                <a:latin typeface="Georgia" pitchFamily="16" charset="0"/>
              </a:rPr>
              <a:t>?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0800" y="901535"/>
            <a:ext cx="2563200" cy="17958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4" name="AutoShape 4"/>
          <p:cNvSpPr>
            <a:spLocks noRot="1" noChangeAspect="1" noChangeArrowheads="1"/>
          </p:cNvSpPr>
          <p:nvPr>
            <a:audioFile r:link="rId1"/>
          </p:nvPr>
        </p:nvSpPr>
        <p:spPr bwMode="auto">
          <a:xfrm>
            <a:off x="162720" y="0"/>
            <a:ext cx="816480" cy="97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38400" y="228600"/>
            <a:ext cx="36630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u="sng" dirty="0" err="1" smtClean="0">
                <a:solidFill>
                  <a:srgbClr val="000080"/>
                </a:solidFill>
                <a:latin typeface="Georgia" pitchFamily="16" charset="0"/>
              </a:rPr>
              <a:t>Do</a:t>
            </a:r>
            <a:r>
              <a:rPr lang="ru-RU" sz="3200" i="1" u="sng" dirty="0" smtClean="0">
                <a:solidFill>
                  <a:srgbClr val="000080"/>
                </a:solidFill>
                <a:latin typeface="Georgia" pitchFamily="16" charset="0"/>
              </a:rPr>
              <a:t> </a:t>
            </a:r>
            <a:r>
              <a:rPr lang="ru-RU" sz="3200" i="1" u="sng" dirty="0" err="1" smtClean="0">
                <a:solidFill>
                  <a:srgbClr val="000080"/>
                </a:solidFill>
                <a:latin typeface="Georgia" pitchFamily="16" charset="0"/>
              </a:rPr>
              <a:t>you</a:t>
            </a:r>
            <a:r>
              <a:rPr lang="ru-RU" sz="3200" i="1" u="sng" dirty="0" smtClean="0">
                <a:solidFill>
                  <a:srgbClr val="000080"/>
                </a:solidFill>
                <a:latin typeface="Georgia" pitchFamily="16" charset="0"/>
              </a:rPr>
              <a:t> </a:t>
            </a:r>
            <a:r>
              <a:rPr lang="ru-RU" sz="3200" i="1" u="sng" dirty="0" err="1" smtClean="0">
                <a:solidFill>
                  <a:srgbClr val="000080"/>
                </a:solidFill>
                <a:latin typeface="Georgia" pitchFamily="16" charset="0"/>
              </a:rPr>
              <a:t>Know</a:t>
            </a:r>
            <a:r>
              <a:rPr lang="en-US" sz="3200" i="1" u="sng" dirty="0" smtClean="0">
                <a:solidFill>
                  <a:srgbClr val="000080"/>
                </a:solidFill>
                <a:latin typeface="Georgia" pitchFamily="16" charset="0"/>
              </a:rPr>
              <a:t> </a:t>
            </a:r>
            <a:r>
              <a:rPr lang="ru-RU" sz="3200" i="1" u="sng" dirty="0" err="1" smtClean="0">
                <a:solidFill>
                  <a:srgbClr val="000080"/>
                </a:solidFill>
                <a:latin typeface="Georgia" pitchFamily="16" charset="0"/>
              </a:rPr>
              <a:t>English</a:t>
            </a:r>
            <a:r>
              <a:rPr lang="ru-RU" sz="3200" i="1" u="sng" dirty="0" smtClean="0">
                <a:solidFill>
                  <a:srgbClr val="000080"/>
                </a:solidFill>
                <a:latin typeface="Georgia" pitchFamily="16" charset="0"/>
              </a:rPr>
              <a:t> </a:t>
            </a:r>
            <a:r>
              <a:rPr lang="en-US" sz="3200" i="1" u="sng" dirty="0" smtClean="0">
                <a:solidFill>
                  <a:srgbClr val="000080"/>
                </a:solidFill>
                <a:latin typeface="Georgia" pitchFamily="16" charset="0"/>
              </a:rPr>
              <a:t>-Speaking Countries </a:t>
            </a:r>
            <a:r>
              <a:rPr lang="ru-RU" sz="3200" i="1" u="sng" dirty="0" err="1" smtClean="0">
                <a:solidFill>
                  <a:srgbClr val="000080"/>
                </a:solidFill>
                <a:latin typeface="Georgia" pitchFamily="16" charset="0"/>
              </a:rPr>
              <a:t>Well</a:t>
            </a:r>
            <a:r>
              <a:rPr lang="ru-RU" sz="3200" i="1" u="sng" dirty="0" smtClean="0">
                <a:solidFill>
                  <a:srgbClr val="000080"/>
                </a:solidFill>
                <a:latin typeface="Georgia" pitchFamily="16" charset="0"/>
              </a:rPr>
              <a:t>?</a:t>
            </a:r>
            <a:endParaRPr lang="ru-RU" sz="32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2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681120" y="1"/>
            <a:ext cx="7809120" cy="816566"/>
          </a:xfrm>
        </p:spPr>
        <p:txBody>
          <a:bodyPr tIns="22532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500" b="1" i="1" dirty="0" smtClean="0">
                <a:solidFill>
                  <a:schemeClr val="tx2"/>
                </a:solidFill>
              </a:rPr>
              <a:t>Test 2 </a:t>
            </a:r>
            <a:r>
              <a:rPr lang="ru-RU" sz="2500" b="1" i="1" dirty="0" smtClean="0"/>
              <a:t>«</a:t>
            </a:r>
            <a:r>
              <a:rPr lang="ru-RU" sz="2500" b="1" i="1" dirty="0" err="1" smtClean="0"/>
              <a:t>Guess</a:t>
            </a:r>
            <a:r>
              <a:rPr lang="ru-RU" sz="2500" b="1" i="1" dirty="0" smtClean="0"/>
              <a:t> </a:t>
            </a:r>
            <a:r>
              <a:rPr lang="ru-RU" sz="2500" b="1" i="1" dirty="0" err="1" smtClean="0"/>
              <a:t>English-speaking</a:t>
            </a:r>
            <a:r>
              <a:rPr lang="ru-RU" sz="2500" b="1" i="1" dirty="0" smtClean="0"/>
              <a:t> </a:t>
            </a:r>
            <a:r>
              <a:rPr lang="ru-RU" sz="2500" b="1" i="1" dirty="0" err="1" smtClean="0"/>
              <a:t>countries</a:t>
            </a:r>
            <a:r>
              <a:rPr lang="ru-RU" sz="2500" b="1" i="1" dirty="0" smtClean="0"/>
              <a:t>»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1120" y="1447800"/>
            <a:ext cx="7809120" cy="4767893"/>
          </a:xfrm>
        </p:spPr>
        <p:txBody>
          <a:bodyPr tIns="22532">
            <a:normAutofit fontScale="85000" lnSpcReduction="20000"/>
          </a:bodyPr>
          <a:lstStyle/>
          <a:p>
            <a:pPr marL="381606" indent="-286565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381606" algn="l"/>
                <a:tab pos="476647" algn="l"/>
                <a:tab pos="884173" algn="l"/>
                <a:tab pos="1291700" algn="l"/>
                <a:tab pos="1699225" algn="l"/>
                <a:tab pos="2106752" algn="l"/>
                <a:tab pos="2514277" algn="l"/>
                <a:tab pos="2921804" algn="l"/>
                <a:tab pos="3329329" algn="l"/>
                <a:tab pos="3736856" algn="l"/>
                <a:tab pos="4144381" algn="l"/>
                <a:tab pos="4551908" algn="l"/>
                <a:tab pos="4959433" algn="l"/>
                <a:tab pos="5366960" algn="l"/>
                <a:tab pos="5774485" algn="l"/>
                <a:tab pos="6182012" algn="l"/>
                <a:tab pos="6589537" algn="l"/>
                <a:tab pos="6997064" algn="l"/>
                <a:tab pos="7404589" algn="l"/>
                <a:tab pos="7812116" algn="l"/>
                <a:tab pos="8219641" algn="l"/>
              </a:tabLst>
            </a:pPr>
            <a:r>
              <a:rPr lang="ru-RU" sz="3200" b="1" dirty="0" smtClean="0"/>
              <a:t>1). L E R I N A D</a:t>
            </a:r>
          </a:p>
          <a:p>
            <a:pPr marL="381606" indent="-286565">
              <a:buSzPct val="45000"/>
              <a:buNone/>
              <a:tabLst>
                <a:tab pos="381606" algn="l"/>
                <a:tab pos="476647" algn="l"/>
                <a:tab pos="884173" algn="l"/>
                <a:tab pos="1291700" algn="l"/>
                <a:tab pos="1699225" algn="l"/>
                <a:tab pos="2106752" algn="l"/>
                <a:tab pos="2514277" algn="l"/>
                <a:tab pos="2921804" algn="l"/>
                <a:tab pos="3329329" algn="l"/>
                <a:tab pos="3736856" algn="l"/>
                <a:tab pos="4144381" algn="l"/>
                <a:tab pos="4551908" algn="l"/>
                <a:tab pos="4959433" algn="l"/>
                <a:tab pos="5366960" algn="l"/>
                <a:tab pos="5774485" algn="l"/>
                <a:tab pos="6182012" algn="l"/>
                <a:tab pos="6589537" algn="l"/>
                <a:tab pos="6997064" algn="l"/>
                <a:tab pos="7404589" algn="l"/>
                <a:tab pos="7812116" algn="l"/>
                <a:tab pos="8219641" algn="l"/>
              </a:tabLst>
            </a:pPr>
            <a:endParaRPr lang="ru-RU" sz="3200" b="1" dirty="0" smtClean="0"/>
          </a:p>
          <a:p>
            <a:pPr marL="381606" indent="-286565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381606" algn="l"/>
                <a:tab pos="476647" algn="l"/>
                <a:tab pos="884173" algn="l"/>
                <a:tab pos="1291700" algn="l"/>
                <a:tab pos="1699225" algn="l"/>
                <a:tab pos="2106752" algn="l"/>
                <a:tab pos="2514277" algn="l"/>
                <a:tab pos="2921804" algn="l"/>
                <a:tab pos="3329329" algn="l"/>
                <a:tab pos="3736856" algn="l"/>
                <a:tab pos="4144381" algn="l"/>
                <a:tab pos="4551908" algn="l"/>
                <a:tab pos="4959433" algn="l"/>
                <a:tab pos="5366960" algn="l"/>
                <a:tab pos="5774485" algn="l"/>
                <a:tab pos="6182012" algn="l"/>
                <a:tab pos="6589537" algn="l"/>
                <a:tab pos="6997064" algn="l"/>
                <a:tab pos="7404589" algn="l"/>
                <a:tab pos="7812116" algn="l"/>
                <a:tab pos="8219641" algn="l"/>
              </a:tabLst>
            </a:pPr>
            <a:r>
              <a:rPr lang="ru-RU" sz="3200" b="1" dirty="0" smtClean="0"/>
              <a:t>2). E W N   E Z D A N A L</a:t>
            </a:r>
          </a:p>
          <a:p>
            <a:pPr marL="381606" indent="-286565">
              <a:buSzPct val="45000"/>
              <a:buNone/>
              <a:tabLst>
                <a:tab pos="381606" algn="l"/>
                <a:tab pos="476647" algn="l"/>
                <a:tab pos="884173" algn="l"/>
                <a:tab pos="1291700" algn="l"/>
                <a:tab pos="1699225" algn="l"/>
                <a:tab pos="2106752" algn="l"/>
                <a:tab pos="2514277" algn="l"/>
                <a:tab pos="2921804" algn="l"/>
                <a:tab pos="3329329" algn="l"/>
                <a:tab pos="3736856" algn="l"/>
                <a:tab pos="4144381" algn="l"/>
                <a:tab pos="4551908" algn="l"/>
                <a:tab pos="4959433" algn="l"/>
                <a:tab pos="5366960" algn="l"/>
                <a:tab pos="5774485" algn="l"/>
                <a:tab pos="6182012" algn="l"/>
                <a:tab pos="6589537" algn="l"/>
                <a:tab pos="6997064" algn="l"/>
                <a:tab pos="7404589" algn="l"/>
                <a:tab pos="7812116" algn="l"/>
                <a:tab pos="8219641" algn="l"/>
              </a:tabLst>
            </a:pPr>
            <a:endParaRPr lang="ru-RU" sz="3200" b="1" dirty="0" smtClean="0"/>
          </a:p>
          <a:p>
            <a:pPr marL="381606" indent="-286565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381606" algn="l"/>
                <a:tab pos="476647" algn="l"/>
                <a:tab pos="884173" algn="l"/>
                <a:tab pos="1291700" algn="l"/>
                <a:tab pos="1699225" algn="l"/>
                <a:tab pos="2106752" algn="l"/>
                <a:tab pos="2514277" algn="l"/>
                <a:tab pos="2921804" algn="l"/>
                <a:tab pos="3329329" algn="l"/>
                <a:tab pos="3736856" algn="l"/>
                <a:tab pos="4144381" algn="l"/>
                <a:tab pos="4551908" algn="l"/>
                <a:tab pos="4959433" algn="l"/>
                <a:tab pos="5366960" algn="l"/>
                <a:tab pos="5774485" algn="l"/>
                <a:tab pos="6182012" algn="l"/>
                <a:tab pos="6589537" algn="l"/>
                <a:tab pos="6997064" algn="l"/>
                <a:tab pos="7404589" algn="l"/>
                <a:tab pos="7812116" algn="l"/>
                <a:tab pos="8219641" algn="l"/>
              </a:tabLst>
            </a:pPr>
            <a:r>
              <a:rPr lang="ru-RU" sz="3200" b="1" dirty="0" smtClean="0"/>
              <a:t>3). D A A N A C</a:t>
            </a:r>
          </a:p>
          <a:p>
            <a:pPr marL="381606" indent="-286565">
              <a:buSzPct val="45000"/>
              <a:buNone/>
              <a:tabLst>
                <a:tab pos="381606" algn="l"/>
                <a:tab pos="476647" algn="l"/>
                <a:tab pos="884173" algn="l"/>
                <a:tab pos="1291700" algn="l"/>
                <a:tab pos="1699225" algn="l"/>
                <a:tab pos="2106752" algn="l"/>
                <a:tab pos="2514277" algn="l"/>
                <a:tab pos="2921804" algn="l"/>
                <a:tab pos="3329329" algn="l"/>
                <a:tab pos="3736856" algn="l"/>
                <a:tab pos="4144381" algn="l"/>
                <a:tab pos="4551908" algn="l"/>
                <a:tab pos="4959433" algn="l"/>
                <a:tab pos="5366960" algn="l"/>
                <a:tab pos="5774485" algn="l"/>
                <a:tab pos="6182012" algn="l"/>
                <a:tab pos="6589537" algn="l"/>
                <a:tab pos="6997064" algn="l"/>
                <a:tab pos="7404589" algn="l"/>
                <a:tab pos="7812116" algn="l"/>
                <a:tab pos="8219641" algn="l"/>
              </a:tabLst>
            </a:pPr>
            <a:endParaRPr lang="ru-RU" sz="3200" b="1" dirty="0" smtClean="0"/>
          </a:p>
          <a:p>
            <a:pPr marL="381606" indent="-286565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381606" algn="l"/>
                <a:tab pos="476647" algn="l"/>
                <a:tab pos="884173" algn="l"/>
                <a:tab pos="1291700" algn="l"/>
                <a:tab pos="1699225" algn="l"/>
                <a:tab pos="2106752" algn="l"/>
                <a:tab pos="2514277" algn="l"/>
                <a:tab pos="2921804" algn="l"/>
                <a:tab pos="3329329" algn="l"/>
                <a:tab pos="3736856" algn="l"/>
                <a:tab pos="4144381" algn="l"/>
                <a:tab pos="4551908" algn="l"/>
                <a:tab pos="4959433" algn="l"/>
                <a:tab pos="5366960" algn="l"/>
                <a:tab pos="5774485" algn="l"/>
                <a:tab pos="6182012" algn="l"/>
                <a:tab pos="6589537" algn="l"/>
                <a:tab pos="6997064" algn="l"/>
                <a:tab pos="7404589" algn="l"/>
                <a:tab pos="7812116" algn="l"/>
                <a:tab pos="8219641" algn="l"/>
              </a:tabLst>
            </a:pPr>
            <a:r>
              <a:rPr lang="ru-RU" sz="3200" b="1" dirty="0" smtClean="0"/>
              <a:t>4). N A L C S T O D </a:t>
            </a:r>
          </a:p>
          <a:p>
            <a:pPr marL="381606" indent="-286565">
              <a:buSzPct val="45000"/>
              <a:buNone/>
              <a:tabLst>
                <a:tab pos="381606" algn="l"/>
                <a:tab pos="476647" algn="l"/>
                <a:tab pos="884173" algn="l"/>
                <a:tab pos="1291700" algn="l"/>
                <a:tab pos="1699225" algn="l"/>
                <a:tab pos="2106752" algn="l"/>
                <a:tab pos="2514277" algn="l"/>
                <a:tab pos="2921804" algn="l"/>
                <a:tab pos="3329329" algn="l"/>
                <a:tab pos="3736856" algn="l"/>
                <a:tab pos="4144381" algn="l"/>
                <a:tab pos="4551908" algn="l"/>
                <a:tab pos="4959433" algn="l"/>
                <a:tab pos="5366960" algn="l"/>
                <a:tab pos="5774485" algn="l"/>
                <a:tab pos="6182012" algn="l"/>
                <a:tab pos="6589537" algn="l"/>
                <a:tab pos="6997064" algn="l"/>
                <a:tab pos="7404589" algn="l"/>
                <a:tab pos="7812116" algn="l"/>
                <a:tab pos="8219641" algn="l"/>
              </a:tabLst>
            </a:pPr>
            <a:endParaRPr lang="ru-RU" sz="3200" b="1" dirty="0" smtClean="0"/>
          </a:p>
          <a:p>
            <a:pPr marL="381606" indent="-286565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381606" algn="l"/>
                <a:tab pos="476647" algn="l"/>
                <a:tab pos="884173" algn="l"/>
                <a:tab pos="1291700" algn="l"/>
                <a:tab pos="1699225" algn="l"/>
                <a:tab pos="2106752" algn="l"/>
                <a:tab pos="2514277" algn="l"/>
                <a:tab pos="2921804" algn="l"/>
                <a:tab pos="3329329" algn="l"/>
                <a:tab pos="3736856" algn="l"/>
                <a:tab pos="4144381" algn="l"/>
                <a:tab pos="4551908" algn="l"/>
                <a:tab pos="4959433" algn="l"/>
                <a:tab pos="5366960" algn="l"/>
                <a:tab pos="5774485" algn="l"/>
                <a:tab pos="6182012" algn="l"/>
                <a:tab pos="6589537" algn="l"/>
                <a:tab pos="6997064" algn="l"/>
                <a:tab pos="7404589" algn="l"/>
                <a:tab pos="7812116" algn="l"/>
                <a:tab pos="8219641" algn="l"/>
              </a:tabLst>
            </a:pPr>
            <a:r>
              <a:rPr lang="ru-RU" sz="3200" b="1" dirty="0" smtClean="0"/>
              <a:t>5). G E L N A N D</a:t>
            </a:r>
            <a:r>
              <a:rPr lang="en-US" sz="3200" b="1" dirty="0" smtClean="0"/>
              <a:t>                    </a:t>
            </a:r>
            <a:r>
              <a:rPr lang="ru-RU" sz="3200" b="1" dirty="0" smtClean="0"/>
              <a:t>6). A T R U S A A L I</a:t>
            </a:r>
          </a:p>
          <a:p>
            <a:pPr marL="381606" indent="-286565">
              <a:buSzPct val="45000"/>
              <a:buNone/>
              <a:tabLst>
                <a:tab pos="381606" algn="l"/>
                <a:tab pos="476647" algn="l"/>
                <a:tab pos="884173" algn="l"/>
                <a:tab pos="1291700" algn="l"/>
                <a:tab pos="1699225" algn="l"/>
                <a:tab pos="2106752" algn="l"/>
                <a:tab pos="2514277" algn="l"/>
                <a:tab pos="2921804" algn="l"/>
                <a:tab pos="3329329" algn="l"/>
                <a:tab pos="3736856" algn="l"/>
                <a:tab pos="4144381" algn="l"/>
                <a:tab pos="4551908" algn="l"/>
                <a:tab pos="4959433" algn="l"/>
                <a:tab pos="5366960" algn="l"/>
                <a:tab pos="5774485" algn="l"/>
                <a:tab pos="6182012" algn="l"/>
                <a:tab pos="6589537" algn="l"/>
                <a:tab pos="6997064" algn="l"/>
                <a:tab pos="7404589" algn="l"/>
                <a:tab pos="7812116" algn="l"/>
                <a:tab pos="8219641" algn="l"/>
              </a:tabLst>
            </a:pPr>
            <a:endParaRPr lang="ru-RU" sz="3200" b="1" dirty="0" smtClean="0"/>
          </a:p>
          <a:p>
            <a:pPr marL="381606" indent="-286565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381606" algn="l"/>
                <a:tab pos="476647" algn="l"/>
                <a:tab pos="884173" algn="l"/>
                <a:tab pos="1291700" algn="l"/>
                <a:tab pos="1699225" algn="l"/>
                <a:tab pos="2106752" algn="l"/>
                <a:tab pos="2514277" algn="l"/>
                <a:tab pos="2921804" algn="l"/>
                <a:tab pos="3329329" algn="l"/>
                <a:tab pos="3736856" algn="l"/>
                <a:tab pos="4144381" algn="l"/>
                <a:tab pos="4551908" algn="l"/>
                <a:tab pos="4959433" algn="l"/>
                <a:tab pos="5366960" algn="l"/>
                <a:tab pos="5774485" algn="l"/>
                <a:tab pos="6182012" algn="l"/>
                <a:tab pos="6589537" algn="l"/>
                <a:tab pos="6997064" algn="l"/>
                <a:tab pos="7404589" algn="l"/>
                <a:tab pos="7812116" algn="l"/>
                <a:tab pos="8219641" algn="l"/>
              </a:tabLst>
            </a:pPr>
            <a:r>
              <a:rPr lang="ru-RU" sz="3200" b="1" dirty="0" smtClean="0"/>
              <a:t>7). S U A</a:t>
            </a:r>
            <a:r>
              <a:rPr lang="en-US" sz="3200" b="1" dirty="0" smtClean="0"/>
              <a:t>                 </a:t>
            </a:r>
            <a:r>
              <a:rPr lang="ru-RU" sz="3200" b="1" dirty="0" smtClean="0"/>
              <a:t>8). L E S A W</a:t>
            </a:r>
            <a:endParaRPr lang="en-US" sz="3200" b="1" dirty="0" smtClean="0"/>
          </a:p>
          <a:p>
            <a:pPr marL="381606" indent="-286565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381606" algn="l"/>
                <a:tab pos="476647" algn="l"/>
                <a:tab pos="884173" algn="l"/>
                <a:tab pos="1291700" algn="l"/>
                <a:tab pos="1699225" algn="l"/>
                <a:tab pos="2106752" algn="l"/>
                <a:tab pos="2514277" algn="l"/>
                <a:tab pos="2921804" algn="l"/>
                <a:tab pos="3329329" algn="l"/>
                <a:tab pos="3736856" algn="l"/>
                <a:tab pos="4144381" algn="l"/>
                <a:tab pos="4551908" algn="l"/>
                <a:tab pos="4959433" algn="l"/>
                <a:tab pos="5366960" algn="l"/>
                <a:tab pos="5774485" algn="l"/>
                <a:tab pos="6182012" algn="l"/>
                <a:tab pos="6589537" algn="l"/>
                <a:tab pos="6997064" algn="l"/>
                <a:tab pos="7404589" algn="l"/>
                <a:tab pos="7812116" algn="l"/>
                <a:tab pos="8219641" algn="l"/>
              </a:tabLst>
            </a:pPr>
            <a:endParaRPr lang="ru-RU" sz="3200" b="1" dirty="0" smtClean="0"/>
          </a:p>
        </p:txBody>
      </p:sp>
    </p:spTree>
  </p:cSld>
  <p:clrMapOvr>
    <a:masterClrMapping/>
  </p:clrMapOvr>
  <p:transition spd="med">
    <p:wipe dir="d"/>
    <p:sndAc>
      <p:stSnd>
        <p:snd r:embed="rId3" name="ape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Answer key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Ireland</a:t>
            </a:r>
          </a:p>
          <a:p>
            <a:r>
              <a:rPr lang="en-US" b="1" dirty="0" smtClean="0"/>
              <a:t>2. New Zealand</a:t>
            </a:r>
          </a:p>
          <a:p>
            <a:r>
              <a:rPr lang="en-US" b="1" dirty="0" smtClean="0"/>
              <a:t>3. Canada</a:t>
            </a:r>
          </a:p>
          <a:p>
            <a:r>
              <a:rPr lang="en-US" b="1" dirty="0" smtClean="0"/>
              <a:t>4.Scotland</a:t>
            </a:r>
          </a:p>
          <a:p>
            <a:r>
              <a:rPr lang="en-US" b="1" dirty="0" smtClean="0"/>
              <a:t>5.England</a:t>
            </a:r>
          </a:p>
          <a:p>
            <a:r>
              <a:rPr lang="en-US" b="1" dirty="0" smtClean="0"/>
              <a:t>6. Australia</a:t>
            </a:r>
          </a:p>
          <a:p>
            <a:r>
              <a:rPr lang="en-US" b="1" dirty="0" smtClean="0"/>
              <a:t>7.the USA               8. Wales</a:t>
            </a:r>
          </a:p>
          <a:p>
            <a:r>
              <a:rPr lang="en-US" b="1" i="1" dirty="0" smtClean="0"/>
              <a:t>Fill in your  progress report cards…</a:t>
            </a: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3158" y="1223158"/>
            <a:ext cx="7773617" cy="4348982"/>
          </a:xfrm>
        </p:spPr>
        <p:txBody>
          <a:bodyPr>
            <a:noAutofit/>
          </a:bodyPr>
          <a:lstStyle/>
          <a:p>
            <a:r>
              <a:rPr lang="en-US" sz="80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FLAGS &amp; COUNTRIES 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NATIONALITIES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Name country and nationality!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12847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742" y="428604"/>
            <a:ext cx="3666505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735232" y="2242940"/>
            <a:ext cx="5120294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FRANCE</a:t>
            </a:r>
          </a:p>
          <a:p>
            <a:pPr algn="ctr"/>
            <a:r>
              <a:rPr lang="en-US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French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048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159" y="470126"/>
            <a:ext cx="4558907" cy="3123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30130" y="2967334"/>
            <a:ext cx="6185274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JAPAN</a:t>
            </a:r>
          </a:p>
          <a:p>
            <a:pPr algn="ctr"/>
            <a:r>
              <a:rPr lang="en-US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Japanese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246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01670" y="1904997"/>
            <a:ext cx="8076895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Our School. Наша школ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81600" y="228600"/>
            <a:ext cx="3124200" cy="2819400"/>
          </a:xfrm>
        </p:spPr>
      </p:pic>
      <p:grpSp>
        <p:nvGrpSpPr>
          <p:cNvPr id="6" name="Group 19"/>
          <p:cNvGrpSpPr>
            <a:grpSpLocks noGrp="1"/>
          </p:cNvGrpSpPr>
          <p:nvPr>
            <p:ph idx="1"/>
          </p:nvPr>
        </p:nvGrpSpPr>
        <p:grpSpPr bwMode="auto">
          <a:xfrm>
            <a:off x="1" y="2514600"/>
            <a:ext cx="4267199" cy="3662362"/>
            <a:chOff x="529" y="551"/>
            <a:chExt cx="3563" cy="3286"/>
          </a:xfrm>
        </p:grpSpPr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529" y="551"/>
              <a:ext cx="3563" cy="3286"/>
              <a:chOff x="529" y="551"/>
              <a:chExt cx="3563" cy="3286"/>
            </a:xfrm>
          </p:grpSpPr>
          <p:pic>
            <p:nvPicPr>
              <p:cNvPr id="9" name="Picture 16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6000" contrast="48000"/>
              </a:blip>
              <a:srcRect t="2028"/>
              <a:stretch>
                <a:fillRect/>
              </a:stretch>
            </p:blipFill>
            <p:spPr bwMode="auto">
              <a:xfrm>
                <a:off x="529" y="551"/>
                <a:ext cx="3563" cy="3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 rot="470502">
                <a:off x="672" y="3024"/>
                <a:ext cx="336" cy="336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392" y="1248"/>
              <a:ext cx="690" cy="2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cat</a:t>
              </a:r>
              <a:endPara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962400" y="-380999"/>
            <a:ext cx="4572000" cy="3667124"/>
            <a:chOff x="795" y="712"/>
            <a:chExt cx="4330" cy="2919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8000" contrast="40000"/>
            </a:blip>
            <a:srcRect l="5344" t="2948" r="1942" b="2211"/>
            <a:stretch>
              <a:fillRect/>
            </a:stretch>
          </p:blipFill>
          <p:spPr bwMode="auto">
            <a:xfrm>
              <a:off x="795" y="712"/>
              <a:ext cx="4330" cy="2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 rot="21293870">
              <a:off x="956" y="3273"/>
              <a:ext cx="384" cy="336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" name="Group 19"/>
          <p:cNvGrpSpPr>
            <a:grpSpLocks/>
          </p:cNvGrpSpPr>
          <p:nvPr/>
        </p:nvGrpSpPr>
        <p:grpSpPr bwMode="auto">
          <a:xfrm>
            <a:off x="5943600" y="3429000"/>
            <a:ext cx="3200400" cy="2786082"/>
            <a:chOff x="672" y="0"/>
            <a:chExt cx="3838" cy="2929"/>
          </a:xfrm>
        </p:grpSpPr>
        <p:pic>
          <p:nvPicPr>
            <p:cNvPr id="15" name="Dialogue 2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 contrast="38000"/>
            </a:blip>
            <a:srcRect/>
            <a:stretch>
              <a:fillRect/>
            </a:stretch>
          </p:blipFill>
          <p:spPr bwMode="auto">
            <a:xfrm>
              <a:off x="672" y="0"/>
              <a:ext cx="3838" cy="2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 rot="21372122">
              <a:off x="912" y="2496"/>
              <a:ext cx="336" cy="336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62400" y="3276600"/>
            <a:ext cx="20193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159" y="712519"/>
            <a:ext cx="4050921" cy="2576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86829" y="2741682"/>
            <a:ext cx="78928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NEW ZEALAND</a:t>
            </a:r>
          </a:p>
          <a:p>
            <a:pPr algn="ctr"/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New 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Z</a:t>
            </a:r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ealander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20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828" y="357166"/>
            <a:ext cx="3806336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427786" y="2625284"/>
            <a:ext cx="485885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RUSSIA</a:t>
            </a:r>
          </a:p>
          <a:p>
            <a:pPr algn="ctr"/>
            <a:r>
              <a:rPr lang="en-US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Russian</a:t>
            </a:r>
            <a:r>
              <a:rPr lang="en-US" sz="115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endParaRPr lang="ru-RU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62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228601"/>
            <a:ext cx="3905729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85567" y="2667001"/>
            <a:ext cx="817287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GREAT BRITAIN </a:t>
            </a:r>
          </a:p>
          <a:p>
            <a:pPr algn="ctr"/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(The UK).</a:t>
            </a:r>
          </a:p>
          <a:p>
            <a:pPr algn="ctr"/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British</a:t>
            </a:r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77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357167"/>
            <a:ext cx="4461223" cy="2928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28730" y="2967335"/>
            <a:ext cx="5886548" cy="54014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CANADA</a:t>
            </a:r>
          </a:p>
          <a:p>
            <a:pPr algn="ctr"/>
            <a:r>
              <a:rPr lang="en-US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Canadian</a:t>
            </a:r>
            <a:endParaRPr lang="en-US" sz="115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pPr algn="ctr"/>
            <a:endParaRPr lang="ru-RU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28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641" y="428605"/>
            <a:ext cx="3974390" cy="2714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5591" y="2967336"/>
            <a:ext cx="7992829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the United States </a:t>
            </a:r>
          </a:p>
          <a:p>
            <a:pPr algn="ctr"/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of America</a:t>
            </a:r>
            <a:r>
              <a:rPr lang="ru-RU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(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the USA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American</a:t>
            </a:r>
          </a:p>
          <a:p>
            <a:pPr algn="ctr"/>
            <a:endParaRPr lang="ru-RU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37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AUSTRALIA</a:t>
            </a:r>
            <a:b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Australian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8601"/>
            <a:ext cx="3810000" cy="2438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1"/>
            <a:ext cx="4114800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4038601"/>
            <a:ext cx="3624290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9295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Song “Time For School”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5783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Bring your notepad, bring your pens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Bring your schoolbag, too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Bring your books, call your friends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Bring them all with you!</a:t>
            </a:r>
          </a:p>
          <a:p>
            <a:pPr>
              <a:buNone/>
            </a:pPr>
            <a:r>
              <a:rPr lang="en-US" sz="2400" b="1" i="1" dirty="0" smtClean="0">
                <a:solidFill>
                  <a:schemeClr val="tx2"/>
                </a:solidFill>
              </a:rPr>
              <a:t>           It’s time for school, hooray, hooray</a:t>
            </a:r>
          </a:p>
          <a:p>
            <a:pPr>
              <a:buNone/>
            </a:pPr>
            <a:r>
              <a:rPr lang="en-US" sz="2400" b="1" i="1" dirty="0" smtClean="0">
                <a:solidFill>
                  <a:schemeClr val="tx2"/>
                </a:solidFill>
              </a:rPr>
              <a:t>           Hurry up, it’s my first day</a:t>
            </a:r>
          </a:p>
          <a:p>
            <a:pPr>
              <a:buNone/>
            </a:pPr>
            <a:r>
              <a:rPr lang="en-US" sz="2400" b="1" i="1" dirty="0" smtClean="0">
                <a:solidFill>
                  <a:schemeClr val="tx2"/>
                </a:solidFill>
              </a:rPr>
              <a:t>           It’s time for school, it’s lots of fun</a:t>
            </a:r>
          </a:p>
          <a:p>
            <a:pPr>
              <a:buNone/>
            </a:pPr>
            <a:r>
              <a:rPr lang="en-US" sz="2400" b="1" i="1" dirty="0">
                <a:solidFill>
                  <a:schemeClr val="tx2"/>
                </a:solidFill>
              </a:rPr>
              <a:t> </a:t>
            </a:r>
            <a:r>
              <a:rPr lang="en-US" sz="2400" b="1" i="1" dirty="0" smtClean="0">
                <a:solidFill>
                  <a:schemeClr val="tx2"/>
                </a:solidFill>
              </a:rPr>
              <a:t>          School is great for  everyone!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 English, </a:t>
            </a:r>
            <a:r>
              <a:rPr lang="en-US" sz="2400" b="1" dirty="0" err="1" smtClean="0">
                <a:solidFill>
                  <a:schemeClr val="tx2"/>
                </a:solidFill>
              </a:rPr>
              <a:t>Maths</a:t>
            </a:r>
            <a:r>
              <a:rPr lang="en-US" sz="2400" b="1" dirty="0" smtClean="0">
                <a:solidFill>
                  <a:schemeClr val="tx2"/>
                </a:solidFill>
              </a:rPr>
              <a:t> and History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 Art and science, too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 Music and Geography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 Are fun for me and you!</a:t>
            </a:r>
          </a:p>
          <a:p>
            <a:endParaRPr lang="en-US" sz="2400" i="1" dirty="0" smtClean="0"/>
          </a:p>
          <a:p>
            <a:endParaRPr lang="ru-RU" sz="2400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6500826" y="1928802"/>
          <a:ext cx="1476375" cy="495300"/>
        </p:xfrm>
        <a:graphic>
          <a:graphicData uri="http://schemas.openxmlformats.org/presentationml/2006/ole">
            <p:oleObj spid="_x0000_s1026" name="Пакет" r:id="rId4" imgW="1482291" imgH="490888" progId="Package">
              <p:embed/>
            </p:oleObj>
          </a:graphicData>
        </a:graphic>
      </p:graphicFrame>
      <p:pic>
        <p:nvPicPr>
          <p:cNvPr id="5" name="01 - Module 1, p. SS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7162800" y="685800"/>
            <a:ext cx="164307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3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7671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 guest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676401" y="2057401"/>
            <a:ext cx="6248399" cy="38100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552579"/>
                </a:solidFill>
                <a:latin typeface="Baskerville Old Face" pitchFamily="18" charset="0"/>
              </a:rPr>
              <a:t>Dear friends,</a:t>
            </a:r>
          </a:p>
          <a:p>
            <a:pPr>
              <a:buNone/>
            </a:pPr>
            <a:r>
              <a:rPr lang="en-US" b="1" dirty="0" smtClean="0">
                <a:solidFill>
                  <a:srgbClr val="552579"/>
                </a:solidFill>
                <a:latin typeface="Baskerville Old Face" pitchFamily="18" charset="0"/>
              </a:rPr>
              <a:t>I’m Andrew Jones. I’m 10 years old,</a:t>
            </a:r>
          </a:p>
          <a:p>
            <a:pPr>
              <a:buNone/>
            </a:pPr>
            <a:r>
              <a:rPr lang="en-US" b="1" dirty="0" smtClean="0">
                <a:solidFill>
                  <a:srgbClr val="552579"/>
                </a:solidFill>
                <a:latin typeface="Baskerville Old Face" pitchFamily="18" charset="0"/>
              </a:rPr>
              <a:t>from Liverpool in the UK. </a:t>
            </a:r>
          </a:p>
          <a:p>
            <a:pPr>
              <a:buNone/>
            </a:pPr>
            <a:r>
              <a:rPr lang="en-US" b="1" dirty="0" smtClean="0">
                <a:solidFill>
                  <a:srgbClr val="552579"/>
                </a:solidFill>
                <a:latin typeface="Baskerville Old Face" pitchFamily="18" charset="0"/>
              </a:rPr>
              <a:t>I’ve got some questions about</a:t>
            </a:r>
          </a:p>
          <a:p>
            <a:pPr>
              <a:buNone/>
            </a:pPr>
            <a:r>
              <a:rPr lang="en-US" b="1" dirty="0" smtClean="0">
                <a:solidFill>
                  <a:srgbClr val="552579"/>
                </a:solidFill>
                <a:latin typeface="Baskerville Old Face" pitchFamily="18" charset="0"/>
              </a:rPr>
              <a:t>Russian schools…  </a:t>
            </a:r>
            <a:endParaRPr lang="ru-RU" b="1" dirty="0">
              <a:solidFill>
                <a:srgbClr val="552579"/>
              </a:solidFill>
            </a:endParaRPr>
          </a:p>
        </p:txBody>
      </p:sp>
      <p:pic>
        <p:nvPicPr>
          <p:cNvPr id="3074" name="Picture 2" descr="http://skripters.com/uploads/posts/2010-12/1291310461_bezimen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49245"/>
            <a:ext cx="761999" cy="4605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7105" y="222195"/>
            <a:ext cx="8076895" cy="45811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Spotlight on Russia. Andrew’s questions:</a:t>
            </a:r>
            <a:endParaRPr lang="en-US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670604" y="1138425"/>
            <a:ext cx="7177135" cy="5039265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Baskerville Old Face" pitchFamily="18" charset="0"/>
              </a:rPr>
              <a:t>1.How old are Russian schoolchildren in Year 1?</a:t>
            </a:r>
          </a:p>
          <a:p>
            <a:pPr algn="l"/>
            <a:r>
              <a:rPr lang="en-US" b="1" dirty="0" smtClean="0">
                <a:latin typeface="Baskerville Old Face" pitchFamily="18" charset="0"/>
              </a:rPr>
              <a:t>2.How many lessons a day do you have?</a:t>
            </a:r>
          </a:p>
          <a:p>
            <a:pPr algn="l"/>
            <a:r>
              <a:rPr lang="en-US" b="1" dirty="0" smtClean="0">
                <a:latin typeface="Baskerville Old Face" pitchFamily="18" charset="0"/>
              </a:rPr>
              <a:t>   3. Do you have breaks?</a:t>
            </a:r>
          </a:p>
          <a:p>
            <a:pPr algn="l"/>
            <a:r>
              <a:rPr lang="en-US" b="1" dirty="0" smtClean="0">
                <a:latin typeface="Baskerville Old Face" pitchFamily="18" charset="0"/>
              </a:rPr>
              <a:t>4.What about lessons time and holidays?</a:t>
            </a:r>
          </a:p>
          <a:p>
            <a:pPr algn="l"/>
            <a:r>
              <a:rPr lang="en-US" b="1" dirty="0" smtClean="0">
                <a:latin typeface="Baskerville Old Face" pitchFamily="18" charset="0"/>
              </a:rPr>
              <a:t> 5.Do children in Russian schools wear a uniform?</a:t>
            </a:r>
          </a:p>
          <a:p>
            <a:pPr algn="l"/>
            <a:r>
              <a:rPr lang="en-US" b="1" dirty="0" smtClean="0">
                <a:latin typeface="Baskerville Old Face" pitchFamily="18" charset="0"/>
              </a:rPr>
              <a:t>6. What are your </a:t>
            </a:r>
            <a:r>
              <a:rPr lang="en-US" b="1" dirty="0" err="1" smtClean="0">
                <a:latin typeface="Baskerville Old Face" pitchFamily="18" charset="0"/>
              </a:rPr>
              <a:t>favourite</a:t>
            </a:r>
            <a:r>
              <a:rPr lang="en-US" b="1" dirty="0" smtClean="0">
                <a:latin typeface="Baskerville Old Face" pitchFamily="18" charset="0"/>
              </a:rPr>
              <a:t> subjects?</a:t>
            </a:r>
          </a:p>
          <a:p>
            <a:pPr algn="l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3309" y="990600"/>
            <a:ext cx="6871724" cy="30053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00FF"/>
                </a:solidFill>
              </a:rPr>
              <a:t>Suggested answer key</a:t>
            </a:r>
            <a:endParaRPr lang="ru-RU" b="1" dirty="0">
              <a:solidFill>
                <a:srgbClr val="66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199"/>
            <a:ext cx="8085434" cy="4119375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1. They are 6 (or 7) years old.</a:t>
            </a:r>
          </a:p>
          <a:p>
            <a:r>
              <a:rPr lang="en-US" sz="3000" b="1" dirty="0" smtClean="0"/>
              <a:t>2. We have 5 (or 6) lessons a day.</a:t>
            </a:r>
          </a:p>
          <a:p>
            <a:r>
              <a:rPr lang="en-US" sz="3000" b="1" dirty="0" smtClean="0"/>
              <a:t>3. Yes, we do. We have 10 minutes breaks and a long lunch break.</a:t>
            </a:r>
          </a:p>
          <a:p>
            <a:r>
              <a:rPr lang="en-US" sz="3000" b="1" dirty="0" smtClean="0"/>
              <a:t>4. Each lesson lasts 40 minutes. We have autumn, winter, spring and summer holidays.</a:t>
            </a:r>
          </a:p>
          <a:p>
            <a:r>
              <a:rPr lang="en-US" sz="3000" b="1" dirty="0" smtClean="0"/>
              <a:t>5. Yes, we do. Look at us! But not all of us wear school uniform every day.</a:t>
            </a:r>
          </a:p>
          <a:p>
            <a:r>
              <a:rPr lang="en-US" sz="3000" b="1" dirty="0" smtClean="0"/>
              <a:t>6.  My </a:t>
            </a:r>
            <a:r>
              <a:rPr lang="en-US" sz="3000" b="1" dirty="0" err="1" smtClean="0"/>
              <a:t>favourite</a:t>
            </a:r>
            <a:r>
              <a:rPr lang="en-US" sz="3000" b="1" dirty="0" smtClean="0"/>
              <a:t> subject(s) is (are)…</a:t>
            </a:r>
            <a:endParaRPr lang="ru-RU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What do you associate your school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with?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6500" b="1" dirty="0" smtClean="0">
                <a:solidFill>
                  <a:srgbClr val="552579"/>
                </a:solidFill>
              </a:rPr>
              <a:t>When I think of my school I imagine…</a:t>
            </a:r>
            <a:endParaRPr lang="ru-RU" sz="6500" dirty="0" smtClean="0">
              <a:solidFill>
                <a:srgbClr val="552579"/>
              </a:solidFill>
            </a:endParaRPr>
          </a:p>
          <a:p>
            <a:r>
              <a:rPr lang="en-US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3309" y="838200"/>
            <a:ext cx="6871724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Questions to the guest: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3310" y="1752601"/>
            <a:ext cx="6871724" cy="396697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1.How old are you? </a:t>
            </a:r>
          </a:p>
          <a:p>
            <a:r>
              <a:rPr lang="en-US" b="1" dirty="0" smtClean="0"/>
              <a:t>2.Where are you from? </a:t>
            </a:r>
          </a:p>
          <a:p>
            <a:r>
              <a:rPr lang="en-US" b="1" dirty="0" smtClean="0"/>
              <a:t>3.How many countries are there in the UK?</a:t>
            </a:r>
          </a:p>
          <a:p>
            <a:r>
              <a:rPr lang="en-US" b="1" dirty="0" smtClean="0"/>
              <a:t>What are they?</a:t>
            </a:r>
          </a:p>
          <a:p>
            <a:r>
              <a:rPr lang="en-US" b="1" dirty="0" smtClean="0"/>
              <a:t>4.What is the symbol of England?</a:t>
            </a:r>
            <a:endParaRPr lang="ru-RU" b="1" dirty="0" smtClean="0"/>
          </a:p>
          <a:p>
            <a:r>
              <a:rPr lang="en-US" b="1" dirty="0" smtClean="0"/>
              <a:t> 5.What Form are you in? </a:t>
            </a:r>
          </a:p>
          <a:p>
            <a:r>
              <a:rPr lang="en-US" b="1" dirty="0" smtClean="0"/>
              <a:t>6.How many lessons a day do you have?</a:t>
            </a:r>
          </a:p>
          <a:p>
            <a:r>
              <a:rPr lang="en-US" b="1" dirty="0" smtClean="0"/>
              <a:t>7.Have you got a sister or a brother?</a:t>
            </a:r>
          </a:p>
          <a:p>
            <a:r>
              <a:rPr lang="en-US" b="1" dirty="0" smtClean="0"/>
              <a:t>8.Do you like your school?...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Questions to the guest: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670" y="2057400"/>
            <a:ext cx="8076895" cy="412029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9</a:t>
            </a:r>
            <a:r>
              <a:rPr lang="en-US" sz="3200" b="1" dirty="0" smtClean="0"/>
              <a:t>. Do you play computer games?</a:t>
            </a:r>
          </a:p>
          <a:p>
            <a:r>
              <a:rPr lang="en-US" sz="3200" b="1" dirty="0" smtClean="0"/>
              <a:t>10. What is your </a:t>
            </a:r>
            <a:r>
              <a:rPr lang="en-US" sz="3200" b="1" dirty="0" err="1" smtClean="0"/>
              <a:t>favourite</a:t>
            </a:r>
            <a:r>
              <a:rPr lang="en-US" sz="3200" b="1" dirty="0" smtClean="0"/>
              <a:t> game?</a:t>
            </a:r>
          </a:p>
          <a:p>
            <a:r>
              <a:rPr lang="en-US" sz="3200" b="1" dirty="0" smtClean="0"/>
              <a:t>11. Do you copy the homework from your classmates’ exercise books? </a:t>
            </a:r>
            <a:endParaRPr lang="ru-RU" sz="3200" b="1" dirty="0" smtClean="0"/>
          </a:p>
          <a:p>
            <a:pPr>
              <a:buNone/>
            </a:pPr>
            <a:r>
              <a:rPr lang="en-US" sz="3200" b="1" dirty="0" smtClean="0"/>
              <a:t>12. Have you seen the queen?</a:t>
            </a:r>
          </a:p>
          <a:p>
            <a:r>
              <a:rPr lang="en-US" sz="3200" b="1" dirty="0" smtClean="0"/>
              <a:t>13. How old is the queen?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670" y="838200"/>
            <a:ext cx="8076895" cy="106375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600FF"/>
                </a:solidFill>
              </a:rPr>
              <a:t>Suggested answer key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670" y="1600200"/>
            <a:ext cx="8076895" cy="4577490"/>
          </a:xfrm>
        </p:spPr>
        <p:txBody>
          <a:bodyPr/>
          <a:lstStyle/>
          <a:p>
            <a:r>
              <a:rPr lang="en-US" b="1" dirty="0" smtClean="0"/>
              <a:t>1.I am 10 years old.</a:t>
            </a:r>
          </a:p>
          <a:p>
            <a:r>
              <a:rPr lang="en-US" b="1" dirty="0" smtClean="0"/>
              <a:t>2. I am from Liverpool, the UK.</a:t>
            </a:r>
          </a:p>
          <a:p>
            <a:r>
              <a:rPr lang="en-US" b="1" dirty="0" smtClean="0"/>
              <a:t>3. There are 4 countries in the UK. They are: Scotland, England, Wales and Northern Ireland.</a:t>
            </a:r>
          </a:p>
          <a:p>
            <a:r>
              <a:rPr lang="en-US" b="1" dirty="0" smtClean="0"/>
              <a:t>4. The symbol of England is a red rose.</a:t>
            </a:r>
          </a:p>
          <a:p>
            <a:r>
              <a:rPr lang="en-US" b="1" dirty="0" smtClean="0"/>
              <a:t>5. I’m in the 5-th Form (Year)</a:t>
            </a:r>
          </a:p>
          <a:p>
            <a:r>
              <a:rPr lang="en-US" b="1" dirty="0" smtClean="0"/>
              <a:t>6. We usually have 6 or 7 lessons a day.</a:t>
            </a:r>
          </a:p>
          <a:p>
            <a:r>
              <a:rPr lang="en-US" b="1" dirty="0" smtClean="0"/>
              <a:t>7. I have got a brother</a:t>
            </a:r>
          </a:p>
          <a:p>
            <a:r>
              <a:rPr lang="en-US" b="1" dirty="0" smtClean="0"/>
              <a:t>8. Yes, I do. I’m proud of it.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00FF"/>
                </a:solidFill>
              </a:rPr>
              <a:t>Suggested answer key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9. Yes, I do.</a:t>
            </a:r>
          </a:p>
          <a:p>
            <a:r>
              <a:rPr lang="en-US" sz="3200" b="1" dirty="0" smtClean="0"/>
              <a:t>10. My </a:t>
            </a:r>
            <a:r>
              <a:rPr lang="en-US" sz="3200" b="1" dirty="0" err="1" smtClean="0"/>
              <a:t>favourite</a:t>
            </a:r>
            <a:r>
              <a:rPr lang="en-US" sz="3200" b="1" dirty="0" smtClean="0"/>
              <a:t> computer game is…</a:t>
            </a:r>
          </a:p>
          <a:p>
            <a:r>
              <a:rPr lang="en-US" sz="3200" b="1" dirty="0" smtClean="0"/>
              <a:t>11. No, I don’t. I do it myself.</a:t>
            </a:r>
          </a:p>
          <a:p>
            <a:r>
              <a:rPr lang="en-US" sz="3200" b="1" dirty="0" smtClean="0"/>
              <a:t>12. No, I haven’t. Only on TV.</a:t>
            </a:r>
          </a:p>
          <a:p>
            <a:r>
              <a:rPr lang="en-US" sz="3200" b="1" dirty="0" smtClean="0"/>
              <a:t>13. She is about 90, I think.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Work in groups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6600FF"/>
                </a:solidFill>
              </a:rPr>
              <a:t>1.</a:t>
            </a:r>
            <a:r>
              <a:rPr lang="en-US" b="1" dirty="0" smtClean="0"/>
              <a:t> Listen and Read the text </a:t>
            </a:r>
            <a:r>
              <a:rPr lang="en-US" b="1" dirty="0" smtClean="0">
                <a:solidFill>
                  <a:srgbClr val="6600FF"/>
                </a:solidFill>
              </a:rPr>
              <a:t>(SB p 41</a:t>
            </a:r>
            <a:r>
              <a:rPr lang="en-US" b="1" dirty="0" smtClean="0"/>
              <a:t>)and find out where the souvenirs are from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For example, </a:t>
            </a:r>
          </a:p>
          <a:p>
            <a:r>
              <a:rPr lang="en-US" b="1" dirty="0" smtClean="0"/>
              <a:t>The hat is </a:t>
            </a:r>
            <a:r>
              <a:rPr lang="en-US" b="1" dirty="0" smtClean="0">
                <a:solidFill>
                  <a:schemeClr val="accent2"/>
                </a:solidFill>
              </a:rPr>
              <a:t>Northern Irish</a:t>
            </a:r>
            <a:r>
              <a:rPr lang="en-US" b="1" dirty="0" smtClean="0"/>
              <a:t>. You can buy a hat with shamrocks on it in </a:t>
            </a:r>
            <a:r>
              <a:rPr lang="en-US" b="1" dirty="0" smtClean="0">
                <a:solidFill>
                  <a:schemeClr val="accent2"/>
                </a:solidFill>
              </a:rPr>
              <a:t>Northern Ireland.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Рисунок 3" descr="7E6BA720"/>
          <p:cNvPicPr/>
          <p:nvPr/>
        </p:nvPicPr>
        <p:blipFill>
          <a:blip r:embed="rId3" cstate="print"/>
          <a:srcRect l="36754" t="15639" b="15401"/>
          <a:stretch>
            <a:fillRect/>
          </a:stretch>
        </p:blipFill>
        <p:spPr bwMode="auto">
          <a:xfrm>
            <a:off x="609600" y="228600"/>
            <a:ext cx="8077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54 Дорожка 54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87863" y="3886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670" y="838200"/>
            <a:ext cx="8076895" cy="1063751"/>
          </a:xfrm>
        </p:spPr>
        <p:txBody>
          <a:bodyPr>
            <a:normAutofit/>
          </a:bodyPr>
          <a:lstStyle/>
          <a:p>
            <a:r>
              <a:rPr lang="en-US" b="1" dirty="0" smtClean="0"/>
              <a:t>Answer 	Key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670" y="1600200"/>
            <a:ext cx="8076895" cy="457749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The scarf is </a:t>
            </a:r>
            <a:r>
              <a:rPr lang="en-US" b="1" dirty="0" smtClean="0">
                <a:solidFill>
                  <a:schemeClr val="accent2"/>
                </a:solidFill>
              </a:rPr>
              <a:t>Scottish</a:t>
            </a:r>
            <a:r>
              <a:rPr lang="en-US" b="1" dirty="0" smtClean="0"/>
              <a:t>. You can buy a tartan scarf in </a:t>
            </a:r>
            <a:r>
              <a:rPr lang="en-US" b="1" dirty="0" smtClean="0">
                <a:solidFill>
                  <a:schemeClr val="accent2"/>
                </a:solidFill>
              </a:rPr>
              <a:t>Scotland.</a:t>
            </a:r>
          </a:p>
          <a:p>
            <a:r>
              <a:rPr lang="en-US" b="1" dirty="0" smtClean="0"/>
              <a:t>The stuffed toy is </a:t>
            </a:r>
            <a:r>
              <a:rPr lang="en-US" b="1" dirty="0" smtClean="0">
                <a:solidFill>
                  <a:schemeClr val="accent2"/>
                </a:solidFill>
              </a:rPr>
              <a:t>Scottish.</a:t>
            </a:r>
            <a:r>
              <a:rPr lang="en-US" b="1" dirty="0" smtClean="0"/>
              <a:t> You can buy a stuffed toy (like this) in </a:t>
            </a:r>
            <a:r>
              <a:rPr lang="en-US" b="1" dirty="0" smtClean="0">
                <a:solidFill>
                  <a:schemeClr val="accent2"/>
                </a:solidFill>
              </a:rPr>
              <a:t>Scotland.</a:t>
            </a:r>
          </a:p>
          <a:p>
            <a:r>
              <a:rPr lang="en-US" b="1" dirty="0" smtClean="0"/>
              <a:t>The toy buses are </a:t>
            </a:r>
            <a:r>
              <a:rPr lang="en-US" b="1" dirty="0" smtClean="0">
                <a:solidFill>
                  <a:schemeClr val="accent2"/>
                </a:solidFill>
              </a:rPr>
              <a:t>English.</a:t>
            </a:r>
            <a:r>
              <a:rPr lang="en-US" b="1" dirty="0" smtClean="0"/>
              <a:t> You can buy toy buses in </a:t>
            </a:r>
            <a:r>
              <a:rPr lang="en-US" b="1" dirty="0" smtClean="0">
                <a:solidFill>
                  <a:schemeClr val="accent2"/>
                </a:solidFill>
              </a:rPr>
              <a:t>England.</a:t>
            </a:r>
          </a:p>
          <a:p>
            <a:r>
              <a:rPr lang="en-US" b="1" dirty="0" smtClean="0"/>
              <a:t>The mug is </a:t>
            </a:r>
            <a:r>
              <a:rPr lang="en-US" b="1" dirty="0" smtClean="0">
                <a:solidFill>
                  <a:schemeClr val="accent2"/>
                </a:solidFill>
              </a:rPr>
              <a:t>Welsh</a:t>
            </a:r>
            <a:r>
              <a:rPr lang="en-US" b="1" dirty="0" smtClean="0"/>
              <a:t>. You can buy a mug (like this) in </a:t>
            </a:r>
            <a:r>
              <a:rPr lang="en-US" b="1" dirty="0" smtClean="0">
                <a:solidFill>
                  <a:schemeClr val="accent2"/>
                </a:solidFill>
              </a:rPr>
              <a:t>Wales.</a:t>
            </a:r>
          </a:p>
          <a:p>
            <a:r>
              <a:rPr lang="en-US" b="1" dirty="0" smtClean="0"/>
              <a:t>The pin is </a:t>
            </a:r>
            <a:r>
              <a:rPr lang="en-US" b="1" dirty="0" smtClean="0">
                <a:solidFill>
                  <a:schemeClr val="accent2"/>
                </a:solidFill>
              </a:rPr>
              <a:t>British.</a:t>
            </a:r>
            <a:r>
              <a:rPr lang="en-US" b="1" dirty="0" smtClean="0"/>
              <a:t> You can buy a(Union Jack) pin in </a:t>
            </a:r>
            <a:r>
              <a:rPr lang="en-US" b="1" dirty="0" smtClean="0">
                <a:solidFill>
                  <a:schemeClr val="accent2"/>
                </a:solidFill>
              </a:rPr>
              <a:t>England.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Homework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SB ex 4, p 41</a:t>
            </a:r>
            <a:endParaRPr lang="ru-RU" sz="3200" b="1" dirty="0" smtClean="0"/>
          </a:p>
          <a:p>
            <a:r>
              <a:rPr lang="en-US" sz="3200" b="1" i="1" smtClean="0"/>
              <a:t>(a project on popular Russian souvenirs)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iCA4H5T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39540" y="2207360"/>
            <a:ext cx="3817625" cy="335950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data\articles\65\6521\652114\presentation\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:\data\articles\65\6521\652114\presentation\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Guess a riddle: What is there in the black box?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WE CAN HEAR IT BEFORE AND  AFTER THE LESSON. What is it?</a:t>
            </a:r>
          </a:p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What is there in the black box?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5400" b="1" dirty="0" smtClean="0">
                <a:solidFill>
                  <a:schemeClr val="accent2"/>
                </a:solidFill>
              </a:rPr>
              <a:t>It’s a school bell!</a:t>
            </a:r>
            <a:endParaRPr lang="ru-RU" sz="5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Guess the riddles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1. You need it for cleaning. </a:t>
            </a:r>
          </a:p>
          <a:p>
            <a:r>
              <a:rPr lang="en-US" sz="3200" b="1" dirty="0" smtClean="0"/>
              <a:t>2. You need it for counting.</a:t>
            </a:r>
          </a:p>
          <a:p>
            <a:r>
              <a:rPr lang="en-US" sz="3200" b="1" dirty="0" smtClean="0"/>
              <a:t>3. You need it for carrying things.</a:t>
            </a:r>
          </a:p>
          <a:p>
            <a:r>
              <a:rPr lang="en-US" sz="3200" b="1" dirty="0" smtClean="0"/>
              <a:t>4. You need it for writing.</a:t>
            </a:r>
          </a:p>
          <a:p>
            <a:r>
              <a:rPr lang="en-US" sz="3200" b="1" dirty="0" smtClean="0"/>
              <a:t>5. You need it for reading.</a:t>
            </a:r>
          </a:p>
          <a:p>
            <a:r>
              <a:rPr lang="en-US" sz="3200" b="1" dirty="0" smtClean="0"/>
              <a:t>6. You need it for drawing.</a:t>
            </a:r>
          </a:p>
          <a:p>
            <a:pPr>
              <a:buNone/>
            </a:pPr>
            <a:r>
              <a:rPr lang="en-US" sz="3200" b="1" dirty="0" smtClean="0"/>
              <a:t>7.You need it for working and playing games.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Answer key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1. a rubber (an eraser); </a:t>
            </a:r>
          </a:p>
          <a:p>
            <a:r>
              <a:rPr lang="en-US" sz="3200" b="1" dirty="0" smtClean="0"/>
              <a:t>2. a calculator;</a:t>
            </a:r>
          </a:p>
          <a:p>
            <a:r>
              <a:rPr lang="en-US" sz="3200" b="1" dirty="0" smtClean="0"/>
              <a:t>3. a schoolbag; </a:t>
            </a:r>
          </a:p>
          <a:p>
            <a:r>
              <a:rPr lang="en-US" sz="3200" b="1" dirty="0" smtClean="0"/>
              <a:t>4. a pen (a pencil); </a:t>
            </a:r>
          </a:p>
          <a:p>
            <a:r>
              <a:rPr lang="en-US" sz="3200" b="1" dirty="0" smtClean="0"/>
              <a:t>5. a book (a textbook);</a:t>
            </a:r>
          </a:p>
          <a:p>
            <a:r>
              <a:rPr lang="en-US" sz="3200" b="1" dirty="0" smtClean="0"/>
              <a:t>6. paints (a brush);</a:t>
            </a:r>
          </a:p>
          <a:p>
            <a:r>
              <a:rPr lang="en-US" sz="3200" b="1" dirty="0" smtClean="0"/>
              <a:t>7. a personal computer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1079</Words>
  <Application>Microsoft Office PowerPoint</Application>
  <PresentationFormat>Экран (4:3)</PresentationFormat>
  <Paragraphs>160</Paragraphs>
  <Slides>38</Slides>
  <Notes>2</Notes>
  <HiddenSlides>0</HiddenSlides>
  <MMClips>4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Office Theme</vt:lpstr>
      <vt:lpstr>Пакет</vt:lpstr>
      <vt:lpstr>A lesson in the 5-th Form “SCHOOL  DAYS”</vt:lpstr>
      <vt:lpstr>Слайд 2</vt:lpstr>
      <vt:lpstr>What do you associate your school with?</vt:lpstr>
      <vt:lpstr>Слайд 4</vt:lpstr>
      <vt:lpstr>Слайд 5</vt:lpstr>
      <vt:lpstr>Guess a riddle: What is there in the black box?</vt:lpstr>
      <vt:lpstr>Слайд 7</vt:lpstr>
      <vt:lpstr>Guess the riddles</vt:lpstr>
      <vt:lpstr>Answer key</vt:lpstr>
      <vt:lpstr>Слайд 10</vt:lpstr>
      <vt:lpstr>Слайд 11</vt:lpstr>
      <vt:lpstr>Test 1. Match the objects to the school subjects.</vt:lpstr>
      <vt:lpstr>Слайд 13</vt:lpstr>
      <vt:lpstr>Do you Know English Well?</vt:lpstr>
      <vt:lpstr>Test 2 «Guess English-speaking countries»</vt:lpstr>
      <vt:lpstr>Answer key</vt:lpstr>
      <vt:lpstr>FLAGS &amp; COUNTRIES &amp; NATIONALITIES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AUSTRALIA Australian</vt:lpstr>
      <vt:lpstr> Song “Time For School”</vt:lpstr>
      <vt:lpstr>a guest</vt:lpstr>
      <vt:lpstr>Spotlight on Russia. Andrew’s questions:</vt:lpstr>
      <vt:lpstr>Suggested answer key</vt:lpstr>
      <vt:lpstr>Questions to the guest:</vt:lpstr>
      <vt:lpstr>Questions to the guest:</vt:lpstr>
      <vt:lpstr>Suggested answer key</vt:lpstr>
      <vt:lpstr>Suggested answer key</vt:lpstr>
      <vt:lpstr>Work in groups</vt:lpstr>
      <vt:lpstr>Слайд 35</vt:lpstr>
      <vt:lpstr>Answer  Key</vt:lpstr>
      <vt:lpstr>Homework</vt:lpstr>
      <vt:lpstr>Слайд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Домашний</cp:lastModifiedBy>
  <cp:revision>162</cp:revision>
  <dcterms:created xsi:type="dcterms:W3CDTF">2013-08-21T19:17:07Z</dcterms:created>
  <dcterms:modified xsi:type="dcterms:W3CDTF">2016-12-18T11:15:02Z</dcterms:modified>
</cp:coreProperties>
</file>