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94" r:id="rId3"/>
    <p:sldId id="282" r:id="rId4"/>
    <p:sldId id="291" r:id="rId5"/>
    <p:sldId id="289" r:id="rId6"/>
    <p:sldId id="283" r:id="rId7"/>
    <p:sldId id="285" r:id="rId8"/>
    <p:sldId id="286" r:id="rId9"/>
    <p:sldId id="290" r:id="rId10"/>
    <p:sldId id="279" r:id="rId11"/>
    <p:sldId id="287" r:id="rId12"/>
    <p:sldId id="277" r:id="rId13"/>
    <p:sldId id="304" r:id="rId14"/>
    <p:sldId id="280" r:id="rId15"/>
    <p:sldId id="281" r:id="rId16"/>
    <p:sldId id="305" r:id="rId17"/>
    <p:sldId id="302" r:id="rId18"/>
    <p:sldId id="297" r:id="rId19"/>
    <p:sldId id="306" r:id="rId20"/>
    <p:sldId id="299" r:id="rId21"/>
    <p:sldId id="300" r:id="rId22"/>
    <p:sldId id="303" r:id="rId23"/>
    <p:sldId id="265" r:id="rId24"/>
    <p:sldId id="266" r:id="rId25"/>
    <p:sldId id="30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Users\&#1058;&#1077;&#1072;&#1090;&#1088;\Desktop\&#1089;&#1072;&#1081;&#1090;%201%20&#1089;&#1077;&#1085;&#1090;&#1103;&#1073;&#1088;&#1103;\1%20&#1089;&#1077;&#1085;&#1090;&#1103;&#1073;&#1088;&#1103;%20&#1079;&#1072;&#1085;&#1103;&#1090;&#1080;&#1077;\01%20&#1042;&#1077;&#1089;&#1077;&#1083;&#1072;&#1103;%20&#1084;&#1099;&#1096;&#1082;&#1072;.mp3" TargetMode="Externa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58;&#1077;&#1072;&#1090;&#1088;\Desktop\&#1089;&#1072;&#1081;&#1090;%201%20&#1089;&#1077;&#1085;&#1090;&#1103;&#1073;&#1088;&#1103;\1%20&#1089;&#1077;&#1085;&#1090;&#1103;&#1073;&#1088;&#1103;%20&#1079;&#1072;&#1085;&#1103;&#1090;&#1080;&#1077;\&#1055;&#1088;&#1080;&#1083;&#1086;&#1078;&#1077;&#1085;&#1080;&#1077;%201\&#1082;&#1072;&#1082;%20&#1088;&#1072;&#1089;&#1090;&#1091;&#1090;%20&#1094;&#1074;&#1077;&#1090;&#1099;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8;&#1077;&#1072;&#1090;&#1088;\Desktop\&#1089;&#1072;&#1081;&#1090;%201%20&#1089;&#1077;&#1085;&#1090;&#1103;&#1073;&#1088;&#1103;\1%20&#1089;&#1077;&#1085;&#1090;&#1103;&#1073;&#1088;&#1103;%20&#1079;&#1072;&#1085;&#1103;&#1090;&#1080;&#1077;\&#1055;&#1088;&#1080;&#1083;&#1086;&#1078;&#1077;&#1085;&#1080;&#1077;%201\&#1072;&#1091;&#1076;&#1080;&#1086;%20%20&#1094;&#1074;&#1077;&#1090;&#1099;.mp3" TargetMode="Externa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&#1058;&#1077;&#1072;&#1090;&#1088;\Desktop\&#1089;&#1072;&#1081;&#1090;%201%20&#1089;&#1077;&#1085;&#1090;&#1103;&#1073;&#1088;&#1103;\1%20&#1089;&#1077;&#1085;&#1090;&#1103;&#1073;&#1088;&#1103;%20&#1079;&#1072;&#1085;&#1103;&#1090;&#1080;&#1077;\&#1055;&#1088;&#1080;&#1083;&#1086;&#1078;&#1077;&#1085;&#1080;&#1077;%201\&#1089;&#1082;&#1088;&#1080;&#1087;%20&#1076;&#1074;&#1077;&#1088;&#1080;.mp3" TargetMode="External"/><Relationship Id="rId1" Type="http://schemas.openxmlformats.org/officeDocument/2006/relationships/audio" Target="file:///C:\Users\&#1058;&#1077;&#1072;&#1090;&#1088;\Desktop\&#1089;&#1072;&#1081;&#1090;%201%20&#1089;&#1077;&#1085;&#1090;&#1103;&#1073;&#1088;&#1103;\1%20&#1089;&#1077;&#1085;&#1090;&#1103;&#1073;&#1088;&#1103;%20&#1079;&#1072;&#1085;&#1103;&#1090;&#1080;&#1077;\&#1055;&#1088;&#1080;&#1083;&#1086;&#1078;&#1077;&#1085;&#1080;&#1077;%201\&#1085;&#1072;&#1095;&#1072;&#1083;&#1086;%20&#1090;&#1077;&#1072;&#1090;&#1088;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58;&#1077;&#1072;&#1090;&#1088;\Desktop\&#1089;&#1072;&#1081;&#1090;%201%20&#1089;&#1077;&#1085;&#1090;&#1103;&#1073;&#1088;&#1103;\1%20&#1089;&#1077;&#1085;&#1090;&#1103;&#1073;&#1088;&#1103;%20&#1079;&#1072;&#1085;&#1103;&#1090;&#1080;&#1077;\&#1055;&#1088;&#1080;&#1083;&#1086;&#1078;&#1077;&#1085;&#1080;&#1077;%201\&#1079;&#1074;&#1091;&#1082;&#1080;%20&#1087;&#1088;&#1080;&#1088;&#1086;&#1076;&#1099;%20&#1083;&#1077;&#1089;.mp3" TargetMode="Externa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Театр\Desktop\БАКАЛЕЦ КОНКУРС\0_6ebf8_a84f747a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55576" y="2348880"/>
            <a:ext cx="7561262" cy="36004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300" b="1" dirty="0" smtClean="0">
                <a:solidFill>
                  <a:srgbClr val="FFFF00"/>
                </a:solidFill>
              </a:rPr>
              <a:t>Открытое занятие </a:t>
            </a:r>
            <a:br>
              <a:rPr lang="ru-RU" sz="5300" b="1" dirty="0" smtClean="0">
                <a:solidFill>
                  <a:srgbClr val="FFFF00"/>
                </a:solidFill>
              </a:rPr>
            </a:br>
            <a:r>
              <a:rPr lang="ru-RU" sz="5300" b="1" dirty="0" smtClean="0">
                <a:solidFill>
                  <a:srgbClr val="FFFF00"/>
                </a:solidFill>
              </a:rPr>
              <a:t>по актерскому мастерству</a:t>
            </a:r>
            <a:br>
              <a:rPr lang="ru-RU" sz="5300" b="1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sz="3100" dirty="0" smtClean="0">
                <a:solidFill>
                  <a:srgbClr val="FFC000"/>
                </a:solidFill>
              </a:rPr>
              <a:t/>
            </a:r>
            <a:br>
              <a:rPr lang="ru-RU" sz="3100" dirty="0" smtClean="0">
                <a:solidFill>
                  <a:srgbClr val="FFC000"/>
                </a:solidFill>
              </a:rPr>
            </a:br>
            <a:r>
              <a:rPr lang="ru-RU" sz="4000" dirty="0" smtClean="0">
                <a:solidFill>
                  <a:srgbClr val="FFC000"/>
                </a:solidFill>
              </a:rPr>
              <a:t/>
            </a:r>
            <a:br>
              <a:rPr lang="ru-RU" sz="4000" dirty="0" smtClean="0">
                <a:solidFill>
                  <a:srgbClr val="FFC000"/>
                </a:solidFill>
              </a:rPr>
            </a:br>
            <a:r>
              <a:rPr lang="ru-RU" sz="4000" dirty="0" smtClean="0">
                <a:solidFill>
                  <a:srgbClr val="FFC000"/>
                </a:solidFill>
              </a:rPr>
              <a:t> </a:t>
            </a:r>
            <a:endParaRPr lang="ru-RU" sz="40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i.ucrazy.ru/files/i/2011.5.5/1304571756_wallp_4.05.2011-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1193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ТЕМА ЗАНЯТИЯ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type="body" idx="4294967295"/>
          </p:nvPr>
        </p:nvSpPr>
        <p:spPr>
          <a:xfrm>
            <a:off x="251520" y="1268760"/>
            <a:ext cx="8712969" cy="417646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FFFF00"/>
                </a:solidFill>
                <a:latin typeface="Bookman Old Style" pitchFamily="18" charset="0"/>
              </a:rPr>
              <a:t>«ФАНТАЗИЯ И ВООБРАЖЕНИЕ КАК ЭЛЕМЕНТЫ АКТЕРСКОГО МАСТЕРСТВА»</a:t>
            </a:r>
            <a:endParaRPr lang="ru-RU" sz="4000" b="1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pic>
        <p:nvPicPr>
          <p:cNvPr id="5" name="01 Веселая мыш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67544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44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i.ucrazy.ru/files/i/2011.5.5/1304571756_wallp_4.05.2011-28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0" y="0"/>
            <a:ext cx="921193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498080" cy="980728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ФАНТАЗИЯ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79512" y="1124744"/>
            <a:ext cx="8964488" cy="2621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«Создание новых, нереальных, сказочных, ситуаций»</a:t>
            </a:r>
            <a:endParaRPr kumimoji="0" lang="ru-RU" sz="5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.ucrazy.ru/files/i/2011.5.5/1304571756_wallp_4.05.2011-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7934" y="0"/>
            <a:ext cx="9211934" cy="6858000"/>
          </a:xfrm>
          <a:prstGeom prst="rect">
            <a:avLst/>
          </a:prstGeom>
          <a:noFill/>
        </p:spPr>
      </p:pic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51520" y="476672"/>
            <a:ext cx="8352928" cy="7755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FF0000"/>
                </a:solidFill>
              </a:rPr>
              <a:t>ВООБРАЖЕНИЕ </a:t>
            </a:r>
            <a:r>
              <a:rPr lang="ru-RU" sz="4800" dirty="0" smtClean="0"/>
              <a:t> </a:t>
            </a:r>
            <a:r>
              <a:rPr lang="ru-RU" sz="4800" b="1" dirty="0" smtClean="0">
                <a:solidFill>
                  <a:srgbClr val="FFFF00"/>
                </a:solidFill>
              </a:rPr>
              <a:t>«Способность воображать, творчески мыслить, фантазировать»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4800" dirty="0" smtClean="0">
              <a:solidFill>
                <a:srgbClr val="FFFF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FF00"/>
                </a:solidFill>
              </a:rPr>
              <a:t>«Толковый словарь русского языка»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FF00"/>
                </a:solidFill>
              </a:rPr>
              <a:t>С. И. Ожегова и Н. Ю. Шведова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FFFF00"/>
                </a:solidFill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.ucrazy.ru/files/i/2011.5.5/1304571756_wallp_4.05.2011-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193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498080" cy="11430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ВООБРАЖЕНИЕ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83568" y="1124744"/>
            <a:ext cx="7498080" cy="4800600"/>
          </a:xfrm>
        </p:spPr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</a:rPr>
              <a:t>Это когда ты ставишь себя на место какого-то героя и думаешь, как бы ты поступил и что бы делал, если бы был им</a:t>
            </a:r>
            <a:endParaRPr lang="ru-RU" sz="44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7515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Театр\Desktop\БАКАЛЕЦ КОНКУРС\0_6ebf8_a84f747a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59632" y="1412776"/>
            <a:ext cx="6840760" cy="4680520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FFFF00"/>
                </a:solidFill>
              </a:rPr>
              <a:t>Магическое </a:t>
            </a:r>
            <a:br>
              <a:rPr lang="ru-RU" sz="8000" b="1" dirty="0" smtClean="0">
                <a:solidFill>
                  <a:srgbClr val="FFFF00"/>
                </a:solidFill>
              </a:rPr>
            </a:br>
            <a:r>
              <a:rPr lang="ru-RU" sz="8000" b="1" dirty="0" smtClean="0">
                <a:solidFill>
                  <a:srgbClr val="FFFF00"/>
                </a:solidFill>
              </a:rPr>
              <a:t>«ЕСЛИ  БЫ»</a:t>
            </a:r>
            <a:endParaRPr lang="ru-RU" sz="8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Театр\Desktop\БАКАЛЕЦ КОНКУРС\0_6ebf8_a84f747a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548680"/>
            <a:ext cx="4433696" cy="5688632"/>
          </a:xfrm>
        </p:spPr>
        <p:txBody>
          <a:bodyPr>
            <a:normAutofit/>
          </a:bodyPr>
          <a:lstStyle/>
          <a:p>
            <a:pPr algn="ctr"/>
            <a:r>
              <a:rPr lang="ru-RU" sz="3400" b="1" i="1" dirty="0" smtClean="0">
                <a:solidFill>
                  <a:srgbClr val="FFFF00"/>
                </a:solidFill>
              </a:rPr>
              <a:t>«Воображать, фантазировать, мечтать означает, прежде всего, видеть внутренним зрением то, о чем думаешь.…» </a:t>
            </a:r>
            <a:br>
              <a:rPr lang="ru-RU" sz="3400" b="1" i="1" dirty="0" smtClean="0">
                <a:solidFill>
                  <a:srgbClr val="FFFF00"/>
                </a:solidFill>
              </a:rPr>
            </a:br>
            <a:r>
              <a:rPr lang="ru-RU" sz="3400" b="1" i="1" dirty="0" smtClean="0">
                <a:solidFill>
                  <a:srgbClr val="FFFF00"/>
                </a:solidFill>
              </a:rPr>
              <a:t>                                </a:t>
            </a:r>
            <a:br>
              <a:rPr lang="ru-RU" sz="3400" b="1" i="1" dirty="0" smtClean="0">
                <a:solidFill>
                  <a:srgbClr val="FFFF00"/>
                </a:solidFill>
              </a:rPr>
            </a:br>
            <a:r>
              <a:rPr lang="ru-RU" sz="3400" b="1" i="1" dirty="0" smtClean="0">
                <a:solidFill>
                  <a:srgbClr val="FFFF00"/>
                </a:solidFill>
              </a:rPr>
              <a:t> К. С. Станиславский</a:t>
            </a:r>
            <a:r>
              <a:rPr lang="ru-RU" sz="3400" b="1" dirty="0" smtClean="0">
                <a:solidFill>
                  <a:srgbClr val="FFFF00"/>
                </a:solidFill>
              </a:rPr>
              <a:t/>
            </a:r>
            <a:br>
              <a:rPr lang="ru-RU" sz="3400" b="1" dirty="0" smtClean="0">
                <a:solidFill>
                  <a:srgbClr val="FFFF00"/>
                </a:solidFill>
              </a:rPr>
            </a:br>
            <a:endParaRPr lang="ru-RU" sz="3400" b="1" dirty="0">
              <a:solidFill>
                <a:srgbClr val="FFFF00"/>
              </a:solidFill>
            </a:endParaRPr>
          </a:p>
        </p:txBody>
      </p:sp>
      <p:pic>
        <p:nvPicPr>
          <p:cNvPr id="3" name="Picture 2" descr="C:\Users\Театр\Pictures\станиславски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548680"/>
            <a:ext cx="3905465" cy="5494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Театр\Desktop\БАКАЛЕЦ КОНКУРС\0_6ebf8_a84f747a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187624" y="1340768"/>
            <a:ext cx="6840760" cy="4680520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 smtClean="0">
                <a:solidFill>
                  <a:srgbClr val="FFFF00"/>
                </a:solidFill>
              </a:rPr>
              <a:t>Магическое </a:t>
            </a:r>
            <a:br>
              <a:rPr lang="ru-RU" sz="8000" b="1" dirty="0" smtClean="0">
                <a:solidFill>
                  <a:srgbClr val="FFFF00"/>
                </a:solidFill>
              </a:rPr>
            </a:br>
            <a:r>
              <a:rPr lang="ru-RU" sz="8000" b="1" dirty="0" smtClean="0">
                <a:solidFill>
                  <a:srgbClr val="FFFF00"/>
                </a:solidFill>
              </a:rPr>
              <a:t>«ЕСЛИ БЫ»</a:t>
            </a:r>
            <a:endParaRPr lang="ru-RU" sz="8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1720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Театр\Desktop\БАКАЛЕЦ КОНКУРС\0_6ebf8_a84f747a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1986" name="Picture 2" descr="http://detsad-kitty.ru/uploads/posts/2015-10/1444204890_schkolnie-prinadlegnost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32656"/>
            <a:ext cx="7344816" cy="62646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ак растут цветы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36512" y="0"/>
            <a:ext cx="9180512" cy="6858000"/>
          </a:xfrm>
          <a:prstGeom prst="rect">
            <a:avLst/>
          </a:prstGeom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цветы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аудио  цве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971600" y="544522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7114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9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771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36811" y="764704"/>
            <a:ext cx="834356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ВОЛШЕБНЫЙ МИР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1" name="начало теат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691680" y="6165304"/>
            <a:ext cx="304800" cy="304800"/>
          </a:xfrm>
          <a:prstGeom prst="rect">
            <a:avLst/>
          </a:prstGeom>
        </p:spPr>
      </p:pic>
      <p:pic>
        <p:nvPicPr>
          <p:cNvPr id="6" name="скрип двери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611560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numSld="2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0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www.magiclady.net/_pu/3/53058207.jpg"/>
          <p:cNvPicPr>
            <a:picLocks noChangeAspect="1" noChangeArrowheads="1"/>
          </p:cNvPicPr>
          <p:nvPr/>
        </p:nvPicPr>
        <p:blipFill>
          <a:blip r:embed="rId3" cstate="print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45300"/>
          </a:xfrm>
          <a:prstGeom prst="rect">
            <a:avLst/>
          </a:prstGeom>
          <a:noFill/>
        </p:spPr>
      </p:pic>
      <p:pic>
        <p:nvPicPr>
          <p:cNvPr id="4" name="звуки природы лес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9592" y="5877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2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Театр\Desktop\БАКАЛЕЦ КОНКУРС\0_6ebf8_a84f747a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700808"/>
            <a:ext cx="7498080" cy="114300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FFFF00"/>
                </a:solidFill>
              </a:rPr>
              <a:t>ТЕАТР-ЭКСПРОМТ</a:t>
            </a:r>
            <a:endParaRPr lang="ru-RU" sz="4800" b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03648" y="3284984"/>
            <a:ext cx="6552728" cy="2736304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FFC000"/>
                </a:solidFill>
              </a:rPr>
              <a:t>СПЕКТАКЛЬ НЕОЖИДАННОГО СОДЕРЖАНИЯ С ЭЛЕМЕНТАМИ ИМПРОВИЗАЦИОННОЙ ИГРЫ</a:t>
            </a:r>
            <a:endParaRPr lang="ru-RU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7504" y="1256"/>
            <a:ext cx="861036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sz="5400" b="1" dirty="0" smtClean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</a:t>
            </a:r>
            <a:r>
              <a:rPr lang="ru-RU" sz="5400" b="1" cap="none" spc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пектакль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«ДОЛГОЖДАННЫЙ СНЕГ»</a:t>
            </a:r>
          </a:p>
          <a:p>
            <a:pPr algn="ctr"/>
            <a:r>
              <a:rPr lang="ru-RU" sz="54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(</a:t>
            </a:r>
            <a:r>
              <a:rPr lang="ru-RU" sz="40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ЭКСПРОМТ</a:t>
            </a:r>
            <a:r>
              <a:rPr lang="ru-RU" sz="5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)</a:t>
            </a:r>
            <a:endParaRPr lang="ru-RU" sz="5400" b="1" cap="none" spc="0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Театр\Desktop\БАКАЛЕЦ КОНКУРС\0_6ebf8_a84f747a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Подведение итогов занятия</a:t>
            </a:r>
            <a:endParaRPr lang="ru-RU" b="1" dirty="0">
              <a:solidFill>
                <a:srgbClr val="FFFF00"/>
              </a:solidFill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9024" y="1772816"/>
            <a:ext cx="8784976" cy="453650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sz="5400" b="1" i="1" dirty="0" smtClean="0">
                <a:solidFill>
                  <a:srgbClr val="FFC000"/>
                </a:solidFill>
              </a:rPr>
              <a:t>Продолжите предложение: </a:t>
            </a:r>
          </a:p>
          <a:p>
            <a:pPr marL="82296" indent="0" algn="ctr">
              <a:buNone/>
            </a:pPr>
            <a:endParaRPr lang="ru-RU" sz="5400" b="1" dirty="0" smtClean="0">
              <a:solidFill>
                <a:srgbClr val="FFC000"/>
              </a:solidFill>
            </a:endParaRPr>
          </a:p>
          <a:p>
            <a:pPr marL="82296" indent="0" algn="ctr">
              <a:buNone/>
            </a:pPr>
            <a:r>
              <a:rPr lang="ru-RU" sz="5400" b="1" dirty="0" smtClean="0">
                <a:solidFill>
                  <a:srgbClr val="FFC000"/>
                </a:solidFill>
              </a:rPr>
              <a:t>«Я понял(а), что...»</a:t>
            </a:r>
          </a:p>
          <a:p>
            <a:endParaRPr lang="ru-RU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Театр\Desktop\БАКАЛЕЦ КОНКУРС\0_6ebf8_a84f747a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755576" y="1196752"/>
            <a:ext cx="7931224" cy="5328592"/>
          </a:xfrm>
        </p:spPr>
        <p:txBody>
          <a:bodyPr>
            <a:normAutofit/>
          </a:bodyPr>
          <a:lstStyle/>
          <a:p>
            <a:pPr algn="ctr"/>
            <a:r>
              <a:rPr lang="ru-RU" sz="7200" b="1" dirty="0" smtClean="0">
                <a:solidFill>
                  <a:srgbClr val="FFFF00"/>
                </a:solidFill>
              </a:rPr>
              <a:t>СПАСИБО ЗА ТВОРЧЕСТВО И ФАНТАЗИЮ!</a:t>
            </a:r>
            <a:r>
              <a:rPr lang="ru-RU" sz="7200" b="1" dirty="0" smtClean="0"/>
              <a:t/>
            </a:r>
            <a:br>
              <a:rPr lang="ru-RU" sz="7200" b="1" dirty="0" smtClean="0"/>
            </a:br>
            <a:endParaRPr lang="ru-RU" sz="7200" b="1" dirty="0"/>
          </a:p>
        </p:txBody>
      </p:sp>
      <p:pic>
        <p:nvPicPr>
          <p:cNvPr id="3" name="апплодисменты.WAV">
            <a:hlinkClick r:id="" action="ppaction://media"/>
          </p:cNvPr>
          <p:cNvPicPr>
            <a:picLocks noRot="1" noChangeAspect="1"/>
          </p:cNvPicPr>
          <p:nvPr>
            <a:wavAudioFile r:embed="rId1" name="апплодисменты.WAV"/>
          </p:nvPr>
        </p:nvPicPr>
        <p:blipFill>
          <a:blip r:embed="rId4" cstate="print"/>
          <a:stretch>
            <a:fillRect/>
          </a:stretch>
        </p:blipFill>
        <p:spPr>
          <a:xfrm>
            <a:off x="1763688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Театр\Desktop\БАКАЛЕЦ КОНКУРС\0_6ebf8_a84f747a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1196752"/>
            <a:ext cx="8064896" cy="460851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FF00"/>
                </a:solidFill>
              </a:rPr>
              <a:t>Автор презентации: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педагог дополнительного образования МБОУ «СОШ с. Горнозаводска Невельского района Сахалинской области» </a:t>
            </a:r>
            <a:br>
              <a:rPr lang="ru-RU" sz="3200" dirty="0" smtClean="0">
                <a:solidFill>
                  <a:srgbClr val="FFFF00"/>
                </a:solidFill>
              </a:rPr>
            </a:br>
            <a:r>
              <a:rPr lang="ru-RU" sz="3200" dirty="0" smtClean="0">
                <a:solidFill>
                  <a:srgbClr val="FFFF00"/>
                </a:solidFill>
              </a:rPr>
              <a:t>Бакалец Ольга Васильевна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Театр\Desktop\БАКАЛЕЦ КОНКУРС\0_6ebf8_a84f747a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979712" y="3068960"/>
            <a:ext cx="561662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9600" b="1" cap="none" spc="0" dirty="0" smtClean="0">
                <a:ln w="11430">
                  <a:solidFill>
                    <a:srgbClr val="FFC000"/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 Е А Т Р</a:t>
            </a:r>
            <a:endParaRPr lang="ru-RU" sz="9600" b="1" cap="none" spc="0" dirty="0">
              <a:ln w="11430">
                <a:solidFill>
                  <a:srgbClr val="FFC000"/>
                </a:solidFill>
              </a:ln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Users\Lenovo\Pictures\для занятий\разное\шаблоны театр маски грамоты\fd9eba578cf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</p:spPr>
      </p:pic>
      <p:pic>
        <p:nvPicPr>
          <p:cNvPr id="2052" name="Picture 4" descr="http://cdn.fishki.net/upload/post/201501/23/1399830/5_filena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1412776"/>
            <a:ext cx="3217346" cy="40216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Users\Lenovo\Pictures\для занятий\разное\шаблоны театр маски грамоты\fd9eba578cf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49808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FFC000"/>
                </a:solidFill>
              </a:rPr>
              <a:t>ТЕАТРАЛЬНЫЕ ПРОФЕССИИ</a:t>
            </a:r>
            <a:endParaRPr lang="ru-RU" b="1" dirty="0">
              <a:solidFill>
                <a:srgbClr val="FFC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196752"/>
            <a:ext cx="4056545" cy="2669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1196752"/>
            <a:ext cx="4176464" cy="281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0" name="Picture 2" descr="http://vtbrussia.ru/upload/medialibrary/830/Kostum_feeria_983909_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869837"/>
            <a:ext cx="4032448" cy="2688299"/>
          </a:xfrm>
          <a:prstGeom prst="rect">
            <a:avLst/>
          </a:prstGeom>
          <a:noFill/>
        </p:spPr>
      </p:pic>
      <p:pic>
        <p:nvPicPr>
          <p:cNvPr id="22534" name="Picture 6" descr="http://levoberezhny.mos.ru/upload/iblock/332/mask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3968" y="3933056"/>
            <a:ext cx="4320480" cy="26222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Театр\Pictures\картинки\x_cbfe8b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dbo.ru/upload/big/3_44040.jpg"/>
          <p:cNvPicPr>
            <a:picLocks noChangeAspect="1" noChangeArrowheads="1"/>
          </p:cNvPicPr>
          <p:nvPr/>
        </p:nvPicPr>
        <p:blipFill>
          <a:blip r:embed="rId2" cstate="print"/>
          <a:srcRect l="15582" t="2155"/>
          <a:stretch>
            <a:fillRect/>
          </a:stretch>
        </p:blipFill>
        <p:spPr bwMode="auto">
          <a:xfrm>
            <a:off x="0" y="22137"/>
            <a:ext cx="9120447" cy="68358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вечерний-екатеринбург.рф/userfiles/xn----8sbdbiiabb0aehp1bi2bid6az2e.xn--p1ai/module/news/0/1/0/10052_big.jpg"/>
          <p:cNvPicPr>
            <a:picLocks noChangeAspect="1" noChangeArrowheads="1"/>
          </p:cNvPicPr>
          <p:nvPr/>
        </p:nvPicPr>
        <p:blipFill>
          <a:blip r:embed="rId2" cstate="print"/>
          <a:srcRect t="2217" r="6047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0" y="0"/>
            <a:ext cx="9201029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986</TotalTime>
  <Words>146</Words>
  <Application>Microsoft Office PowerPoint</Application>
  <PresentationFormat>Экран (4:3)</PresentationFormat>
  <Paragraphs>33</Paragraphs>
  <Slides>25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Солнцестояние</vt:lpstr>
      <vt:lpstr>Открытое занятие  по актерскому мастерству     </vt:lpstr>
      <vt:lpstr>Слайд 2</vt:lpstr>
      <vt:lpstr>Слайд 3</vt:lpstr>
      <vt:lpstr>Слайд 4</vt:lpstr>
      <vt:lpstr>ТЕАТРАЛЬНЫЕ ПРОФЕССИИ</vt:lpstr>
      <vt:lpstr>Слайд 6</vt:lpstr>
      <vt:lpstr>Слайд 7</vt:lpstr>
      <vt:lpstr>Слайд 8</vt:lpstr>
      <vt:lpstr>Слайд 9</vt:lpstr>
      <vt:lpstr>ТЕМА ЗАНЯТИЯ</vt:lpstr>
      <vt:lpstr>ФАНТАЗИЯ</vt:lpstr>
      <vt:lpstr>Слайд 12</vt:lpstr>
      <vt:lpstr>ВООБРАЖЕНИЕ</vt:lpstr>
      <vt:lpstr>Магическое  «ЕСЛИ  БЫ»</vt:lpstr>
      <vt:lpstr>«Воображать, фантазировать, мечтать означает, прежде всего, видеть внутренним зрением то, о чем думаешь.…»                                    К. С. Станиславский </vt:lpstr>
      <vt:lpstr>Магическое  «ЕСЛИ БЫ»</vt:lpstr>
      <vt:lpstr>Слайд 17</vt:lpstr>
      <vt:lpstr>Слайд 18</vt:lpstr>
      <vt:lpstr>Слайд 19</vt:lpstr>
      <vt:lpstr>Слайд 20</vt:lpstr>
      <vt:lpstr>ТЕАТР-ЭКСПРОМТ</vt:lpstr>
      <vt:lpstr>Слайд 22</vt:lpstr>
      <vt:lpstr>Подведение итогов занятия</vt:lpstr>
      <vt:lpstr>СПАСИБО ЗА ТВОРЧЕСТВО И ФАНТАЗИЮ! </vt:lpstr>
      <vt:lpstr>Автор презентации: педагог дополнительного образования МБОУ «СОШ с. Горнозаводска Невельского района Сахалинской области»  Бакалец Ольга Васильевна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Фантазия и воображение как элементы актерского мастерства</dc:title>
  <dc:creator>Ольга и Дмитрий Бакалец</dc:creator>
  <cp:lastModifiedBy>Театр</cp:lastModifiedBy>
  <cp:revision>6</cp:revision>
  <dcterms:created xsi:type="dcterms:W3CDTF">2014-11-10T12:07:06Z</dcterms:created>
  <dcterms:modified xsi:type="dcterms:W3CDTF">2016-02-23T11:06:45Z</dcterms:modified>
</cp:coreProperties>
</file>