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9"/>
  </p:notesMasterIdLst>
  <p:sldIdLst>
    <p:sldId id="318" r:id="rId2"/>
    <p:sldId id="256" r:id="rId3"/>
    <p:sldId id="316" r:id="rId4"/>
    <p:sldId id="263" r:id="rId5"/>
    <p:sldId id="269" r:id="rId6"/>
    <p:sldId id="314" r:id="rId7"/>
    <p:sldId id="322" r:id="rId8"/>
    <p:sldId id="265" r:id="rId9"/>
    <p:sldId id="267" r:id="rId10"/>
    <p:sldId id="266" r:id="rId11"/>
    <p:sldId id="326" r:id="rId12"/>
    <p:sldId id="277" r:id="rId13"/>
    <p:sldId id="273" r:id="rId14"/>
    <p:sldId id="271" r:id="rId15"/>
    <p:sldId id="272" r:id="rId16"/>
    <p:sldId id="270" r:id="rId17"/>
    <p:sldId id="274" r:id="rId18"/>
    <p:sldId id="275" r:id="rId19"/>
    <p:sldId id="276" r:id="rId20"/>
    <p:sldId id="280" r:id="rId21"/>
    <p:sldId id="281" r:id="rId22"/>
    <p:sldId id="282" r:id="rId23"/>
    <p:sldId id="293" r:id="rId24"/>
    <p:sldId id="295" r:id="rId25"/>
    <p:sldId id="313" r:id="rId26"/>
    <p:sldId id="327" r:id="rId27"/>
    <p:sldId id="29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2118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A187-567B-4950-A960-0CB5B9BD3257}" type="datetimeFigureOut">
              <a:rPr lang="ru-RU" smtClean="0"/>
              <a:t>14.02.2016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1AC93-696A-4524-B7AF-C8DF7CB20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7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1AC93-696A-4524-B7AF-C8DF7CB20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80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F8C59CBB-6DB8-4E3F-9AB1-13AD038FF125}" type="datetimeFigureOut">
              <a:rPr lang="ru-RU" smtClean="0"/>
              <a:pPr/>
              <a:t>14.02.2016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331CA-8BCE-48D0-A3F5-23D2BACF67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3095" y="1484784"/>
            <a:ext cx="56521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Кусок  железа с неизменной силой</a:t>
            </a:r>
          </a:p>
          <a:p>
            <a:pPr>
              <a:spcBef>
                <a:spcPct val="50000"/>
              </a:spcBef>
            </a:pPr>
            <a:r>
              <a:rPr lang="ru-RU" sz="2400" b="1" dirty="0"/>
              <a:t>Другой кусок железа привлекает.</a:t>
            </a:r>
          </a:p>
          <a:p>
            <a:pPr>
              <a:spcBef>
                <a:spcPct val="50000"/>
              </a:spcBef>
            </a:pPr>
            <a:r>
              <a:rPr lang="ru-RU" sz="2400" b="1" dirty="0"/>
              <a:t>Но эту силу не покой бескрылый,</a:t>
            </a:r>
          </a:p>
          <a:p>
            <a:pPr>
              <a:spcBef>
                <a:spcPct val="50000"/>
              </a:spcBef>
            </a:pPr>
            <a:r>
              <a:rPr lang="ru-RU" sz="2400" b="1" dirty="0"/>
              <a:t>Лишь неустанный опыт укрепляет</a:t>
            </a:r>
          </a:p>
          <a:p>
            <a:pPr>
              <a:spcBef>
                <a:spcPct val="50000"/>
              </a:spcBef>
            </a:pPr>
            <a:r>
              <a:rPr lang="ru-RU" sz="2400" b="1" dirty="0"/>
              <a:t>А если ржавчиной его покрыло,</a:t>
            </a:r>
          </a:p>
          <a:p>
            <a:pPr>
              <a:spcBef>
                <a:spcPct val="50000"/>
              </a:spcBef>
            </a:pPr>
            <a:r>
              <a:rPr lang="ru-RU" sz="2400" b="1" dirty="0"/>
              <a:t>В бездействии всю мощь оно теряет…</a:t>
            </a:r>
          </a:p>
          <a:p>
            <a:pPr>
              <a:spcBef>
                <a:spcPct val="50000"/>
              </a:spcBef>
            </a:pPr>
            <a:r>
              <a:rPr lang="ru-RU" sz="2400" b="1" dirty="0"/>
              <a:t>                                            И</a:t>
            </a:r>
            <a:r>
              <a:rPr lang="ru-RU" sz="2400" b="1" dirty="0" smtClean="0"/>
              <a:t>.</a:t>
            </a:r>
            <a:r>
              <a:rPr lang="en-US" sz="2400" b="1" dirty="0" smtClean="0"/>
              <a:t> </a:t>
            </a:r>
            <a:r>
              <a:rPr lang="ru-RU" sz="2400" b="1" dirty="0" smtClean="0"/>
              <a:t>Франко</a:t>
            </a:r>
            <a:r>
              <a:rPr lang="ru-RU" sz="2400" b="1" dirty="0"/>
              <a:t>.</a:t>
            </a:r>
          </a:p>
        </p:txBody>
      </p:sp>
      <p:pic>
        <p:nvPicPr>
          <p:cNvPr id="3" name="Picture 9" descr="http://erga.ru/UserFiles/Image/magnitish_0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256063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527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44824"/>
            <a:ext cx="3226475" cy="868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 Ампера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ноутбук\Desktop\конкурс\4.png"/>
          <p:cNvPicPr>
            <a:picLocks noChangeAspect="1" noChangeArrowheads="1"/>
          </p:cNvPicPr>
          <p:nvPr/>
        </p:nvPicPr>
        <p:blipFill rotWithShape="1">
          <a:blip r:embed="rId2"/>
          <a:srcRect l="1891" r="55059"/>
          <a:stretch/>
        </p:blipFill>
        <p:spPr bwMode="auto">
          <a:xfrm>
            <a:off x="5592417" y="245245"/>
            <a:ext cx="3379305" cy="24958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07904" y="1086238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Магнитного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поля нет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5874" y="4678340"/>
            <a:ext cx="1483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Магнитное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поле есть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ноутбук\Desktop\конкурс\4.png"/>
          <p:cNvPicPr>
            <a:picLocks noChangeAspect="1" noChangeArrowheads="1"/>
          </p:cNvPicPr>
          <p:nvPr/>
        </p:nvPicPr>
        <p:blipFill rotWithShape="1">
          <a:blip r:embed="rId2"/>
          <a:srcRect l="56911" r="1896"/>
          <a:stretch/>
        </p:blipFill>
        <p:spPr bwMode="auto">
          <a:xfrm>
            <a:off x="3563888" y="4005064"/>
            <a:ext cx="3233531" cy="24958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1988840"/>
            <a:ext cx="3240360" cy="114300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Свойства 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постоянных 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1700808"/>
            <a:ext cx="5400600" cy="475775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lvl="0">
              <a:buNone/>
            </a:pPr>
            <a:endParaRPr lang="ru-RU" sz="2800" dirty="0" smtClean="0"/>
          </a:p>
          <a:p>
            <a:pPr marL="365125" lvl="0" indent="265113" algn="ctr">
              <a:buNone/>
            </a:pPr>
            <a:endParaRPr lang="ru-RU" sz="3000" dirty="0" smtClean="0"/>
          </a:p>
          <a:p>
            <a:pPr marL="365125" lvl="0" indent="265113" algn="ctr">
              <a:buNone/>
            </a:pPr>
            <a:endParaRPr lang="ru-RU" sz="3000" dirty="0" smtClean="0"/>
          </a:p>
          <a:p>
            <a:pPr marL="365125" lvl="0" indent="265113" algn="ctr">
              <a:buNone/>
            </a:pPr>
            <a:r>
              <a:rPr lang="ru-RU" sz="3800" dirty="0" smtClean="0"/>
              <a:t>Магнит имеет два полюса: </a:t>
            </a:r>
          </a:p>
          <a:p>
            <a:pPr marL="365125" lvl="0" indent="265113" algn="ctr">
              <a:buNone/>
            </a:pPr>
            <a:r>
              <a:rPr lang="ru-RU" sz="3800" dirty="0" smtClean="0"/>
              <a:t>северный (</a:t>
            </a:r>
            <a:r>
              <a:rPr lang="en-US" sz="3800" dirty="0" smtClean="0"/>
              <a:t>N</a:t>
            </a:r>
            <a:r>
              <a:rPr lang="ru-RU" sz="3800" dirty="0" smtClean="0"/>
              <a:t>) и южный (</a:t>
            </a:r>
            <a:r>
              <a:rPr lang="en-US" sz="3800" dirty="0" smtClean="0"/>
              <a:t>S</a:t>
            </a:r>
            <a:r>
              <a:rPr lang="ru-RU" sz="3800" dirty="0" smtClean="0"/>
              <a:t>).</a:t>
            </a:r>
          </a:p>
          <a:p>
            <a:pPr>
              <a:buNone/>
            </a:pPr>
            <a:endParaRPr lang="ru-RU" sz="3500" dirty="0" smtClean="0"/>
          </a:p>
        </p:txBody>
      </p:sp>
      <p:pic>
        <p:nvPicPr>
          <p:cNvPr id="1026" name="Picture 2" descr="C:\Users\ноутбук\Desktop\конкурс\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2861" y="1124744"/>
            <a:ext cx="5228795" cy="3168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6658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0" y="2780928"/>
            <a:ext cx="3131840" cy="859234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Свойства 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постоянных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 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2132856"/>
            <a:ext cx="7404757" cy="403244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3600" dirty="0" smtClean="0"/>
          </a:p>
          <a:p>
            <a:pPr algn="ctr">
              <a:buNone/>
            </a:pPr>
            <a:r>
              <a:rPr lang="ru-RU" dirty="0" smtClean="0"/>
              <a:t>Магнитные полюсы существуют</a:t>
            </a:r>
          </a:p>
          <a:p>
            <a:pPr algn="ctr">
              <a:buNone/>
            </a:pPr>
            <a:r>
              <a:rPr lang="ru-RU" dirty="0" smtClean="0"/>
              <a:t> только парами.</a:t>
            </a:r>
          </a:p>
        </p:txBody>
      </p:sp>
      <p:pic>
        <p:nvPicPr>
          <p:cNvPr id="7" name="Picture 5" descr="C:\Users\ноутбук\Desktop\конкурс\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1880" y="2132856"/>
            <a:ext cx="5222823" cy="267416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20888"/>
            <a:ext cx="349188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Свойства 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постоянных 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3068960"/>
            <a:ext cx="5694302" cy="316835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3000" dirty="0" smtClean="0"/>
          </a:p>
          <a:p>
            <a:pPr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Вне магнита магнитные линии выходят из северного полюса магнита и входят в южный, замыкаясь внутри магнита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dirty="0" smtClean="0"/>
          </a:p>
          <a:p>
            <a:pPr>
              <a:buNone/>
            </a:pPr>
            <a:endParaRPr lang="ru-RU" sz="4400" dirty="0" smtClean="0"/>
          </a:p>
        </p:txBody>
      </p:sp>
      <p:pic>
        <p:nvPicPr>
          <p:cNvPr id="3074" name="Picture 2" descr="C:\Users\ноутбук\Desktop\конкурс\21.png"/>
          <p:cNvPicPr>
            <a:picLocks noChangeAspect="1" noChangeArrowheads="1"/>
          </p:cNvPicPr>
          <p:nvPr/>
        </p:nvPicPr>
        <p:blipFill rotWithShape="1">
          <a:blip r:embed="rId2"/>
          <a:srcRect l="9991" r="11294"/>
          <a:stretch/>
        </p:blipFill>
        <p:spPr bwMode="auto">
          <a:xfrm>
            <a:off x="3938196" y="980728"/>
            <a:ext cx="4823791" cy="36433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4864"/>
            <a:ext cx="3168352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Свойства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 постоянных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 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1482" y="1571612"/>
            <a:ext cx="7901046" cy="500066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3400" dirty="0" smtClean="0"/>
          </a:p>
          <a:p>
            <a:pPr>
              <a:buNone/>
            </a:pPr>
            <a:endParaRPr lang="ru-RU" sz="3400" dirty="0" smtClean="0"/>
          </a:p>
          <a:p>
            <a:pPr>
              <a:buNone/>
            </a:pPr>
            <a:endParaRPr lang="ru-RU" sz="4400" dirty="0" smtClean="0"/>
          </a:p>
          <a:p>
            <a:pPr>
              <a:buNone/>
            </a:pPr>
            <a:endParaRPr lang="ru-RU" sz="4400" dirty="0" smtClean="0"/>
          </a:p>
          <a:p>
            <a:pPr>
              <a:buNone/>
            </a:pPr>
            <a:endParaRPr lang="ru-RU" sz="4400" dirty="0" smtClean="0"/>
          </a:p>
          <a:p>
            <a:pPr algn="ctr">
              <a:buNone/>
            </a:pPr>
            <a:endParaRPr lang="ru-RU" sz="7000" dirty="0" smtClean="0"/>
          </a:p>
          <a:p>
            <a:pPr algn="ctr">
              <a:buNone/>
            </a:pPr>
            <a:endParaRPr lang="ru-RU" sz="8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Магнитные линии магнитного поля магнита -  замкнутые линии.</a:t>
            </a:r>
          </a:p>
        </p:txBody>
      </p:sp>
      <p:pic>
        <p:nvPicPr>
          <p:cNvPr id="6" name="Picture 2" descr="C:\Users\ноутбук\Desktop\конкурс\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9257" y="692696"/>
            <a:ext cx="4572032" cy="3881668"/>
          </a:xfrm>
          <a:prstGeom prst="rect">
            <a:avLst/>
          </a:prstGeom>
          <a:noFill/>
        </p:spPr>
      </p:pic>
      <p:grpSp>
        <p:nvGrpSpPr>
          <p:cNvPr id="7" name="Группа 6"/>
          <p:cNvGrpSpPr/>
          <p:nvPr/>
        </p:nvGrpSpPr>
        <p:grpSpPr>
          <a:xfrm>
            <a:off x="3275856" y="4725144"/>
            <a:ext cx="5571041" cy="707886"/>
            <a:chOff x="1260000" y="5400000"/>
            <a:chExt cx="6209489" cy="707886"/>
          </a:xfrm>
        </p:grpSpPr>
        <p:sp>
          <p:nvSpPr>
            <p:cNvPr id="8" name="TextBox 7"/>
            <p:cNvSpPr txBox="1"/>
            <p:nvPr/>
          </p:nvSpPr>
          <p:spPr>
            <a:xfrm>
              <a:off x="4608000" y="5400000"/>
              <a:ext cx="28614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Магнитное поле </a:t>
              </a:r>
            </a:p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дугообразного магнита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60000" y="5400000"/>
              <a:ext cx="25036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Магнитное поле </a:t>
              </a:r>
            </a:p>
            <a:p>
              <a:pPr algn="ctr"/>
              <a:r>
                <a:rPr lang="ru-RU" sz="2000" b="1" dirty="0" smtClean="0">
                  <a:latin typeface="Times New Roman" pitchFamily="18" charset="0"/>
                  <a:cs typeface="Times New Roman" pitchFamily="18" charset="0"/>
                </a:rPr>
                <a:t>полосового магнита</a:t>
              </a:r>
              <a:endParaRPr lang="ru-RU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092" y="2093055"/>
            <a:ext cx="324036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Свойства 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постоянных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 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ноутбук\Desktop\конкурс\16.png"/>
          <p:cNvPicPr>
            <a:picLocks noChangeAspect="1" noChangeArrowheads="1"/>
          </p:cNvPicPr>
          <p:nvPr/>
        </p:nvPicPr>
        <p:blipFill rotWithShape="1">
          <a:blip r:embed="rId2"/>
          <a:srcRect l="2253" r="3698" b="17346"/>
          <a:stretch/>
        </p:blipFill>
        <p:spPr bwMode="auto">
          <a:xfrm>
            <a:off x="3538330" y="1844824"/>
            <a:ext cx="5393636" cy="234642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07904" y="5203498"/>
            <a:ext cx="2307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Разноименные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полюса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4248" y="5183052"/>
            <a:ext cx="2240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Одноименные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полюса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88840"/>
            <a:ext cx="3312368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Свойства 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постоянных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 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9872" y="1052736"/>
            <a:ext cx="5119413" cy="561662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Разноименные магнитные полюсы притягиваются, одноименные отталкиваются.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 descr="C:\Users\ноутбук\Desktop\конкурс\14.png"/>
          <p:cNvPicPr>
            <a:picLocks noChangeAspect="1" noChangeArrowheads="1"/>
          </p:cNvPicPr>
          <p:nvPr/>
        </p:nvPicPr>
        <p:blipFill rotWithShape="1">
          <a:blip r:embed="rId2"/>
          <a:srcRect l="3985" r="2414" b="16971"/>
          <a:stretch/>
        </p:blipFill>
        <p:spPr bwMode="auto">
          <a:xfrm>
            <a:off x="3851920" y="1412776"/>
            <a:ext cx="5141844" cy="2376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70381"/>
            <a:ext cx="3200808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Свойства 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постоянных 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5856" y="516140"/>
            <a:ext cx="5760640" cy="39170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lvl="0" algn="ctr">
              <a:buNone/>
            </a:pPr>
            <a:r>
              <a:rPr lang="ru-RU" dirty="0" smtClean="0"/>
              <a:t>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Магниты оказывают свое действие через    стекло, а также воду и тело человека.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7170" name="Picture 2" descr="C:\Users\ноутбук\Desktop\конкурс\18.png"/>
          <p:cNvPicPr>
            <a:picLocks noChangeAspect="1" noChangeArrowheads="1"/>
          </p:cNvPicPr>
          <p:nvPr/>
        </p:nvPicPr>
        <p:blipFill rotWithShape="1">
          <a:blip r:embed="rId2"/>
          <a:srcRect l="1174" r="-1"/>
          <a:stretch/>
        </p:blipFill>
        <p:spPr bwMode="auto">
          <a:xfrm>
            <a:off x="4716016" y="332656"/>
            <a:ext cx="3001297" cy="2233195"/>
          </a:xfrm>
          <a:prstGeom prst="rect">
            <a:avLst/>
          </a:prstGeom>
          <a:noFill/>
        </p:spPr>
      </p:pic>
      <p:pic>
        <p:nvPicPr>
          <p:cNvPr id="7171" name="Picture 3" descr="C:\Users\ноутбук\Desktop\конкурс\19.png"/>
          <p:cNvPicPr>
            <a:picLocks noChangeAspect="1" noChangeArrowheads="1"/>
          </p:cNvPicPr>
          <p:nvPr/>
        </p:nvPicPr>
        <p:blipFill rotWithShape="1">
          <a:blip r:embed="rId3"/>
          <a:srcRect r="15567"/>
          <a:stretch/>
        </p:blipFill>
        <p:spPr bwMode="auto">
          <a:xfrm>
            <a:off x="4716016" y="4230208"/>
            <a:ext cx="3001297" cy="22860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04864"/>
            <a:ext cx="3228257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Свойства 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постоянных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 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920" y="-1107504"/>
            <a:ext cx="4577732" cy="43776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сильном нагревании магнитные свойства исчезают как у природных, так и у искусственных магнитов.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/>
          <a:srcRect b="10633"/>
          <a:stretch/>
        </p:blipFill>
        <p:spPr bwMode="auto">
          <a:xfrm>
            <a:off x="3927914" y="3356992"/>
            <a:ext cx="3207788" cy="16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4266629"/>
            <a:ext cx="2511181" cy="2309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4500000">
            <a:off x="-662561" y="2870536"/>
            <a:ext cx="5064953" cy="1695631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Применение 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ноутбук\Desktop\конкурс\2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 rot="900000">
            <a:off x="3300025" y="2865255"/>
            <a:ext cx="3829836" cy="3008162"/>
          </a:xfrm>
          <a:prstGeom prst="rect">
            <a:avLst/>
          </a:prstGeom>
          <a:noFill/>
        </p:spPr>
      </p:pic>
      <p:pic>
        <p:nvPicPr>
          <p:cNvPr id="4099" name="Picture 3" descr="C:\Users\ноутбук\Desktop\конкурс\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5986" y="4572008"/>
            <a:ext cx="2305372" cy="20195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67364" y="548680"/>
            <a:ext cx="4000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Магнитные носители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информации: жесткие диски, дискеты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476672"/>
            <a:ext cx="7772400" cy="4320480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Постоянные </a:t>
            </a: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магниты.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Применение 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7796" y="692696"/>
            <a:ext cx="3306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Громкоговорители 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и микрофоны 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ноутбук\Desktop\конкурс\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1916832"/>
            <a:ext cx="3236141" cy="2571768"/>
          </a:xfrm>
          <a:prstGeom prst="rect">
            <a:avLst/>
          </a:prstGeom>
          <a:noFill/>
        </p:spPr>
      </p:pic>
      <p:pic>
        <p:nvPicPr>
          <p:cNvPr id="7171" name="Picture 3" descr="C:\Users\ноутбук\Desktop\конкурс\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5453" y="4221088"/>
            <a:ext cx="3119864" cy="23398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ноутбук\Desktop\конкурс\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837147"/>
            <a:ext cx="2702701" cy="2603279"/>
          </a:xfrm>
          <a:prstGeom prst="rect">
            <a:avLst/>
          </a:prstGeom>
          <a:noFill/>
        </p:spPr>
      </p:pic>
      <p:pic>
        <p:nvPicPr>
          <p:cNvPr id="8194" name="Picture 2" descr="C:\Users\ноутбук\Desktop\конкурс\30.png"/>
          <p:cNvPicPr>
            <a:picLocks noChangeAspect="1" noChangeArrowheads="1"/>
          </p:cNvPicPr>
          <p:nvPr/>
        </p:nvPicPr>
        <p:blipFill rotWithShape="1">
          <a:blip r:embed="rId3"/>
          <a:srcRect l="13974" t="-2367" r="10360" b="-31690"/>
          <a:stretch/>
        </p:blipFill>
        <p:spPr bwMode="auto">
          <a:xfrm>
            <a:off x="5724128" y="556591"/>
            <a:ext cx="2702701" cy="305753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Применение 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00000" y="1571612"/>
            <a:ext cx="14162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Компас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9890" y="4509120"/>
            <a:ext cx="1688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Игрушки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Применение магнитов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 descr="C:\Users\ноутбук\Desktop\конкурс\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7864" y="2956848"/>
            <a:ext cx="5307201" cy="30958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39952" y="1052736"/>
            <a:ext cx="41881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Магнитно-резонансный </a:t>
            </a:r>
          </a:p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томограф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908720"/>
            <a:ext cx="4786346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800" dirty="0" smtClean="0"/>
              <a:t>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известном романе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Жюля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Верна «Пятнадцатилетний капитан» скрывавшийся на судне злоумышленник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Негоро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желая сбить корабль с правильного курса, незаметно подложил под судовой компас железный брусок. Злой умысел удался: корабль пошел по неверному пути. Почему?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454800">
            <a:off x="175336" y="2169903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Повторение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150" cy="1143000"/>
          </a:xfrm>
        </p:spPr>
        <p:txBody>
          <a:bodyPr>
            <a:noAutofit/>
          </a:bodyPr>
          <a:lstStyle/>
          <a:p>
            <a:endParaRPr lang="ru-RU" sz="38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27584" y="1052736"/>
            <a:ext cx="8072462" cy="1614485"/>
          </a:xfrm>
        </p:spPr>
        <p:txBody>
          <a:bodyPr>
            <a:normAutofit/>
          </a:bodyPr>
          <a:lstStyle/>
          <a:p>
            <a:pPr marL="0" lvl="0" indent="360363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Укажите полюсы магнитов, учитывая, что магнитные линии выходят из северного полюса магнита и входят в южный его полюс.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C:\Users\ноутбук\Desktop\конкурс\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2996952"/>
            <a:ext cx="7236979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02" y="925725"/>
            <a:ext cx="640873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424665" y="292893"/>
            <a:ext cx="39608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Правильный ответ к задачам 5-6.</a:t>
            </a:r>
          </a:p>
        </p:txBody>
      </p:sp>
    </p:spTree>
    <p:extLst>
      <p:ext uri="{BB962C8B-B14F-4D97-AF65-F5344CB8AC3E}">
        <p14:creationId xmlns:p14="http://schemas.microsoft.com/office/powerpoint/2010/main" val="702251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260648"/>
            <a:ext cx="5616624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 eaLnBrk="0" hangingPunct="0">
              <a:buAutoNum type="arabicPeriod"/>
              <a:tabLst>
                <a:tab pos="182563" algn="l"/>
                <a:tab pos="357188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тела называют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постоянными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магнитами?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eaLnBrk="0" hangingPunct="0">
              <a:buAutoNum type="arabicPeriod"/>
              <a:tabLst>
                <a:tab pos="182563" algn="l"/>
                <a:tab pos="357188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Как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Ампер объяснял намагничивание железа? </a:t>
            </a:r>
          </a:p>
          <a:p>
            <a:pPr marL="228600" indent="-228600" eaLnBrk="0" hangingPunct="0">
              <a:buAutoNum type="arabicPeriod" startAt="3"/>
              <a:tabLst>
                <a:tab pos="182563" algn="l"/>
                <a:tab pos="357188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можно теперь объяснить молекулярные токи Ампера?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marL="228600" indent="-228600" eaLnBrk="0" hangingPunct="0">
              <a:buAutoNum type="arabicPeriod" startAt="3"/>
              <a:tabLst>
                <a:tab pos="182563" algn="l"/>
                <a:tab pos="357188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называют магнитными полюсами магнита?</a:t>
            </a:r>
          </a:p>
          <a:p>
            <a:pPr eaLnBrk="0" hangingPunct="0">
              <a:tabLst>
                <a:tab pos="182563" algn="l"/>
                <a:tab pos="357188" algn="l"/>
              </a:tabLst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5.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проводнике увеличили силу тока. Как при этом изменилось магнитное поле?</a:t>
            </a:r>
          </a:p>
          <a:p>
            <a:pPr eaLnBrk="0" hangingPunct="0">
              <a:tabLst>
                <a:tab pos="182563" algn="l"/>
                <a:tab pos="357188" algn="l"/>
              </a:tabLst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6.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изображено на рис.1 и рис.2? Дайте объяснение.</a:t>
            </a:r>
          </a:p>
          <a:p>
            <a:pPr eaLnBrk="0" hangingPunct="0">
              <a:tabLst>
                <a:tab pos="182563" algn="l"/>
                <a:tab pos="357188" algn="l"/>
              </a:tabLst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0" hangingPunct="0">
              <a:buFont typeface="Verdana" pitchFamily="34" charset="0"/>
              <a:buAutoNum type="arabicPeriod"/>
              <a:tabLst>
                <a:tab pos="182563" algn="l"/>
                <a:tab pos="357188" algn="l"/>
              </a:tabLst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182563" algn="l"/>
                <a:tab pos="357188" algn="l"/>
              </a:tabLst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tabLst>
                <a:tab pos="182563" algn="l"/>
                <a:tab pos="357188" algn="l"/>
              </a:tabLst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0" hangingPunct="0">
              <a:tabLst>
                <a:tab pos="182563" algn="l"/>
                <a:tab pos="357188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pPr marL="457200" indent="-457200" eaLnBrk="0" hangingPunct="0">
              <a:tabLst>
                <a:tab pos="182563" algn="l"/>
                <a:tab pos="357188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рис.1                                                рис.2</a:t>
            </a:r>
          </a:p>
          <a:p>
            <a:pPr marL="457200" indent="-457200" eaLnBrk="0" hangingPunct="0">
              <a:tabLst>
                <a:tab pos="182563" algn="l"/>
                <a:tab pos="357188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7.   А в каких точках на Земле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компас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бесполезен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spcBef>
                <a:spcPct val="50000"/>
              </a:spcBef>
            </a:pP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00192" y="26864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Повторение</a:t>
            </a:r>
            <a:endParaRPr lang="ru-RU" sz="2800" dirty="0"/>
          </a:p>
        </p:txBody>
      </p:sp>
      <p:pic>
        <p:nvPicPr>
          <p:cNvPr id="6" name="Рисунок 5" descr="Рисунок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1938"/>
            <a:ext cx="28575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Magne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20" y="3774736"/>
            <a:ext cx="2448272" cy="165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5004048" y="4089520"/>
            <a:ext cx="864096" cy="293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148064" y="4603989"/>
            <a:ext cx="720080" cy="409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663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23928"/>
            <a:ext cx="3264753" cy="1695631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Домашнее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 задание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5896" y="1844824"/>
            <a:ext cx="4968552" cy="371703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6.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Подготовить сообщение на</a:t>
            </a:r>
          </a:p>
          <a:p>
            <a:pPr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выбранную тему: </a:t>
            </a:r>
          </a:p>
          <a:p>
            <a:pPr marL="719137" lvl="0" indent="0">
              <a:buClrTx/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«Компас, история его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открытия»;</a:t>
            </a:r>
          </a:p>
          <a:p>
            <a:pPr marL="719137" lvl="0" indent="0">
              <a:buClrTx/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«Значение магнитного поля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Земли для жизни на нашей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планете».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3960440"/>
          </a:xfrm>
        </p:spPr>
        <p:txBody>
          <a:bodyPr>
            <a:normAutofit fontScale="90000"/>
          </a:bodyPr>
          <a:lstStyle/>
          <a:p>
            <a:pPr lvl="2" algn="ctr" rtl="0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урока: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</a:rPr>
              <a:t>познакомиться </a:t>
            </a:r>
            <a:r>
              <a:rPr lang="ru-RU" sz="2700" dirty="0">
                <a:solidFill>
                  <a:schemeClr val="tx1"/>
                </a:solidFill>
              </a:rPr>
              <a:t>с постоянными магнитами, экспериментально определить свойства </a:t>
            </a:r>
            <a:r>
              <a:rPr lang="ru-RU" sz="2700" dirty="0" smtClean="0">
                <a:solidFill>
                  <a:schemeClr val="tx1"/>
                </a:solidFill>
              </a:rPr>
              <a:t>постоянных магнитов</a:t>
            </a:r>
            <a:r>
              <a:rPr lang="ru-RU" sz="2700" dirty="0">
                <a:solidFill>
                  <a:schemeClr val="tx1"/>
                </a:solidFill>
              </a:rPr>
              <a:t>.  Научиться применять знания при объяснении явлений, связанных с существованием магнитного поля магнита, решении задач на определение полюсов магнитов по направлению линий магнитного поля.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966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4047656" y="332658"/>
            <a:ext cx="4502979" cy="2354201"/>
            <a:chOff x="-36620" y="4286255"/>
            <a:chExt cx="4438692" cy="2143140"/>
          </a:xfrm>
        </p:grpSpPr>
        <p:pic>
          <p:nvPicPr>
            <p:cNvPr id="2052" name="Picture 4" descr="http://www.homeis.ru/images/shcool/fizika/907.jpg"/>
            <p:cNvPicPr>
              <a:picLocks noChangeAspect="1" noChangeArrowheads="1"/>
            </p:cNvPicPr>
            <p:nvPr/>
          </p:nvPicPr>
          <p:blipFill rotWithShape="1">
            <a:blip r:embed="rId2"/>
            <a:srcRect l="9295" r="8817"/>
            <a:stretch/>
          </p:blipFill>
          <p:spPr bwMode="auto">
            <a:xfrm>
              <a:off x="-36620" y="4286255"/>
              <a:ext cx="2339948" cy="2143140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2609637" y="4881965"/>
              <a:ext cx="1792435" cy="756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Полосовой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</a:b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магнит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7504" y="1125964"/>
            <a:ext cx="43668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>Постоянные магниты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тела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длительное 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сохраняющие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намагниченность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4184408" y="3551581"/>
            <a:ext cx="4907190" cy="2181673"/>
            <a:chOff x="6859942" y="1582315"/>
            <a:chExt cx="4712360" cy="1975586"/>
          </a:xfrm>
        </p:grpSpPr>
        <p:pic>
          <p:nvPicPr>
            <p:cNvPr id="2054" name="Picture 6" descr="http://vseznayka.net/image/cache/data/Fizika/Fiz(58)-500x500.jpg"/>
            <p:cNvPicPr>
              <a:picLocks noChangeAspect="1" noChangeArrowheads="1"/>
            </p:cNvPicPr>
            <p:nvPr/>
          </p:nvPicPr>
          <p:blipFill rotWithShape="1">
            <a:blip r:embed="rId3"/>
            <a:srcRect l="5963" t="9264" b="9399"/>
            <a:stretch/>
          </p:blipFill>
          <p:spPr bwMode="auto">
            <a:xfrm>
              <a:off x="6859942" y="1582315"/>
              <a:ext cx="2284057" cy="1975586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9306617" y="2154609"/>
              <a:ext cx="22656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Дугообразный 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</a:br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магнит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оутбук\Desktop\конкурс\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3857628"/>
            <a:ext cx="3215089" cy="247561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43306" y="571480"/>
            <a:ext cx="245772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Магниты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0166" y="2520000"/>
            <a:ext cx="31137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Искусственные</a:t>
            </a:r>
            <a:r>
              <a:rPr lang="ru-RU" dirty="0" smtClean="0"/>
              <a:t>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сталь, никель, кобальт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0694" y="2520000"/>
            <a:ext cx="30131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Естественные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магнитный железняк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800000">
            <a:off x="5040000" y="1693179"/>
            <a:ext cx="1683615" cy="324000"/>
          </a:xfrm>
          <a:prstGeom prst="rightArrow">
            <a:avLst/>
          </a:prstGeom>
          <a:solidFill>
            <a:schemeClr val="tx2"/>
          </a:solidFill>
          <a:ln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9000000">
            <a:off x="2880000" y="1692000"/>
            <a:ext cx="1683615" cy="324000"/>
          </a:xfrm>
          <a:prstGeom prst="rightArrow">
            <a:avLst/>
          </a:prstGeom>
          <a:solidFill>
            <a:schemeClr val="tx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http://festival.1september.ru/articles/649829/img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festival.1september.ru/articles/649829/img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PC\Desktop\img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r="2564"/>
          <a:stretch/>
        </p:blipFill>
        <p:spPr bwMode="auto">
          <a:xfrm>
            <a:off x="4613904" y="3857629"/>
            <a:ext cx="4278305" cy="247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475656" y="273494"/>
            <a:ext cx="734536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Залежи магнитного железняка встречаются на территории нашей страны на Урале, Курской области, Карелии.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 bwMode="auto">
          <a:xfrm>
            <a:off x="1763688" y="1686616"/>
            <a:ext cx="6192738" cy="489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26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763688" y="1510179"/>
            <a:ext cx="6696075" cy="223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i="1" dirty="0" smtClean="0"/>
              <a:t>Выясните </a:t>
            </a:r>
            <a:r>
              <a:rPr lang="ru-RU" sz="2800" b="1" i="1" dirty="0"/>
              <a:t>какие из веществ притягиваются магнитами: картон, медь, алюминий, железо, стекло, сталь, пластмасса. </a:t>
            </a:r>
          </a:p>
          <a:p>
            <a:pPr>
              <a:spcBef>
                <a:spcPct val="50000"/>
              </a:spcBef>
            </a:pPr>
            <a:endParaRPr lang="ru-RU" b="1" i="1" dirty="0">
              <a:solidFill>
                <a:srgbClr val="6600CC"/>
              </a:solidFill>
            </a:endParaRPr>
          </a:p>
        </p:txBody>
      </p:sp>
      <p:sp>
        <p:nvSpPr>
          <p:cNvPr id="38953" name="Text Box 41"/>
          <p:cNvSpPr txBox="1">
            <a:spLocks noChangeArrowheads="1"/>
          </p:cNvSpPr>
          <p:nvPr/>
        </p:nvSpPr>
        <p:spPr bwMode="auto">
          <a:xfrm>
            <a:off x="1403350" y="4941888"/>
            <a:ext cx="28082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11560" y="551723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</a:t>
            </a:r>
            <a:r>
              <a:rPr lang="ru-RU" sz="4000" b="1" dirty="0" smtClean="0"/>
              <a:t>Задание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04161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оутбук\Desktop\конкурс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2564904"/>
            <a:ext cx="2857520" cy="353336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340768"/>
            <a:ext cx="2975128" cy="868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 Ампера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29058" y="1357298"/>
            <a:ext cx="4757742" cy="4268799"/>
          </a:xfrm>
        </p:spPr>
        <p:txBody>
          <a:bodyPr>
            <a:noAutofit/>
          </a:bodyPr>
          <a:lstStyle/>
          <a:p>
            <a:pPr marL="365125" indent="-4763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Ампер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объяснял намагниченность железа и стали существованием электрических токов, которые циркулируют внутри каждой молекулы этих веществ. Вокруг этих токов существуют магнитные поля, которые и приводят к возникновению магнитных свойств вещества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effectLst/>
                <a:latin typeface="Times New Roman" pitchFamily="18" charset="0"/>
                <a:cs typeface="Times New Roman" pitchFamily="18" charset="0"/>
              </a:rPr>
              <a:t>Гипотеза Ампера</a:t>
            </a:r>
            <a:endParaRPr lang="ru-RU" sz="40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357686" y="1571612"/>
            <a:ext cx="3929090" cy="4268799"/>
          </a:xfrm>
        </p:spPr>
        <p:txBody>
          <a:bodyPr>
            <a:normAutofit lnSpcReduction="10000"/>
          </a:bodyPr>
          <a:lstStyle/>
          <a:p>
            <a:pPr marL="365125" indent="-4763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каждом атоме имеются отрицательно заряженные частицы – электроны. Движение электронов представляет собой круговой ток, порождающий  магнитное поле.</a:t>
            </a: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03106" y="2067077"/>
            <a:ext cx="2471365" cy="2049305"/>
            <a:chOff x="2290" y="1389"/>
            <a:chExt cx="1769" cy="1474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2290" y="1389"/>
              <a:ext cx="1474" cy="1474"/>
            </a:xfrm>
            <a:prstGeom prst="ellipse">
              <a:avLst/>
            </a:prstGeom>
            <a:noFill/>
            <a:ln w="19050">
              <a:solidFill>
                <a:schemeClr val="folHlink"/>
              </a:solidFill>
              <a:prstDash val="dash"/>
              <a:round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2902" y="1978"/>
              <a:ext cx="295" cy="295"/>
            </a:xfrm>
            <a:prstGeom prst="ellipse">
              <a:avLst/>
            </a:prstGeom>
            <a:gradFill flip="none" rotWithShape="1"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Arc 15"/>
            <p:cNvSpPr>
              <a:spLocks noChangeAspect="1"/>
            </p:cNvSpPr>
            <p:nvPr/>
          </p:nvSpPr>
          <p:spPr bwMode="auto">
            <a:xfrm flipV="1">
              <a:off x="3401" y="2341"/>
              <a:ext cx="422" cy="334"/>
            </a:xfrm>
            <a:custGeom>
              <a:avLst/>
              <a:gdLst>
                <a:gd name="T0" fmla="*/ 0 w 20764"/>
                <a:gd name="T1" fmla="*/ 0 h 16466"/>
                <a:gd name="T2" fmla="*/ 0 w 20764"/>
                <a:gd name="T3" fmla="*/ 0 h 16466"/>
                <a:gd name="T4" fmla="*/ 0 w 20764"/>
                <a:gd name="T5" fmla="*/ 0 h 16466"/>
                <a:gd name="T6" fmla="*/ 0 60000 65536"/>
                <a:gd name="T7" fmla="*/ 0 60000 65536"/>
                <a:gd name="T8" fmla="*/ 0 60000 65536"/>
                <a:gd name="T9" fmla="*/ 0 w 20764"/>
                <a:gd name="T10" fmla="*/ 0 h 16466"/>
                <a:gd name="T11" fmla="*/ 20764 w 20764"/>
                <a:gd name="T12" fmla="*/ 16466 h 164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64" h="16466" fill="none" extrusionOk="0">
                  <a:moveTo>
                    <a:pt x="13979" y="-1"/>
                  </a:moveTo>
                  <a:cubicBezTo>
                    <a:pt x="17228" y="2758"/>
                    <a:pt x="19589" y="6416"/>
                    <a:pt x="20763" y="10514"/>
                  </a:cubicBezTo>
                </a:path>
                <a:path w="20764" h="16466" stroke="0" extrusionOk="0">
                  <a:moveTo>
                    <a:pt x="13979" y="-1"/>
                  </a:moveTo>
                  <a:cubicBezTo>
                    <a:pt x="17228" y="2758"/>
                    <a:pt x="19589" y="6416"/>
                    <a:pt x="20763" y="10514"/>
                  </a:cubicBezTo>
                  <a:lnTo>
                    <a:pt x="0" y="16466"/>
                  </a:lnTo>
                  <a:close/>
                </a:path>
              </a:pathLst>
            </a:custGeom>
            <a:noFill/>
            <a:ln w="9525">
              <a:solidFill>
                <a:schemeClr val="tx1">
                  <a:lumMod val="60000"/>
                  <a:lumOff val="40000"/>
                </a:schemeClr>
              </a:solidFill>
              <a:round/>
              <a:headEnd type="triangle" w="lg" len="lg"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902" y="1856"/>
              <a:ext cx="295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3787" y="2137"/>
              <a:ext cx="2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 b="1"/>
                <a:t>е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TM01859865[[fn=Порядок]]</Template>
  <TotalTime>1178</TotalTime>
  <Words>451</Words>
  <Application>Microsoft Office PowerPoint</Application>
  <PresentationFormat>Экран (4:3)</PresentationFormat>
  <Paragraphs>151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Kilter</vt:lpstr>
      <vt:lpstr>Презентация PowerPoint</vt:lpstr>
      <vt:lpstr>Постоянные  магниты.</vt:lpstr>
      <vt:lpstr>                                                                                                                                   Цель урока:   познакомиться с постоянными магнитами, экспериментально определить свойства постоянных магнитов.  Научиться применять знания при объяснении явлений, связанных с существованием магнитного поля магнита, решении задач на определение полюсов магнитов по направлению линий магнитного поля.  </vt:lpstr>
      <vt:lpstr>Презентация PowerPoint</vt:lpstr>
      <vt:lpstr>Презентация PowerPoint</vt:lpstr>
      <vt:lpstr>Презентация PowerPoint</vt:lpstr>
      <vt:lpstr>Презентация PowerPoint</vt:lpstr>
      <vt:lpstr>Гипотеза  Ампера</vt:lpstr>
      <vt:lpstr>Гипотеза Ампера</vt:lpstr>
      <vt:lpstr>Гипотеза  Ампера</vt:lpstr>
      <vt:lpstr>Свойства  постоянных  магнитов</vt:lpstr>
      <vt:lpstr>Свойства  постоянных  магнитов</vt:lpstr>
      <vt:lpstr>Свойства  постоянных  магнитов</vt:lpstr>
      <vt:lpstr>Свойства  постоянных  магнитов</vt:lpstr>
      <vt:lpstr>Свойства  постоянных  магнитов</vt:lpstr>
      <vt:lpstr>Свойства  постоянных  магнитов</vt:lpstr>
      <vt:lpstr>Свойства  постоянных  магнитов</vt:lpstr>
      <vt:lpstr>Свойства  постоянных  магнитов</vt:lpstr>
      <vt:lpstr>Применение магнитов</vt:lpstr>
      <vt:lpstr>Применение магнитов</vt:lpstr>
      <vt:lpstr>Применение магнитов</vt:lpstr>
      <vt:lpstr>Применение магнитов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 задание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Постоянные магниты.</dc:title>
  <dc:creator>Антонова В.В.</dc:creator>
  <cp:lastModifiedBy>PC</cp:lastModifiedBy>
  <cp:revision>158</cp:revision>
  <dcterms:created xsi:type="dcterms:W3CDTF">2014-01-18T18:13:31Z</dcterms:created>
  <dcterms:modified xsi:type="dcterms:W3CDTF">2016-02-14T13:04:43Z</dcterms:modified>
</cp:coreProperties>
</file>