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70" r:id="rId4"/>
    <p:sldId id="257" r:id="rId5"/>
    <p:sldId id="260" r:id="rId6"/>
    <p:sldId id="262" r:id="rId7"/>
    <p:sldId id="263" r:id="rId8"/>
    <p:sldId id="264" r:id="rId9"/>
    <p:sldId id="265" r:id="rId10"/>
    <p:sldId id="266" r:id="rId11"/>
    <p:sldId id="267" r:id="rId12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01E8C"/>
    <a:srgbClr val="C0504D"/>
    <a:srgbClr val="FF3300"/>
    <a:srgbClr val="800080"/>
    <a:srgbClr val="99FF33"/>
    <a:srgbClr val="F79191"/>
    <a:srgbClr val="F1F98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84" y="-1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646381-6BA0-4560-B66B-73E64A61B7B7}" type="datetimeFigureOut">
              <a:rPr lang="ru-RU"/>
              <a:pPr>
                <a:defRPr/>
              </a:pPr>
              <a:t>30.01.2016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BFA4BB-3A3F-424A-90FB-A61B7080E27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276173-DEFD-4DC4-9442-1A8B80054CC9}" type="datetimeFigureOut">
              <a:rPr lang="ru-RU"/>
              <a:pPr>
                <a:defRPr/>
              </a:pPr>
              <a:t>30.01.2016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0FD4BD-5DB8-442E-9F7C-CFE5D4E7A27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ADB038-C334-49FF-880E-3EF3DBC9E651}" type="datetimeFigureOut">
              <a:rPr lang="ru-RU"/>
              <a:pPr>
                <a:defRPr/>
              </a:pPr>
              <a:t>30.01.2016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F5360B-93E9-460E-8EDF-1CF3F6BDEE4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C6078B-657B-427B-80EB-6E742D9D6A6F}" type="datetimeFigureOut">
              <a:rPr lang="ru-RU"/>
              <a:pPr>
                <a:defRPr/>
              </a:pPr>
              <a:t>30.01.2016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2D119E-A0C8-4FEE-8F3D-3EE59F4099B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7E6D12-386B-4CCE-992E-934FDF907B00}" type="datetimeFigureOut">
              <a:rPr lang="ru-RU"/>
              <a:pPr>
                <a:defRPr/>
              </a:pPr>
              <a:t>30.01.2016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854D84-7480-4543-8CD0-97BFB059B95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28CFC0-5920-4BF5-BE89-9AAF1B01FF33}" type="datetimeFigureOut">
              <a:rPr lang="ru-RU"/>
              <a:pPr>
                <a:defRPr/>
              </a:pPr>
              <a:t>30.01.2016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0F01EC-DA86-4065-AA8B-E9B92A4A980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8CB8C8-343E-42FD-8CE9-C126D5B16CCA}" type="datetimeFigureOut">
              <a:rPr lang="ru-RU"/>
              <a:pPr>
                <a:defRPr/>
              </a:pPr>
              <a:t>30.01.2016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2FEBFA-C83F-48E3-B43B-5508AAF89F5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575E14-67F6-413A-920C-A5B9BA7B9772}" type="datetimeFigureOut">
              <a:rPr lang="ru-RU"/>
              <a:pPr>
                <a:defRPr/>
              </a:pPr>
              <a:t>30.01.2016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BA3FB9-7E5E-474A-B41A-24E4FCD1978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254A79-7A2E-4E75-8B4F-929560280B99}" type="datetimeFigureOut">
              <a:rPr lang="ru-RU"/>
              <a:pPr>
                <a:defRPr/>
              </a:pPr>
              <a:t>30.01.2016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925CF9-D187-4144-BAC0-E6E106D8A43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FAEB63-C822-47C9-91A4-DA4517CA1B68}" type="datetimeFigureOut">
              <a:rPr lang="ru-RU"/>
              <a:pPr>
                <a:defRPr/>
              </a:pPr>
              <a:t>30.01.2016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96B9A1-D605-4BED-BAAE-8CDCC797B42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C4DCAE-158E-4BA5-A13F-EC5503A527EA}" type="datetimeFigureOut">
              <a:rPr lang="ru-RU"/>
              <a:pPr>
                <a:defRPr/>
              </a:pPr>
              <a:t>30.01.2016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A90BAA-4F9D-4558-A630-C13E061B9F2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0F77190-33ED-498E-8A96-1EB8B6FFFAF7}" type="datetimeFigureOut">
              <a:rPr lang="ru-RU"/>
              <a:pPr>
                <a:defRPr/>
              </a:pPr>
              <a:t>30.01.2016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58D0F517-70E1-4903-8D0B-FB783FF6876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1.xml"/><Relationship Id="rId1" Type="http://schemas.openxmlformats.org/officeDocument/2006/relationships/audio" Target="file:///C:\Documents%20and%20Settings\&#1040;&#1085;&#1078;&#1077;&#1083;&#1080;&#1082;&#1072;\&#1056;&#1072;&#1073;&#1086;&#1095;&#1080;&#1081;%20&#1089;&#1090;&#1086;&#1083;\&#1086;&#1090;&#1082;&#1088;&#1099;&#1090;&#1099;&#1081;%20&#1091;&#1088;&#1086;&#1082;\&#1074;&#1086;&#1077;&#1085;&#1085;&#1099;&#1077;-&#1085;&#1072;-&#1073;&#1077;&#1079;&#1099;&#1084;&#1103;&#1085;&#1085;&#1086;&#1081;-&#1074;&#1099;&#1089;&#1086;&#1090;&#1077;.mp3" TargetMode="Externa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gi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gi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5.gi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5.gi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gi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gif"/><Relationship Id="rId4" Type="http://schemas.openxmlformats.org/officeDocument/2006/relationships/image" Target="../media/image5.gi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военные-на-безымянной-высоте.mp3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4"/>
          <a:srcRect/>
          <a:stretch>
            <a:fillRect/>
          </a:stretch>
        </p:blipFill>
        <p:spPr bwMode="auto">
          <a:xfrm>
            <a:off x="395288" y="6308725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33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7534" fill="hold"/>
                                        <p:tgtEl>
                                          <p:spTgt spid="1331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31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3314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 descr="http://www.nn.ru/data/forum/images/2012-03/47361321-gergievskaj_lenta.gif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532813" y="6137275"/>
            <a:ext cx="719137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31" name="Text Box 9"/>
          <p:cNvSpPr txBox="1">
            <a:spLocks noChangeArrowheads="1"/>
          </p:cNvSpPr>
          <p:nvPr/>
        </p:nvSpPr>
        <p:spPr bwMode="auto">
          <a:xfrm>
            <a:off x="250825" y="801688"/>
            <a:ext cx="8424863" cy="4573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/>
              <a:t> Опять война, </a:t>
            </a:r>
          </a:p>
          <a:p>
            <a:pPr algn="ctr"/>
            <a:r>
              <a:rPr lang="ru-RU" sz="4000"/>
              <a:t>Опять блокада.</a:t>
            </a:r>
          </a:p>
          <a:p>
            <a:pPr algn="ctr"/>
            <a:r>
              <a:rPr lang="ru-RU" sz="4000"/>
              <a:t>А может, нам о них забыть?</a:t>
            </a:r>
          </a:p>
          <a:p>
            <a:pPr algn="ctr"/>
            <a:r>
              <a:rPr lang="ru-RU" sz="4000"/>
              <a:t>Я слышу иногда: </a:t>
            </a:r>
          </a:p>
          <a:p>
            <a:pPr algn="ctr"/>
            <a:r>
              <a:rPr lang="ru-RU" sz="4000"/>
              <a:t> «Не надо, не надо раны бередить».</a:t>
            </a:r>
          </a:p>
          <a:p>
            <a:pPr algn="ctr"/>
            <a:endParaRPr lang="ru-RU"/>
          </a:p>
          <a:p>
            <a:pPr algn="ctr"/>
            <a:endParaRPr lang="ru-RU"/>
          </a:p>
          <a:p>
            <a:pPr algn="ctr"/>
            <a:r>
              <a:rPr lang="ru-RU"/>
              <a:t>                      Ю. Воронов «Память – наша совесть»)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 descr="http://www.nn.ru/data/forum/images/2012-03/47361321-gergievskaj_lenta.gif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532813" y="6137275"/>
            <a:ext cx="719137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555" name="Rectangle 3"/>
          <p:cNvSpPr>
            <a:spLocks noChangeArrowheads="1"/>
          </p:cNvSpPr>
          <p:nvPr/>
        </p:nvSpPr>
        <p:spPr bwMode="auto">
          <a:xfrm>
            <a:off x="1908175" y="681038"/>
            <a:ext cx="5759450" cy="6122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800"/>
              <a:t>ИТОГИ УРОКА.</a:t>
            </a:r>
          </a:p>
          <a:p>
            <a:endParaRPr lang="ru-RU" sz="4800"/>
          </a:p>
          <a:p>
            <a:pPr eaLnBrk="0" hangingPunct="0">
              <a:spcBef>
                <a:spcPct val="20000"/>
              </a:spcBef>
              <a:buFont typeface="Arial" charset="0"/>
              <a:buChar char="•"/>
            </a:pPr>
            <a:r>
              <a:rPr lang="ru-RU" sz="3200"/>
              <a:t>Я УЗНАЛ…</a:t>
            </a:r>
          </a:p>
          <a:p>
            <a:pPr eaLnBrk="0" hangingPunct="0">
              <a:spcBef>
                <a:spcPct val="20000"/>
              </a:spcBef>
              <a:buFont typeface="Arial" charset="0"/>
              <a:buChar char="•"/>
            </a:pPr>
            <a:endParaRPr lang="ru-RU" sz="3200"/>
          </a:p>
          <a:p>
            <a:pPr eaLnBrk="0" hangingPunct="0">
              <a:spcBef>
                <a:spcPct val="20000"/>
              </a:spcBef>
              <a:buFont typeface="Arial" charset="0"/>
              <a:buChar char="•"/>
            </a:pPr>
            <a:r>
              <a:rPr lang="ru-RU" sz="3200"/>
              <a:t>ТЕПЕРЬ Я МОГУ…</a:t>
            </a:r>
          </a:p>
          <a:p>
            <a:pPr eaLnBrk="0" hangingPunct="0">
              <a:spcBef>
                <a:spcPct val="20000"/>
              </a:spcBef>
              <a:buFont typeface="Arial" charset="0"/>
              <a:buChar char="•"/>
            </a:pPr>
            <a:endParaRPr lang="ru-RU" sz="3200"/>
          </a:p>
          <a:p>
            <a:pPr eaLnBrk="0" hangingPunct="0">
              <a:spcBef>
                <a:spcPct val="20000"/>
              </a:spcBef>
              <a:buFont typeface="Arial" charset="0"/>
              <a:buChar char="•"/>
            </a:pPr>
            <a:r>
              <a:rPr lang="ru-RU" sz="3200"/>
              <a:t>МНЕ ЗАХОТЕЛОСЬ…</a:t>
            </a:r>
          </a:p>
          <a:p>
            <a:pPr eaLnBrk="0" hangingPunct="0">
              <a:spcBef>
                <a:spcPct val="20000"/>
              </a:spcBef>
              <a:buFont typeface="Arial" charset="0"/>
              <a:buChar char="•"/>
            </a:pPr>
            <a:endParaRPr lang="ru-RU" sz="3200"/>
          </a:p>
          <a:p>
            <a:pPr eaLnBrk="0" hangingPunct="0">
              <a:spcBef>
                <a:spcPct val="20000"/>
              </a:spcBef>
              <a:buFont typeface="Arial" charset="0"/>
              <a:buChar char="•"/>
            </a:pPr>
            <a:endParaRPr lang="ru-RU"/>
          </a:p>
          <a:p>
            <a:endParaRPr lang="ru-RU" sz="4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80" name="Text Box 20"/>
          <p:cNvSpPr txBox="1">
            <a:spLocks noChangeArrowheads="1"/>
          </p:cNvSpPr>
          <p:nvPr/>
        </p:nvSpPr>
        <p:spPr bwMode="auto">
          <a:xfrm>
            <a:off x="539750" y="1060450"/>
            <a:ext cx="5692775" cy="3475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4800"/>
              <a:t>       От расплаты </a:t>
            </a:r>
          </a:p>
          <a:p>
            <a:r>
              <a:rPr lang="ru-RU" sz="5400"/>
              <a:t>  </a:t>
            </a:r>
            <a:r>
              <a:rPr lang="ru-RU" sz="5400">
                <a:solidFill>
                  <a:schemeClr val="accent1"/>
                </a:solidFill>
              </a:rPr>
              <a:t>НИ</a:t>
            </a:r>
            <a:r>
              <a:rPr lang="ru-RU" sz="4800"/>
              <a:t> один фашист </a:t>
            </a:r>
          </a:p>
          <a:p>
            <a:r>
              <a:rPr lang="ru-RU" sz="4800"/>
              <a:t>проклятый </a:t>
            </a:r>
          </a:p>
          <a:p>
            <a:r>
              <a:rPr lang="ru-RU" sz="4800"/>
              <a:t>      </a:t>
            </a:r>
            <a:r>
              <a:rPr lang="ru-RU" sz="5400">
                <a:solidFill>
                  <a:schemeClr val="accent1"/>
                </a:solidFill>
              </a:rPr>
              <a:t>НЕ</a:t>
            </a:r>
            <a:r>
              <a:rPr lang="ru-RU" sz="4800"/>
              <a:t> уйдёт.</a:t>
            </a:r>
            <a:r>
              <a:rPr lang="ru-RU" sz="7200"/>
              <a:t> </a:t>
            </a:r>
          </a:p>
        </p:txBody>
      </p:sp>
      <p:pic>
        <p:nvPicPr>
          <p:cNvPr id="15381" name="Picture 21" descr="74155118_20080619_haldey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76825" y="2924175"/>
            <a:ext cx="3794125" cy="3651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500"/>
                                        <p:tgtEl>
                                          <p:spTgt spid="153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500"/>
                                        <p:tgtEl>
                                          <p:spTgt spid="153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500"/>
                                        <p:tgtEl>
                                          <p:spTgt spid="153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750"/>
                            </p:stCondLst>
                            <p:childTnLst>
                              <p:par>
                                <p:cTn id="11" presetID="27" presetClass="entr" presetSubtype="0" fill="hold" nodeType="afterEffect">
                                  <p:stCondLst>
                                    <p:cond delay="5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500"/>
                                        <p:tgtEl>
                                          <p:spTgt spid="1538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500"/>
                                        <p:tgtEl>
                                          <p:spTgt spid="1538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500"/>
                                        <p:tgtEl>
                                          <p:spTgt spid="1538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500"/>
                            </p:stCondLst>
                            <p:childTnLst>
                              <p:par>
                                <p:cTn id="17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500"/>
                                        <p:tgtEl>
                                          <p:spTgt spid="1538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500"/>
                                        <p:tgtEl>
                                          <p:spTgt spid="1538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500"/>
                                        <p:tgtEl>
                                          <p:spTgt spid="1538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9000"/>
                            </p:stCondLst>
                            <p:childTnLst>
                              <p:par>
                                <p:cTn id="23" presetID="27" presetClass="entr" presetSubtype="0" fill="hold" nodeType="afterEffect">
                                  <p:stCondLst>
                                    <p:cond delay="5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5" dur="500"/>
                                        <p:tgtEl>
                                          <p:spTgt spid="1538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6" dur="500"/>
                                        <p:tgtEl>
                                          <p:spTgt spid="1538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" dur="500"/>
                                        <p:tgtEl>
                                          <p:spTgt spid="1538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1750"/>
                            </p:stCondLst>
                            <p:childTnLst>
                              <p:par>
                                <p:cTn id="29" presetID="2" presetClass="entr" presetSubtype="2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53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53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15363" name="Text Box 7"/>
          <p:cNvSpPr txBox="1">
            <a:spLocks noChangeArrowheads="1"/>
          </p:cNvSpPr>
          <p:nvPr/>
        </p:nvSpPr>
        <p:spPr bwMode="auto">
          <a:xfrm>
            <a:off x="468313" y="1341438"/>
            <a:ext cx="8351837" cy="311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6600">
                <a:solidFill>
                  <a:schemeClr val="accent2"/>
                </a:solidFill>
              </a:rPr>
              <a:t>Правописание частиц</a:t>
            </a:r>
          </a:p>
          <a:p>
            <a:pPr algn="ctr"/>
            <a:r>
              <a:rPr lang="ru-RU" sz="6600">
                <a:solidFill>
                  <a:schemeClr val="accent2"/>
                </a:solidFill>
              </a:rPr>
              <a:t>НЕ и НИ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http://www.nn.ru/data/forum/images/2012-03/47361321-gergievskaj_lenta.gif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604250" y="6137275"/>
            <a:ext cx="720725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7" name="Text Box 12"/>
          <p:cNvSpPr txBox="1">
            <a:spLocks noChangeArrowheads="1"/>
          </p:cNvSpPr>
          <p:nvPr/>
        </p:nvSpPr>
        <p:spPr bwMode="auto">
          <a:xfrm>
            <a:off x="611188" y="620713"/>
            <a:ext cx="8208962" cy="4905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/>
              <a:t> </a:t>
            </a:r>
            <a:r>
              <a:rPr lang="ru-RU" sz="2800" i="1">
                <a:solidFill>
                  <a:schemeClr val="accent1"/>
                </a:solidFill>
              </a:rPr>
              <a:t>ОСЛОЖНЕННОЕ СПИСЫВАНИЕ.</a:t>
            </a:r>
          </a:p>
          <a:p>
            <a:pPr algn="ctr"/>
            <a:r>
              <a:rPr lang="ru-RU" sz="3200"/>
              <a:t>«(Н…) кто н… забыт и (н…) что н… забыто.» - </a:t>
            </a:r>
          </a:p>
          <a:p>
            <a:pPr algn="ctr"/>
            <a:r>
              <a:rPr lang="ru-RU" sz="3200"/>
              <a:t>Г…рящая надп…сь на об…лиске.</a:t>
            </a:r>
          </a:p>
          <a:p>
            <a:pPr algn="ctr"/>
            <a:r>
              <a:rPr lang="ru-RU" sz="3200"/>
              <a:t>П…блёкшими лист…ями ветер игра…т</a:t>
            </a:r>
          </a:p>
          <a:p>
            <a:pPr algn="ctr"/>
            <a:r>
              <a:rPr lang="ru-RU" sz="3200"/>
              <a:t>И снегом х…лодным венки засыпа…т.</a:t>
            </a:r>
          </a:p>
          <a:p>
            <a:pPr algn="ctr"/>
            <a:r>
              <a:rPr lang="ru-RU" sz="3200"/>
              <a:t>Но словно огонь у п…днож…я – гвоздика.</a:t>
            </a:r>
          </a:p>
          <a:p>
            <a:pPr algn="ctr"/>
            <a:r>
              <a:rPr lang="ru-RU" sz="3200"/>
              <a:t>(Н…) кто н… забыт и (н…) что н… забыто!</a:t>
            </a:r>
          </a:p>
          <a:p>
            <a:pPr algn="ctr"/>
            <a:r>
              <a:rPr lang="ru-RU" sz="3200"/>
              <a:t>                                             (А. Шамарин)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Прямоугольник 13"/>
          <p:cNvSpPr>
            <a:spLocks noChangeArrowheads="1"/>
          </p:cNvSpPr>
          <p:nvPr/>
        </p:nvSpPr>
        <p:spPr bwMode="auto">
          <a:xfrm>
            <a:off x="4643438" y="6550025"/>
            <a:ext cx="403225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 sz="1400">
              <a:latin typeface="Calibri" pitchFamily="34" charset="0"/>
            </a:endParaRPr>
          </a:p>
        </p:txBody>
      </p:sp>
      <p:pic>
        <p:nvPicPr>
          <p:cNvPr id="17411" name="Picture 2" descr="http://www.nn.ru/data/forum/images/2012-03/47361321-gergievskaj_lenta.gif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604250" y="6137275"/>
            <a:ext cx="720725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2" name="Rectangle 10"/>
          <p:cNvSpPr>
            <a:spLocks noChangeArrowheads="1"/>
          </p:cNvSpPr>
          <p:nvPr/>
        </p:nvSpPr>
        <p:spPr bwMode="auto">
          <a:xfrm>
            <a:off x="468313" y="908050"/>
            <a:ext cx="7704137" cy="426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i="1">
                <a:solidFill>
                  <a:schemeClr val="accent1"/>
                </a:solidFill>
              </a:rPr>
              <a:t>ОСЛОЖНЕННОЕ СПИСЫВАНИЕ.</a:t>
            </a:r>
          </a:p>
          <a:p>
            <a:pPr algn="ctr"/>
            <a:r>
              <a:rPr lang="ru-RU" sz="3200"/>
              <a:t>«</a:t>
            </a:r>
            <a:r>
              <a:rPr lang="ru-RU" sz="3200">
                <a:solidFill>
                  <a:schemeClr val="hlink"/>
                </a:solidFill>
              </a:rPr>
              <a:t>Никто</a:t>
            </a:r>
            <a:r>
              <a:rPr lang="ru-RU" sz="3200"/>
              <a:t> </a:t>
            </a:r>
            <a:r>
              <a:rPr lang="ru-RU" sz="3200">
                <a:solidFill>
                  <a:srgbClr val="800080"/>
                </a:solidFill>
              </a:rPr>
              <a:t>не </a:t>
            </a:r>
            <a:r>
              <a:rPr lang="ru-RU" sz="3200"/>
              <a:t> забыт и </a:t>
            </a:r>
            <a:r>
              <a:rPr lang="ru-RU" sz="3200">
                <a:solidFill>
                  <a:schemeClr val="hlink"/>
                </a:solidFill>
              </a:rPr>
              <a:t>ничто</a:t>
            </a:r>
            <a:r>
              <a:rPr lang="ru-RU" sz="3200"/>
              <a:t> </a:t>
            </a:r>
            <a:r>
              <a:rPr lang="ru-RU" sz="3200">
                <a:solidFill>
                  <a:schemeClr val="folHlink"/>
                </a:solidFill>
              </a:rPr>
              <a:t>не</a:t>
            </a:r>
            <a:r>
              <a:rPr lang="ru-RU" sz="3200"/>
              <a:t> забыто.» - </a:t>
            </a:r>
          </a:p>
          <a:p>
            <a:pPr algn="ctr"/>
            <a:r>
              <a:rPr lang="ru-RU" sz="3200"/>
              <a:t>Г</a:t>
            </a:r>
            <a:r>
              <a:rPr lang="ru-RU" sz="3200">
                <a:solidFill>
                  <a:srgbClr val="F01E8C"/>
                </a:solidFill>
              </a:rPr>
              <a:t>о</a:t>
            </a:r>
            <a:r>
              <a:rPr lang="ru-RU" sz="3200"/>
              <a:t>рящая надп</a:t>
            </a:r>
            <a:r>
              <a:rPr lang="ru-RU" sz="3200">
                <a:solidFill>
                  <a:srgbClr val="F01E8C"/>
                </a:solidFill>
              </a:rPr>
              <a:t>и</a:t>
            </a:r>
            <a:r>
              <a:rPr lang="ru-RU" sz="3200"/>
              <a:t>сь на об</a:t>
            </a:r>
            <a:r>
              <a:rPr lang="ru-RU" sz="3200">
                <a:solidFill>
                  <a:srgbClr val="F01E8C"/>
                </a:solidFill>
              </a:rPr>
              <a:t>е</a:t>
            </a:r>
            <a:r>
              <a:rPr lang="ru-RU" sz="3200"/>
              <a:t>лиске.</a:t>
            </a:r>
          </a:p>
          <a:p>
            <a:pPr algn="ctr"/>
            <a:r>
              <a:rPr lang="ru-RU" sz="3200"/>
              <a:t>П</a:t>
            </a:r>
            <a:r>
              <a:rPr lang="ru-RU" sz="3200">
                <a:solidFill>
                  <a:srgbClr val="F01E8C"/>
                </a:solidFill>
              </a:rPr>
              <a:t>о</a:t>
            </a:r>
            <a:r>
              <a:rPr lang="ru-RU" sz="3200"/>
              <a:t>блёкшими лист</a:t>
            </a:r>
            <a:r>
              <a:rPr lang="ru-RU" sz="3200">
                <a:solidFill>
                  <a:srgbClr val="F01E8C"/>
                </a:solidFill>
              </a:rPr>
              <a:t>ь</a:t>
            </a:r>
            <a:r>
              <a:rPr lang="ru-RU" sz="3200"/>
              <a:t>ями ветер игра</a:t>
            </a:r>
            <a:r>
              <a:rPr lang="ru-RU" sz="3200">
                <a:solidFill>
                  <a:srgbClr val="F01E8C"/>
                </a:solidFill>
              </a:rPr>
              <a:t>е</a:t>
            </a:r>
            <a:r>
              <a:rPr lang="ru-RU" sz="3200"/>
              <a:t>т</a:t>
            </a:r>
          </a:p>
          <a:p>
            <a:pPr algn="ctr"/>
            <a:r>
              <a:rPr lang="ru-RU" sz="3200"/>
              <a:t>И снегом х</a:t>
            </a:r>
            <a:r>
              <a:rPr lang="ru-RU" sz="3200">
                <a:solidFill>
                  <a:srgbClr val="F01E8C"/>
                </a:solidFill>
              </a:rPr>
              <a:t>о</a:t>
            </a:r>
            <a:r>
              <a:rPr lang="ru-RU" sz="3200"/>
              <a:t>лодным венки засыпа</a:t>
            </a:r>
            <a:r>
              <a:rPr lang="ru-RU" sz="3200">
                <a:solidFill>
                  <a:srgbClr val="F01E8C"/>
                </a:solidFill>
              </a:rPr>
              <a:t>е</a:t>
            </a:r>
            <a:r>
              <a:rPr lang="ru-RU" sz="3200"/>
              <a:t>т.</a:t>
            </a:r>
          </a:p>
          <a:p>
            <a:pPr algn="ctr"/>
            <a:r>
              <a:rPr lang="ru-RU" sz="3200"/>
              <a:t>Но</a:t>
            </a:r>
            <a:r>
              <a:rPr lang="ru-RU" sz="3200">
                <a:solidFill>
                  <a:srgbClr val="F01E8C"/>
                </a:solidFill>
              </a:rPr>
              <a:t>,</a:t>
            </a:r>
            <a:r>
              <a:rPr lang="ru-RU" sz="3200"/>
              <a:t>  словно огонь</a:t>
            </a:r>
            <a:r>
              <a:rPr lang="ru-RU" sz="3200">
                <a:solidFill>
                  <a:srgbClr val="F01E8C"/>
                </a:solidFill>
              </a:rPr>
              <a:t>,</a:t>
            </a:r>
            <a:r>
              <a:rPr lang="ru-RU" sz="3200"/>
              <a:t>  у п</a:t>
            </a:r>
            <a:r>
              <a:rPr lang="ru-RU" sz="3200">
                <a:solidFill>
                  <a:srgbClr val="F01E8C"/>
                </a:solidFill>
              </a:rPr>
              <a:t>о</a:t>
            </a:r>
            <a:r>
              <a:rPr lang="ru-RU" sz="3200"/>
              <a:t>днож</a:t>
            </a:r>
            <a:r>
              <a:rPr lang="ru-RU" sz="3200">
                <a:solidFill>
                  <a:srgbClr val="F01E8C"/>
                </a:solidFill>
              </a:rPr>
              <a:t>ь</a:t>
            </a:r>
            <a:r>
              <a:rPr lang="ru-RU" sz="3200"/>
              <a:t>я – гвоздика.</a:t>
            </a:r>
          </a:p>
          <a:p>
            <a:pPr algn="ctr"/>
            <a:r>
              <a:rPr lang="ru-RU" sz="3200">
                <a:solidFill>
                  <a:schemeClr val="hlink"/>
                </a:solidFill>
              </a:rPr>
              <a:t>Никто </a:t>
            </a:r>
            <a:r>
              <a:rPr lang="ru-RU" sz="3200">
                <a:solidFill>
                  <a:srgbClr val="C0504D"/>
                </a:solidFill>
              </a:rPr>
              <a:t>не</a:t>
            </a:r>
            <a:r>
              <a:rPr lang="ru-RU" sz="3200"/>
              <a:t> забыт и </a:t>
            </a:r>
            <a:r>
              <a:rPr lang="ru-RU" sz="3200">
                <a:solidFill>
                  <a:schemeClr val="hlink"/>
                </a:solidFill>
              </a:rPr>
              <a:t>ничто</a:t>
            </a:r>
            <a:r>
              <a:rPr lang="ru-RU" sz="3200"/>
              <a:t> </a:t>
            </a:r>
            <a:r>
              <a:rPr lang="ru-RU" sz="3200">
                <a:solidFill>
                  <a:srgbClr val="C0504D"/>
                </a:solidFill>
              </a:rPr>
              <a:t>не</a:t>
            </a:r>
            <a:r>
              <a:rPr lang="ru-RU" sz="3200"/>
              <a:t> забыто!</a:t>
            </a:r>
          </a:p>
          <a:p>
            <a:pPr algn="ctr"/>
            <a:r>
              <a:rPr lang="ru-RU" sz="3200"/>
              <a:t>                                             (А. Шамарин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 descr="http://www.nn.ru/data/forum/images/2012-03/47361321-gergievskaj_lenta.gif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532813" y="6137275"/>
            <a:ext cx="719137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68" name="Text Box 12"/>
          <p:cNvSpPr txBox="1">
            <a:spLocks noChangeArrowheads="1"/>
          </p:cNvSpPr>
          <p:nvPr/>
        </p:nvSpPr>
        <p:spPr bwMode="auto">
          <a:xfrm>
            <a:off x="539750" y="1360488"/>
            <a:ext cx="8135938" cy="414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/>
              <a:t>Словарно- орфографическая работа.</a:t>
            </a:r>
          </a:p>
          <a:p>
            <a:pPr algn="ctr"/>
            <a:endParaRPr lang="ru-RU" sz="5400"/>
          </a:p>
          <a:p>
            <a:pPr algn="ctr"/>
            <a:r>
              <a:rPr lang="ru-RU" sz="5400">
                <a:solidFill>
                  <a:srgbClr val="FF3300"/>
                </a:solidFill>
              </a:rPr>
              <a:t>О</a:t>
            </a:r>
            <a:r>
              <a:rPr lang="ru-RU" sz="5400"/>
              <a:t>Б</a:t>
            </a:r>
            <a:r>
              <a:rPr lang="ru-RU" sz="5400">
                <a:solidFill>
                  <a:srgbClr val="FF3300"/>
                </a:solidFill>
              </a:rPr>
              <a:t>Е</a:t>
            </a:r>
            <a:r>
              <a:rPr lang="ru-RU" sz="5400"/>
              <a:t>ЛИСК</a:t>
            </a:r>
            <a:r>
              <a:rPr lang="ru-RU" sz="4400"/>
              <a:t> – греч. </a:t>
            </a:r>
          </a:p>
          <a:p>
            <a:pPr algn="ctr"/>
            <a:r>
              <a:rPr lang="ru-RU" sz="2800"/>
              <a:t>                                          Обелос – «клинок»</a:t>
            </a:r>
          </a:p>
          <a:p>
            <a:pPr algn="ctr"/>
            <a:endParaRPr lang="ru-RU" sz="2800"/>
          </a:p>
          <a:p>
            <a:pPr algn="ctr"/>
            <a:endParaRPr lang="ru-RU" sz="2800"/>
          </a:p>
          <a:p>
            <a:pPr algn="ctr"/>
            <a:r>
              <a:rPr lang="ru-RU" sz="2800"/>
              <a:t>Буквально – островерхий столб</a:t>
            </a:r>
          </a:p>
          <a:p>
            <a:pPr algn="ctr"/>
            <a:endParaRPr lang="ru-RU" sz="2800"/>
          </a:p>
        </p:txBody>
      </p:sp>
      <p:pic>
        <p:nvPicPr>
          <p:cNvPr id="61448" name="Picture 8" descr="5564274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331913" y="476250"/>
            <a:ext cx="7056437" cy="554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70" name="Text Box 14"/>
          <p:cNvSpPr txBox="1">
            <a:spLocks noChangeArrowheads="1"/>
          </p:cNvSpPr>
          <p:nvPr/>
        </p:nvSpPr>
        <p:spPr bwMode="auto">
          <a:xfrm>
            <a:off x="2382838" y="693738"/>
            <a:ext cx="4810125" cy="1189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ru-RU" sz="7200"/>
              <a:t>ОБЕЛИСК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194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194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3500"/>
                            </p:stCondLst>
                            <p:childTnLst>
                              <p:par>
                                <p:cTn id="10" presetID="2" presetClass="entr" presetSubtype="2" fill="hold" nodeType="afterEffect">
                                  <p:stCondLst>
                                    <p:cond delay="95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194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194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0"/>
                            </p:stCondLst>
                            <p:childTnLst>
                              <p:par>
                                <p:cTn id="15" presetID="22" presetClass="entr" presetSubtype="4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2000"/>
                                        <p:tgtEl>
                                          <p:spTgt spid="1946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8000"/>
                            </p:stCondLst>
                            <p:childTnLst>
                              <p:par>
                                <p:cTn id="19" presetID="5" presetClass="entr" presetSubtype="10" fill="hold" nodeType="afterEffect">
                                  <p:stCondLst>
                                    <p:cond delay="7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2000"/>
                                        <p:tgtEl>
                                          <p:spTgt spid="614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7000"/>
                            </p:stCondLst>
                            <p:childTnLst>
                              <p:par>
                                <p:cTn id="23" presetID="55" presetClass="entr" presetSubtype="0" fill="hold" nodeType="afterEffect">
                                  <p:stCondLst>
                                    <p:cond delay="95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94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94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94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http://www.nn.ru/data/forum/images/2012-03/47361321-gergievskaj_lenta.gif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532813" y="6137275"/>
            <a:ext cx="719137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7-конечная звезда 8"/>
          <p:cNvSpPr/>
          <p:nvPr/>
        </p:nvSpPr>
        <p:spPr>
          <a:xfrm>
            <a:off x="250825" y="620713"/>
            <a:ext cx="4895850" cy="1008062"/>
          </a:xfrm>
          <a:prstGeom prst="star7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800" b="1">
                <a:solidFill>
                  <a:schemeClr val="tx1"/>
                </a:solidFill>
              </a:rPr>
              <a:t>отрицание</a:t>
            </a:r>
          </a:p>
        </p:txBody>
      </p:sp>
      <p:sp>
        <p:nvSpPr>
          <p:cNvPr id="2" name="7-конечная звезда 8"/>
          <p:cNvSpPr/>
          <p:nvPr/>
        </p:nvSpPr>
        <p:spPr>
          <a:xfrm>
            <a:off x="0" y="2133600"/>
            <a:ext cx="4895850" cy="1008063"/>
          </a:xfrm>
          <a:prstGeom prst="star7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800" b="1">
                <a:solidFill>
                  <a:schemeClr val="tx1"/>
                </a:solidFill>
              </a:rPr>
              <a:t>Не глагол не глагол</a:t>
            </a:r>
          </a:p>
        </p:txBody>
      </p:sp>
      <p:sp>
        <p:nvSpPr>
          <p:cNvPr id="3" name="7-конечная звезда 8"/>
          <p:cNvSpPr/>
          <p:nvPr/>
        </p:nvSpPr>
        <p:spPr>
          <a:xfrm>
            <a:off x="4643438" y="1484313"/>
            <a:ext cx="4895850" cy="1008062"/>
          </a:xfrm>
          <a:prstGeom prst="star7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800" b="1">
                <a:solidFill>
                  <a:schemeClr val="hlink"/>
                </a:solidFill>
              </a:rPr>
              <a:t>Сущ. в Р.п.</a:t>
            </a:r>
            <a:r>
              <a:rPr lang="ru-RU" sz="3600" b="1">
                <a:solidFill>
                  <a:srgbClr val="FF3300"/>
                </a:solidFill>
              </a:rPr>
              <a:t> </a:t>
            </a:r>
          </a:p>
        </p:txBody>
      </p:sp>
      <p:sp>
        <p:nvSpPr>
          <p:cNvPr id="4" name="7-конечная звезда 8"/>
          <p:cNvSpPr/>
          <p:nvPr/>
        </p:nvSpPr>
        <p:spPr>
          <a:xfrm>
            <a:off x="4572000" y="5157788"/>
            <a:ext cx="4895850" cy="1008062"/>
          </a:xfrm>
          <a:prstGeom prst="star7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800" b="1">
                <a:solidFill>
                  <a:schemeClr val="hlink"/>
                </a:solidFill>
              </a:rPr>
              <a:t>Ни разу = никогда</a:t>
            </a:r>
          </a:p>
        </p:txBody>
      </p:sp>
      <p:sp>
        <p:nvSpPr>
          <p:cNvPr id="5" name="7-конечная звезда 8"/>
          <p:cNvSpPr/>
          <p:nvPr/>
        </p:nvSpPr>
        <p:spPr>
          <a:xfrm>
            <a:off x="4572000" y="3573463"/>
            <a:ext cx="4391025" cy="1008062"/>
          </a:xfrm>
          <a:prstGeom prst="star7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800" b="1">
                <a:solidFill>
                  <a:schemeClr val="hlink"/>
                </a:solidFill>
              </a:rPr>
              <a:t>Усиление отрицания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1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1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9" grpId="0" animBg="1"/>
      <p:bldP spid="2" grpId="0" animBg="1"/>
      <p:bldP spid="3" grpId="0" animBg="1"/>
      <p:bldP spid="4" grpId="0" animBg="1"/>
      <p:bldP spid="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 descr="http://www.nn.ru/data/forum/images/2012-03/47361321-gergievskaj_lenta.gif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532813" y="6137275"/>
            <a:ext cx="719137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14" descr="http://www.gifpark.su/Gifs/LETTERS/8/5_md_wht_1.gif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55576" y="5661248"/>
            <a:ext cx="428625" cy="571501"/>
          </a:xfrm>
          <a:prstGeom prst="rect">
            <a:avLst/>
          </a:prstGeom>
          <a:noFill/>
          <a:effectLst>
            <a:softEdge rad="31750"/>
          </a:effectLst>
        </p:spPr>
      </p:pic>
      <p:sp>
        <p:nvSpPr>
          <p:cNvPr id="11" name="7-конечная звезда 10"/>
          <p:cNvSpPr/>
          <p:nvPr/>
        </p:nvSpPr>
        <p:spPr>
          <a:xfrm>
            <a:off x="611188" y="549275"/>
            <a:ext cx="5472112" cy="863600"/>
          </a:xfrm>
          <a:prstGeom prst="star7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800" b="1">
                <a:solidFill>
                  <a:schemeClr val="tx1"/>
                </a:solidFill>
              </a:rPr>
              <a:t>Не кто иной, как</a:t>
            </a:r>
            <a:r>
              <a:rPr lang="ru-RU" sz="3600" b="1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9" name="7-конечная звезда 8"/>
          <p:cNvSpPr/>
          <p:nvPr/>
        </p:nvSpPr>
        <p:spPr>
          <a:xfrm>
            <a:off x="3708400" y="1916113"/>
            <a:ext cx="4895850" cy="1008062"/>
          </a:xfrm>
          <a:prstGeom prst="star7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800" b="1">
                <a:solidFill>
                  <a:schemeClr val="tx1"/>
                </a:solidFill>
              </a:rPr>
              <a:t>Не что иное, как</a:t>
            </a:r>
          </a:p>
        </p:txBody>
      </p:sp>
      <p:sp>
        <p:nvSpPr>
          <p:cNvPr id="2" name="7-конечная звезда 8"/>
          <p:cNvSpPr/>
          <p:nvPr/>
        </p:nvSpPr>
        <p:spPr>
          <a:xfrm>
            <a:off x="755650" y="3068638"/>
            <a:ext cx="4895850" cy="1008062"/>
          </a:xfrm>
          <a:prstGeom prst="star7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2400" b="1">
              <a:solidFill>
                <a:schemeClr val="tx1"/>
              </a:solidFill>
            </a:endParaRPr>
          </a:p>
        </p:txBody>
      </p:sp>
      <p:sp>
        <p:nvSpPr>
          <p:cNvPr id="3" name="7-конечная звезда 8"/>
          <p:cNvSpPr/>
          <p:nvPr/>
        </p:nvSpPr>
        <p:spPr>
          <a:xfrm>
            <a:off x="3779838" y="5157788"/>
            <a:ext cx="4895850" cy="1008062"/>
          </a:xfrm>
          <a:prstGeom prst="star7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600" b="1">
                <a:solidFill>
                  <a:schemeClr val="tx1"/>
                </a:solidFill>
              </a:rPr>
              <a:t>Не раз </a:t>
            </a:r>
          </a:p>
        </p:txBody>
      </p:sp>
      <p:sp>
        <p:nvSpPr>
          <p:cNvPr id="20488" name="Rectangle 14"/>
          <p:cNvSpPr>
            <a:spLocks noChangeArrowheads="1"/>
          </p:cNvSpPr>
          <p:nvPr/>
        </p:nvSpPr>
        <p:spPr bwMode="auto">
          <a:xfrm>
            <a:off x="1358900" y="3305175"/>
            <a:ext cx="40703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ru-RU" sz="2800" b="1"/>
              <a:t>Риторический вопрос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2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2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  <p:bldLst>
      <p:bldP spid="11" grpId="0" animBg="1"/>
      <p:bldP spid="9" grpId="0" animBg="1"/>
      <p:bldP spid="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 descr="http://www.nn.ru/data/forum/images/2012-03/47361321-gergievskaj_lenta.gif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532813" y="6137275"/>
            <a:ext cx="719137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22564" name="Group 36"/>
          <p:cNvGraphicFramePr>
            <a:graphicFrameLocks noGrp="1"/>
          </p:cNvGraphicFramePr>
          <p:nvPr/>
        </p:nvGraphicFramePr>
        <p:xfrm>
          <a:off x="1908175" y="476250"/>
          <a:ext cx="6480175" cy="5211763"/>
        </p:xfrm>
        <a:graphic>
          <a:graphicData uri="http://schemas.openxmlformats.org/drawingml/2006/table">
            <a:tbl>
              <a:tblPr/>
              <a:tblGrid>
                <a:gridCol w="3394075"/>
                <a:gridCol w="3086100"/>
              </a:tblGrid>
              <a:tr h="49847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 </a:t>
                      </a: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Calibri" pitchFamily="34" charset="0"/>
                        </a:rPr>
                        <a:t>частица Не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Кто </a:t>
                      </a: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Calibri" pitchFamily="34" charset="0"/>
                        </a:rPr>
                        <a:t>не</a:t>
                      </a: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чтит память о героях Великой Отечественной войны , недостоин называться человеком.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Calibri" pitchFamily="34" charset="0"/>
                        </a:rPr>
                        <a:t>частица Ни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Когда </a:t>
                      </a: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Calibri" pitchFamily="34" charset="0"/>
                        </a:rPr>
                        <a:t>ни</a:t>
                      </a: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придёшь к обелиску, всегда видишь цветы, лежащие на гранитных плитах, как дань уважения и памяти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801</TotalTime>
  <Words>193</Words>
  <Application>Microsoft Office PowerPoint</Application>
  <PresentationFormat>On-screen Show (4:3)</PresentationFormat>
  <Paragraphs>64</Paragraphs>
  <Slides>11</Slides>
  <Notes>0</Notes>
  <HiddenSlides>0</HiddenSlides>
  <MMClips>1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Шаблон оформления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4" baseType="lpstr">
      <vt:lpstr>Arial</vt:lpstr>
      <vt:lpstr>Calibri</vt:lpstr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Викторина</dc:title>
  <dc:subject>9 МАЯ</dc:subject>
  <dc:creator>Оськина Т.А.</dc:creator>
  <cp:lastModifiedBy>Anjelika</cp:lastModifiedBy>
  <cp:revision>96</cp:revision>
  <dcterms:modified xsi:type="dcterms:W3CDTF">2016-01-30T15:20:33Z</dcterms:modified>
</cp:coreProperties>
</file>