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sldIdLst>
    <p:sldId id="313" r:id="rId2"/>
    <p:sldId id="281" r:id="rId3"/>
    <p:sldId id="262" r:id="rId4"/>
    <p:sldId id="263" r:id="rId5"/>
    <p:sldId id="27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65" r:id="rId22"/>
    <p:sldId id="309" r:id="rId23"/>
    <p:sldId id="310" r:id="rId24"/>
    <p:sldId id="311" r:id="rId25"/>
    <p:sldId id="266" r:id="rId26"/>
    <p:sldId id="312" r:id="rId27"/>
    <p:sldId id="270" r:id="rId28"/>
    <p:sldId id="267" r:id="rId29"/>
    <p:sldId id="261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970"/>
    <a:srgbClr val="996633"/>
    <a:srgbClr val="990099"/>
    <a:srgbClr val="0033CC"/>
    <a:srgbClr val="006699"/>
    <a:srgbClr val="996600"/>
    <a:srgbClr val="0000FF"/>
    <a:srgbClr val="06D1FA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9377" autoAdjust="0"/>
  </p:normalViewPr>
  <p:slideViewPr>
    <p:cSldViewPr>
      <p:cViewPr>
        <p:scale>
          <a:sx n="60" d="100"/>
          <a:sy n="60" d="100"/>
        </p:scale>
        <p:origin x="-56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4D09B-3E24-49CC-B887-5BFC493DB56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</dgm:pt>
    <dgm:pt modelId="{637D7207-11EF-4C44-A174-00378FC3B9E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Три направления эволюции</a:t>
          </a:r>
        </a:p>
      </dgm:t>
    </dgm:pt>
    <dgm:pt modelId="{5E4515ED-4504-436B-A7FB-033DB56306A9}" type="parTrans" cxnId="{DA98212E-AAE4-4F31-9635-D1B769AF8527}">
      <dgm:prSet/>
      <dgm:spPr/>
      <dgm:t>
        <a:bodyPr/>
        <a:lstStyle/>
        <a:p>
          <a:endParaRPr lang="ru-RU"/>
        </a:p>
      </dgm:t>
    </dgm:pt>
    <dgm:pt modelId="{8793BCF3-60CC-4A5E-9325-5F443D9F6DE4}" type="sibTrans" cxnId="{DA98212E-AAE4-4F31-9635-D1B769AF8527}">
      <dgm:prSet/>
      <dgm:spPr/>
      <dgm:t>
        <a:bodyPr/>
        <a:lstStyle/>
        <a:p>
          <a:endParaRPr lang="ru-RU"/>
        </a:p>
      </dgm:t>
    </dgm:pt>
    <dgm:pt modelId="{DB5405AA-4679-45FF-ABE8-B8D7DFBBF53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Ароморфоз</a:t>
          </a:r>
        </a:p>
      </dgm:t>
    </dgm:pt>
    <dgm:pt modelId="{D97C71B3-C1DA-4901-BDE8-DC1E988CB2DB}" type="parTrans" cxnId="{B9B31EE1-D55F-4AC3-9EB8-E907F6CACD12}">
      <dgm:prSet/>
      <dgm:spPr/>
      <dgm:t>
        <a:bodyPr/>
        <a:lstStyle/>
        <a:p>
          <a:endParaRPr lang="ru-RU"/>
        </a:p>
      </dgm:t>
    </dgm:pt>
    <dgm:pt modelId="{0DE2DFB6-309B-4BEA-8212-8BC5CE3B6CF1}" type="sibTrans" cxnId="{B9B31EE1-D55F-4AC3-9EB8-E907F6CACD12}">
      <dgm:prSet/>
      <dgm:spPr/>
      <dgm:t>
        <a:bodyPr/>
        <a:lstStyle/>
        <a:p>
          <a:endParaRPr lang="ru-RU"/>
        </a:p>
      </dgm:t>
    </dgm:pt>
    <dgm:pt modelId="{ADE63E13-0C22-47C0-8752-A31A00399F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1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Идио</a:t>
          </a:r>
          <a:endParaRPr kumimoji="0" lang="ru-RU" sz="2800" b="1" i="1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адаптация</a:t>
          </a:r>
        </a:p>
      </dgm:t>
    </dgm:pt>
    <dgm:pt modelId="{DB02458B-A5DE-4D7A-A292-6593AEDDF388}" type="parTrans" cxnId="{3F9C6811-521C-4821-800F-3B9790C93CCC}">
      <dgm:prSet/>
      <dgm:spPr/>
      <dgm:t>
        <a:bodyPr/>
        <a:lstStyle/>
        <a:p>
          <a:endParaRPr lang="ru-RU"/>
        </a:p>
      </dgm:t>
    </dgm:pt>
    <dgm:pt modelId="{7F015B44-9D0D-4C02-BCB7-C7FB8E09FC0C}" type="sibTrans" cxnId="{3F9C6811-521C-4821-800F-3B9790C93CCC}">
      <dgm:prSet/>
      <dgm:spPr/>
      <dgm:t>
        <a:bodyPr/>
        <a:lstStyle/>
        <a:p>
          <a:endParaRPr lang="ru-RU"/>
        </a:p>
      </dgm:t>
    </dgm:pt>
    <dgm:pt modelId="{9241C5E2-FF4A-4030-B541-52CDF18AE1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Дегенерация</a:t>
          </a:r>
        </a:p>
      </dgm:t>
    </dgm:pt>
    <dgm:pt modelId="{F10C57EF-FE24-4C93-87E8-29699EE8EB3C}" type="parTrans" cxnId="{61166E00-9E82-4417-8D1C-7C24523F1F51}">
      <dgm:prSet/>
      <dgm:spPr/>
      <dgm:t>
        <a:bodyPr/>
        <a:lstStyle/>
        <a:p>
          <a:endParaRPr lang="ru-RU"/>
        </a:p>
      </dgm:t>
    </dgm:pt>
    <dgm:pt modelId="{E9380FF7-D115-49D3-8FB9-3E33123E899A}" type="sibTrans" cxnId="{61166E00-9E82-4417-8D1C-7C24523F1F51}">
      <dgm:prSet/>
      <dgm:spPr/>
      <dgm:t>
        <a:bodyPr/>
        <a:lstStyle/>
        <a:p>
          <a:endParaRPr lang="ru-RU"/>
        </a:p>
      </dgm:t>
    </dgm:pt>
    <dgm:pt modelId="{41891B8B-1747-4A39-B3D6-FFE1E4B887B0}" type="pres">
      <dgm:prSet presAssocID="{2B74D09B-3E24-49CC-B887-5BFC493DB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810D17-3EA1-4B48-B924-3778ED7F876F}" type="pres">
      <dgm:prSet presAssocID="{637D7207-11EF-4C44-A174-00378FC3B9EA}" presName="hierRoot1" presStyleCnt="0">
        <dgm:presLayoutVars>
          <dgm:hierBranch/>
        </dgm:presLayoutVars>
      </dgm:prSet>
      <dgm:spPr/>
    </dgm:pt>
    <dgm:pt modelId="{897567F9-65A2-4EE6-83CB-B13353EC0E5B}" type="pres">
      <dgm:prSet presAssocID="{637D7207-11EF-4C44-A174-00378FC3B9EA}" presName="rootComposite1" presStyleCnt="0"/>
      <dgm:spPr/>
    </dgm:pt>
    <dgm:pt modelId="{0AF60ABC-924F-4C5F-A93A-DFA4FDB9AF8A}" type="pres">
      <dgm:prSet presAssocID="{637D7207-11EF-4C44-A174-00378FC3B9EA}" presName="rootText1" presStyleLbl="node0" presStyleIdx="0" presStyleCnt="1" custScaleX="329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09FED8-1FE2-48C5-A90E-C433EA8AFE7B}" type="pres">
      <dgm:prSet presAssocID="{637D7207-11EF-4C44-A174-00378FC3B9E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C4C3EE-3CFC-4FF8-9365-132F4F354FF1}" type="pres">
      <dgm:prSet presAssocID="{637D7207-11EF-4C44-A174-00378FC3B9EA}" presName="hierChild2" presStyleCnt="0"/>
      <dgm:spPr/>
    </dgm:pt>
    <dgm:pt modelId="{6F8449F5-F973-434D-BE40-9F17916814FC}" type="pres">
      <dgm:prSet presAssocID="{D97C71B3-C1DA-4901-BDE8-DC1E988CB2DB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E1F4661-CF9A-41D9-AE74-C16D8927F058}" type="pres">
      <dgm:prSet presAssocID="{DB5405AA-4679-45FF-ABE8-B8D7DFBBF535}" presName="hierRoot2" presStyleCnt="0">
        <dgm:presLayoutVars>
          <dgm:hierBranch/>
        </dgm:presLayoutVars>
      </dgm:prSet>
      <dgm:spPr/>
    </dgm:pt>
    <dgm:pt modelId="{E5F3EFA1-3CE7-4597-8DCD-43D319126CE8}" type="pres">
      <dgm:prSet presAssocID="{DB5405AA-4679-45FF-ABE8-B8D7DFBBF535}" presName="rootComposite" presStyleCnt="0"/>
      <dgm:spPr/>
    </dgm:pt>
    <dgm:pt modelId="{C532053B-01F2-4ECF-8CDD-C302832B640B}" type="pres">
      <dgm:prSet presAssocID="{DB5405AA-4679-45FF-ABE8-B8D7DFBBF535}" presName="rootText" presStyleLbl="node2" presStyleIdx="0" presStyleCnt="3" custScaleX="117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4C985-2E77-4248-943A-AA56276E42D1}" type="pres">
      <dgm:prSet presAssocID="{DB5405AA-4679-45FF-ABE8-B8D7DFBBF535}" presName="rootConnector" presStyleLbl="node2" presStyleIdx="0" presStyleCnt="3"/>
      <dgm:spPr/>
      <dgm:t>
        <a:bodyPr/>
        <a:lstStyle/>
        <a:p>
          <a:endParaRPr lang="ru-RU"/>
        </a:p>
      </dgm:t>
    </dgm:pt>
    <dgm:pt modelId="{771794EF-1EBC-49CF-A1B7-6C483E005C07}" type="pres">
      <dgm:prSet presAssocID="{DB5405AA-4679-45FF-ABE8-B8D7DFBBF535}" presName="hierChild4" presStyleCnt="0"/>
      <dgm:spPr/>
    </dgm:pt>
    <dgm:pt modelId="{7E13C7F7-E9EE-4641-9F4F-3A310957DFC6}" type="pres">
      <dgm:prSet presAssocID="{DB5405AA-4679-45FF-ABE8-B8D7DFBBF535}" presName="hierChild5" presStyleCnt="0"/>
      <dgm:spPr/>
    </dgm:pt>
    <dgm:pt modelId="{FEBF0E1E-4FA0-4311-B331-28137A58B94A}" type="pres">
      <dgm:prSet presAssocID="{DB02458B-A5DE-4D7A-A292-6593AEDDF388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694DE27-E12E-4BE8-A302-B09763B2BDF4}" type="pres">
      <dgm:prSet presAssocID="{ADE63E13-0C22-47C0-8752-A31A00399FE7}" presName="hierRoot2" presStyleCnt="0">
        <dgm:presLayoutVars>
          <dgm:hierBranch/>
        </dgm:presLayoutVars>
      </dgm:prSet>
      <dgm:spPr/>
    </dgm:pt>
    <dgm:pt modelId="{ED4C09A3-A6DC-4ACB-8D10-C28BAD8BB0D0}" type="pres">
      <dgm:prSet presAssocID="{ADE63E13-0C22-47C0-8752-A31A00399FE7}" presName="rootComposite" presStyleCnt="0"/>
      <dgm:spPr/>
    </dgm:pt>
    <dgm:pt modelId="{CF504E4A-373E-4346-ADFB-31B366CEE2D1}" type="pres">
      <dgm:prSet presAssocID="{ADE63E13-0C22-47C0-8752-A31A00399FE7}" presName="rootText" presStyleLbl="node2" presStyleIdx="1" presStyleCnt="3" custScaleX="118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333A47-9CAB-4B2E-A743-914208FAE447}" type="pres">
      <dgm:prSet presAssocID="{ADE63E13-0C22-47C0-8752-A31A00399F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A8B2E078-E55D-4D46-961C-15B8E9CEC16E}" type="pres">
      <dgm:prSet presAssocID="{ADE63E13-0C22-47C0-8752-A31A00399FE7}" presName="hierChild4" presStyleCnt="0"/>
      <dgm:spPr/>
    </dgm:pt>
    <dgm:pt modelId="{7D216222-EA43-45CB-A19D-DB99BD843379}" type="pres">
      <dgm:prSet presAssocID="{ADE63E13-0C22-47C0-8752-A31A00399FE7}" presName="hierChild5" presStyleCnt="0"/>
      <dgm:spPr/>
    </dgm:pt>
    <dgm:pt modelId="{E0D35AEE-BBF7-416F-B523-A203426821B1}" type="pres">
      <dgm:prSet presAssocID="{F10C57EF-FE24-4C93-87E8-29699EE8EB3C}" presName="Name35" presStyleLbl="parChTrans1D2" presStyleIdx="2" presStyleCnt="3"/>
      <dgm:spPr/>
      <dgm:t>
        <a:bodyPr/>
        <a:lstStyle/>
        <a:p>
          <a:endParaRPr lang="ru-RU"/>
        </a:p>
      </dgm:t>
    </dgm:pt>
    <dgm:pt modelId="{0050DBCA-E31B-4205-85C5-B5FF46CFF9BC}" type="pres">
      <dgm:prSet presAssocID="{9241C5E2-FF4A-4030-B541-52CDF18AE136}" presName="hierRoot2" presStyleCnt="0">
        <dgm:presLayoutVars>
          <dgm:hierBranch/>
        </dgm:presLayoutVars>
      </dgm:prSet>
      <dgm:spPr/>
    </dgm:pt>
    <dgm:pt modelId="{11D37D5B-7E8F-4F64-9E13-12746D711E83}" type="pres">
      <dgm:prSet presAssocID="{9241C5E2-FF4A-4030-B541-52CDF18AE136}" presName="rootComposite" presStyleCnt="0"/>
      <dgm:spPr/>
    </dgm:pt>
    <dgm:pt modelId="{811625F5-89E3-49FA-89EE-FC9A1BD374FE}" type="pres">
      <dgm:prSet presAssocID="{9241C5E2-FF4A-4030-B541-52CDF18AE136}" presName="rootText" presStyleLbl="node2" presStyleIdx="2" presStyleCnt="3" custScaleX="122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73C20-2110-418D-949F-48DB7EEBB83D}" type="pres">
      <dgm:prSet presAssocID="{9241C5E2-FF4A-4030-B541-52CDF18AE136}" presName="rootConnector" presStyleLbl="node2" presStyleIdx="2" presStyleCnt="3"/>
      <dgm:spPr/>
      <dgm:t>
        <a:bodyPr/>
        <a:lstStyle/>
        <a:p>
          <a:endParaRPr lang="ru-RU"/>
        </a:p>
      </dgm:t>
    </dgm:pt>
    <dgm:pt modelId="{24B614AA-F5CC-4AD8-82F5-DEF830AF1656}" type="pres">
      <dgm:prSet presAssocID="{9241C5E2-FF4A-4030-B541-52CDF18AE136}" presName="hierChild4" presStyleCnt="0"/>
      <dgm:spPr/>
    </dgm:pt>
    <dgm:pt modelId="{F2A3FF0F-2D5F-4525-AC80-7CE193C586D2}" type="pres">
      <dgm:prSet presAssocID="{9241C5E2-FF4A-4030-B541-52CDF18AE136}" presName="hierChild5" presStyleCnt="0"/>
      <dgm:spPr/>
    </dgm:pt>
    <dgm:pt modelId="{6B5CEBF0-28AE-4448-8BE7-11C2E23C5872}" type="pres">
      <dgm:prSet presAssocID="{637D7207-11EF-4C44-A174-00378FC3B9EA}" presName="hierChild3" presStyleCnt="0"/>
      <dgm:spPr/>
    </dgm:pt>
  </dgm:ptLst>
  <dgm:cxnLst>
    <dgm:cxn modelId="{FA4F5938-2878-4C30-B24F-A1277C274B4A}" type="presOf" srcId="{ADE63E13-0C22-47C0-8752-A31A00399FE7}" destId="{C5333A47-9CAB-4B2E-A743-914208FAE447}" srcOrd="1" destOrd="0" presId="urn:microsoft.com/office/officeart/2005/8/layout/orgChart1"/>
    <dgm:cxn modelId="{654976BE-E918-43B7-96C1-FF0A2528BD0D}" type="presOf" srcId="{DB5405AA-4679-45FF-ABE8-B8D7DFBBF535}" destId="{A8F4C985-2E77-4248-943A-AA56276E42D1}" srcOrd="1" destOrd="0" presId="urn:microsoft.com/office/officeart/2005/8/layout/orgChart1"/>
    <dgm:cxn modelId="{EE784FD5-6895-4FAB-ADD1-8D36A7D4E10F}" type="presOf" srcId="{DB5405AA-4679-45FF-ABE8-B8D7DFBBF535}" destId="{C532053B-01F2-4ECF-8CDD-C302832B640B}" srcOrd="0" destOrd="0" presId="urn:microsoft.com/office/officeart/2005/8/layout/orgChart1"/>
    <dgm:cxn modelId="{B9B31EE1-D55F-4AC3-9EB8-E907F6CACD12}" srcId="{637D7207-11EF-4C44-A174-00378FC3B9EA}" destId="{DB5405AA-4679-45FF-ABE8-B8D7DFBBF535}" srcOrd="0" destOrd="0" parTransId="{D97C71B3-C1DA-4901-BDE8-DC1E988CB2DB}" sibTransId="{0DE2DFB6-309B-4BEA-8212-8BC5CE3B6CF1}"/>
    <dgm:cxn modelId="{098273A6-9E0B-40E9-A0B0-9A510360117C}" type="presOf" srcId="{9241C5E2-FF4A-4030-B541-52CDF18AE136}" destId="{811625F5-89E3-49FA-89EE-FC9A1BD374FE}" srcOrd="0" destOrd="0" presId="urn:microsoft.com/office/officeart/2005/8/layout/orgChart1"/>
    <dgm:cxn modelId="{3F9C6811-521C-4821-800F-3B9790C93CCC}" srcId="{637D7207-11EF-4C44-A174-00378FC3B9EA}" destId="{ADE63E13-0C22-47C0-8752-A31A00399FE7}" srcOrd="1" destOrd="0" parTransId="{DB02458B-A5DE-4D7A-A292-6593AEDDF388}" sibTransId="{7F015B44-9D0D-4C02-BCB7-C7FB8E09FC0C}"/>
    <dgm:cxn modelId="{7F80C653-6798-4AA1-8B3F-E0EC812046A9}" type="presOf" srcId="{F10C57EF-FE24-4C93-87E8-29699EE8EB3C}" destId="{E0D35AEE-BBF7-416F-B523-A203426821B1}" srcOrd="0" destOrd="0" presId="urn:microsoft.com/office/officeart/2005/8/layout/orgChart1"/>
    <dgm:cxn modelId="{5AE5D821-C2FC-442A-ABB0-5777674F9B2A}" type="presOf" srcId="{ADE63E13-0C22-47C0-8752-A31A00399FE7}" destId="{CF504E4A-373E-4346-ADFB-31B366CEE2D1}" srcOrd="0" destOrd="0" presId="urn:microsoft.com/office/officeart/2005/8/layout/orgChart1"/>
    <dgm:cxn modelId="{234E9CFF-8482-4B88-9D1F-869EF06D281C}" type="presOf" srcId="{637D7207-11EF-4C44-A174-00378FC3B9EA}" destId="{DA09FED8-1FE2-48C5-A90E-C433EA8AFE7B}" srcOrd="1" destOrd="0" presId="urn:microsoft.com/office/officeart/2005/8/layout/orgChart1"/>
    <dgm:cxn modelId="{82FA8D73-EAC1-4C69-A316-41B56CA6A86F}" type="presOf" srcId="{9241C5E2-FF4A-4030-B541-52CDF18AE136}" destId="{F6173C20-2110-418D-949F-48DB7EEBB83D}" srcOrd="1" destOrd="0" presId="urn:microsoft.com/office/officeart/2005/8/layout/orgChart1"/>
    <dgm:cxn modelId="{DA98212E-AAE4-4F31-9635-D1B769AF8527}" srcId="{2B74D09B-3E24-49CC-B887-5BFC493DB561}" destId="{637D7207-11EF-4C44-A174-00378FC3B9EA}" srcOrd="0" destOrd="0" parTransId="{5E4515ED-4504-436B-A7FB-033DB56306A9}" sibTransId="{8793BCF3-60CC-4A5E-9325-5F443D9F6DE4}"/>
    <dgm:cxn modelId="{40D59A9A-933C-44CC-BAA4-AD3299151E0B}" type="presOf" srcId="{DB02458B-A5DE-4D7A-A292-6593AEDDF388}" destId="{FEBF0E1E-4FA0-4311-B331-28137A58B94A}" srcOrd="0" destOrd="0" presId="urn:microsoft.com/office/officeart/2005/8/layout/orgChart1"/>
    <dgm:cxn modelId="{97186251-4E2F-4223-BB61-EFFEFF80D3EC}" type="presOf" srcId="{2B74D09B-3E24-49CC-B887-5BFC493DB561}" destId="{41891B8B-1747-4A39-B3D6-FFE1E4B887B0}" srcOrd="0" destOrd="0" presId="urn:microsoft.com/office/officeart/2005/8/layout/orgChart1"/>
    <dgm:cxn modelId="{93AD75F4-BD1F-484F-A7C4-7FEE152C1773}" type="presOf" srcId="{D97C71B3-C1DA-4901-BDE8-DC1E988CB2DB}" destId="{6F8449F5-F973-434D-BE40-9F17916814FC}" srcOrd="0" destOrd="0" presId="urn:microsoft.com/office/officeart/2005/8/layout/orgChart1"/>
    <dgm:cxn modelId="{FD22B48A-4206-411D-9017-E1F690881562}" type="presOf" srcId="{637D7207-11EF-4C44-A174-00378FC3B9EA}" destId="{0AF60ABC-924F-4C5F-A93A-DFA4FDB9AF8A}" srcOrd="0" destOrd="0" presId="urn:microsoft.com/office/officeart/2005/8/layout/orgChart1"/>
    <dgm:cxn modelId="{61166E00-9E82-4417-8D1C-7C24523F1F51}" srcId="{637D7207-11EF-4C44-A174-00378FC3B9EA}" destId="{9241C5E2-FF4A-4030-B541-52CDF18AE136}" srcOrd="2" destOrd="0" parTransId="{F10C57EF-FE24-4C93-87E8-29699EE8EB3C}" sibTransId="{E9380FF7-D115-49D3-8FB9-3E33123E899A}"/>
    <dgm:cxn modelId="{5587AAF0-784A-40C6-84DC-728156418812}" type="presParOf" srcId="{41891B8B-1747-4A39-B3D6-FFE1E4B887B0}" destId="{BF810D17-3EA1-4B48-B924-3778ED7F876F}" srcOrd="0" destOrd="0" presId="urn:microsoft.com/office/officeart/2005/8/layout/orgChart1"/>
    <dgm:cxn modelId="{D2BEE6F1-B503-449A-A727-A1F46A4D99C3}" type="presParOf" srcId="{BF810D17-3EA1-4B48-B924-3778ED7F876F}" destId="{897567F9-65A2-4EE6-83CB-B13353EC0E5B}" srcOrd="0" destOrd="0" presId="urn:microsoft.com/office/officeart/2005/8/layout/orgChart1"/>
    <dgm:cxn modelId="{7829132A-BEAC-46FA-AEAC-4C45F9E6CBD4}" type="presParOf" srcId="{897567F9-65A2-4EE6-83CB-B13353EC0E5B}" destId="{0AF60ABC-924F-4C5F-A93A-DFA4FDB9AF8A}" srcOrd="0" destOrd="0" presId="urn:microsoft.com/office/officeart/2005/8/layout/orgChart1"/>
    <dgm:cxn modelId="{ED7552B5-DCBD-4F13-AA6B-EA7FB9DDE95F}" type="presParOf" srcId="{897567F9-65A2-4EE6-83CB-B13353EC0E5B}" destId="{DA09FED8-1FE2-48C5-A90E-C433EA8AFE7B}" srcOrd="1" destOrd="0" presId="urn:microsoft.com/office/officeart/2005/8/layout/orgChart1"/>
    <dgm:cxn modelId="{FCFAA1B5-B540-4AB0-9247-43753986D5AD}" type="presParOf" srcId="{BF810D17-3EA1-4B48-B924-3778ED7F876F}" destId="{F3C4C3EE-3CFC-4FF8-9365-132F4F354FF1}" srcOrd="1" destOrd="0" presId="urn:microsoft.com/office/officeart/2005/8/layout/orgChart1"/>
    <dgm:cxn modelId="{D0B80ECD-4EC6-45C6-B907-899F54D46898}" type="presParOf" srcId="{F3C4C3EE-3CFC-4FF8-9365-132F4F354FF1}" destId="{6F8449F5-F973-434D-BE40-9F17916814FC}" srcOrd="0" destOrd="0" presId="urn:microsoft.com/office/officeart/2005/8/layout/orgChart1"/>
    <dgm:cxn modelId="{26E4F550-C2E3-4C9A-ACA1-60E7F3FC67DB}" type="presParOf" srcId="{F3C4C3EE-3CFC-4FF8-9365-132F4F354FF1}" destId="{BE1F4661-CF9A-41D9-AE74-C16D8927F058}" srcOrd="1" destOrd="0" presId="urn:microsoft.com/office/officeart/2005/8/layout/orgChart1"/>
    <dgm:cxn modelId="{03F1758C-3E04-4C18-97A5-12272C794266}" type="presParOf" srcId="{BE1F4661-CF9A-41D9-AE74-C16D8927F058}" destId="{E5F3EFA1-3CE7-4597-8DCD-43D319126CE8}" srcOrd="0" destOrd="0" presId="urn:microsoft.com/office/officeart/2005/8/layout/orgChart1"/>
    <dgm:cxn modelId="{4D642658-45A4-44BC-B099-C4C88E799B30}" type="presParOf" srcId="{E5F3EFA1-3CE7-4597-8DCD-43D319126CE8}" destId="{C532053B-01F2-4ECF-8CDD-C302832B640B}" srcOrd="0" destOrd="0" presId="urn:microsoft.com/office/officeart/2005/8/layout/orgChart1"/>
    <dgm:cxn modelId="{884B9A4F-038C-490E-AC00-A5EFE1C217BC}" type="presParOf" srcId="{E5F3EFA1-3CE7-4597-8DCD-43D319126CE8}" destId="{A8F4C985-2E77-4248-943A-AA56276E42D1}" srcOrd="1" destOrd="0" presId="urn:microsoft.com/office/officeart/2005/8/layout/orgChart1"/>
    <dgm:cxn modelId="{F3A4426D-805E-4B0E-AEA2-422FCD87E078}" type="presParOf" srcId="{BE1F4661-CF9A-41D9-AE74-C16D8927F058}" destId="{771794EF-1EBC-49CF-A1B7-6C483E005C07}" srcOrd="1" destOrd="0" presId="urn:microsoft.com/office/officeart/2005/8/layout/orgChart1"/>
    <dgm:cxn modelId="{0EF25AA1-D2B1-4331-B441-2BF4D373E297}" type="presParOf" srcId="{BE1F4661-CF9A-41D9-AE74-C16D8927F058}" destId="{7E13C7F7-E9EE-4641-9F4F-3A310957DFC6}" srcOrd="2" destOrd="0" presId="urn:microsoft.com/office/officeart/2005/8/layout/orgChart1"/>
    <dgm:cxn modelId="{C75ED0A7-BA3B-4327-A860-44576D13B40B}" type="presParOf" srcId="{F3C4C3EE-3CFC-4FF8-9365-132F4F354FF1}" destId="{FEBF0E1E-4FA0-4311-B331-28137A58B94A}" srcOrd="2" destOrd="0" presId="urn:microsoft.com/office/officeart/2005/8/layout/orgChart1"/>
    <dgm:cxn modelId="{C941D06B-3C2D-43D7-85AB-0554C60137A1}" type="presParOf" srcId="{F3C4C3EE-3CFC-4FF8-9365-132F4F354FF1}" destId="{D694DE27-E12E-4BE8-A302-B09763B2BDF4}" srcOrd="3" destOrd="0" presId="urn:microsoft.com/office/officeart/2005/8/layout/orgChart1"/>
    <dgm:cxn modelId="{6EC3BCD0-5822-4525-B4C1-0ED1FD5A589B}" type="presParOf" srcId="{D694DE27-E12E-4BE8-A302-B09763B2BDF4}" destId="{ED4C09A3-A6DC-4ACB-8D10-C28BAD8BB0D0}" srcOrd="0" destOrd="0" presId="urn:microsoft.com/office/officeart/2005/8/layout/orgChart1"/>
    <dgm:cxn modelId="{2C28025E-6503-470C-B250-04BB8896FE48}" type="presParOf" srcId="{ED4C09A3-A6DC-4ACB-8D10-C28BAD8BB0D0}" destId="{CF504E4A-373E-4346-ADFB-31B366CEE2D1}" srcOrd="0" destOrd="0" presId="urn:microsoft.com/office/officeart/2005/8/layout/orgChart1"/>
    <dgm:cxn modelId="{791F1B13-DFF4-4EAC-8DB4-065FF7625EC8}" type="presParOf" srcId="{ED4C09A3-A6DC-4ACB-8D10-C28BAD8BB0D0}" destId="{C5333A47-9CAB-4B2E-A743-914208FAE447}" srcOrd="1" destOrd="0" presId="urn:microsoft.com/office/officeart/2005/8/layout/orgChart1"/>
    <dgm:cxn modelId="{3E32FFDF-B0ED-453F-9AF0-378BB8A11E2F}" type="presParOf" srcId="{D694DE27-E12E-4BE8-A302-B09763B2BDF4}" destId="{A8B2E078-E55D-4D46-961C-15B8E9CEC16E}" srcOrd="1" destOrd="0" presId="urn:microsoft.com/office/officeart/2005/8/layout/orgChart1"/>
    <dgm:cxn modelId="{62B3C220-7DEC-4D59-93C4-62CFBD4BB100}" type="presParOf" srcId="{D694DE27-E12E-4BE8-A302-B09763B2BDF4}" destId="{7D216222-EA43-45CB-A19D-DB99BD843379}" srcOrd="2" destOrd="0" presId="urn:microsoft.com/office/officeart/2005/8/layout/orgChart1"/>
    <dgm:cxn modelId="{40AE235F-E20A-4EA2-AB9A-3399F1BED132}" type="presParOf" srcId="{F3C4C3EE-3CFC-4FF8-9365-132F4F354FF1}" destId="{E0D35AEE-BBF7-416F-B523-A203426821B1}" srcOrd="4" destOrd="0" presId="urn:microsoft.com/office/officeart/2005/8/layout/orgChart1"/>
    <dgm:cxn modelId="{5286F736-F3BE-4AA1-B4B2-0EF0E8ADCBEF}" type="presParOf" srcId="{F3C4C3EE-3CFC-4FF8-9365-132F4F354FF1}" destId="{0050DBCA-E31B-4205-85C5-B5FF46CFF9BC}" srcOrd="5" destOrd="0" presId="urn:microsoft.com/office/officeart/2005/8/layout/orgChart1"/>
    <dgm:cxn modelId="{8A8DDAE5-EDBA-45B0-A4A0-561F743F31E9}" type="presParOf" srcId="{0050DBCA-E31B-4205-85C5-B5FF46CFF9BC}" destId="{11D37D5B-7E8F-4F64-9E13-12746D711E83}" srcOrd="0" destOrd="0" presId="urn:microsoft.com/office/officeart/2005/8/layout/orgChart1"/>
    <dgm:cxn modelId="{BAC6D04C-0EC2-43EA-9A15-6D59989E0E0A}" type="presParOf" srcId="{11D37D5B-7E8F-4F64-9E13-12746D711E83}" destId="{811625F5-89E3-49FA-89EE-FC9A1BD374FE}" srcOrd="0" destOrd="0" presId="urn:microsoft.com/office/officeart/2005/8/layout/orgChart1"/>
    <dgm:cxn modelId="{C2E275EC-64E8-4A93-86C6-92830D318C39}" type="presParOf" srcId="{11D37D5B-7E8F-4F64-9E13-12746D711E83}" destId="{F6173C20-2110-418D-949F-48DB7EEBB83D}" srcOrd="1" destOrd="0" presId="urn:microsoft.com/office/officeart/2005/8/layout/orgChart1"/>
    <dgm:cxn modelId="{692E43FF-88EE-4E20-981C-C6DA2BA00C1E}" type="presParOf" srcId="{0050DBCA-E31B-4205-85C5-B5FF46CFF9BC}" destId="{24B614AA-F5CC-4AD8-82F5-DEF830AF1656}" srcOrd="1" destOrd="0" presId="urn:microsoft.com/office/officeart/2005/8/layout/orgChart1"/>
    <dgm:cxn modelId="{EF8AC288-69B0-4E34-B627-D88DB2C3E5E2}" type="presParOf" srcId="{0050DBCA-E31B-4205-85C5-B5FF46CFF9BC}" destId="{F2A3FF0F-2D5F-4525-AC80-7CE193C586D2}" srcOrd="2" destOrd="0" presId="urn:microsoft.com/office/officeart/2005/8/layout/orgChart1"/>
    <dgm:cxn modelId="{20D33B25-3823-42CF-87A6-2367CA8CAEF2}" type="presParOf" srcId="{BF810D17-3EA1-4B48-B924-3778ED7F876F}" destId="{6B5CEBF0-28AE-4448-8BE7-11C2E23C58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35AEE-BBF7-416F-B523-A203426821B1}">
      <dsp:nvSpPr>
        <dsp:cNvPr id="0" name=""/>
        <dsp:cNvSpPr/>
      </dsp:nvSpPr>
      <dsp:spPr>
        <a:xfrm>
          <a:off x="4250560" y="1205660"/>
          <a:ext cx="2951336" cy="446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99"/>
              </a:lnTo>
              <a:lnTo>
                <a:pt x="2951336" y="223099"/>
              </a:lnTo>
              <a:lnTo>
                <a:pt x="2951336" y="4461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F0E1E-4FA0-4311-B331-28137A58B94A}">
      <dsp:nvSpPr>
        <dsp:cNvPr id="0" name=""/>
        <dsp:cNvSpPr/>
      </dsp:nvSpPr>
      <dsp:spPr>
        <a:xfrm>
          <a:off x="4158234" y="1205660"/>
          <a:ext cx="91440" cy="446199"/>
        </a:xfrm>
        <a:custGeom>
          <a:avLst/>
          <a:gdLst/>
          <a:ahLst/>
          <a:cxnLst/>
          <a:rect l="0" t="0" r="0" b="0"/>
          <a:pathLst>
            <a:path>
              <a:moveTo>
                <a:pt x="92326" y="0"/>
              </a:moveTo>
              <a:lnTo>
                <a:pt x="92326" y="223099"/>
              </a:lnTo>
              <a:lnTo>
                <a:pt x="45720" y="223099"/>
              </a:lnTo>
              <a:lnTo>
                <a:pt x="45720" y="4461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449F5-F973-434D-BE40-9F17916814FC}">
      <dsp:nvSpPr>
        <dsp:cNvPr id="0" name=""/>
        <dsp:cNvSpPr/>
      </dsp:nvSpPr>
      <dsp:spPr>
        <a:xfrm>
          <a:off x="1252617" y="1205660"/>
          <a:ext cx="2997943" cy="446199"/>
        </a:xfrm>
        <a:custGeom>
          <a:avLst/>
          <a:gdLst/>
          <a:ahLst/>
          <a:cxnLst/>
          <a:rect l="0" t="0" r="0" b="0"/>
          <a:pathLst>
            <a:path>
              <a:moveTo>
                <a:pt x="2997943" y="0"/>
              </a:moveTo>
              <a:lnTo>
                <a:pt x="2997943" y="223099"/>
              </a:lnTo>
              <a:lnTo>
                <a:pt x="0" y="223099"/>
              </a:lnTo>
              <a:lnTo>
                <a:pt x="0" y="4461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60ABC-924F-4C5F-A93A-DFA4FDB9AF8A}">
      <dsp:nvSpPr>
        <dsp:cNvPr id="0" name=""/>
        <dsp:cNvSpPr/>
      </dsp:nvSpPr>
      <dsp:spPr>
        <a:xfrm>
          <a:off x="746520" y="143279"/>
          <a:ext cx="7008080" cy="1062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Три направления эволюции</a:t>
          </a:r>
        </a:p>
      </dsp:txBody>
      <dsp:txXfrm>
        <a:off x="746520" y="143279"/>
        <a:ext cx="7008080" cy="1062380"/>
      </dsp:txXfrm>
    </dsp:sp>
    <dsp:sp modelId="{C532053B-01F2-4ECF-8CDD-C302832B640B}">
      <dsp:nvSpPr>
        <dsp:cNvPr id="0" name=""/>
        <dsp:cNvSpPr/>
      </dsp:nvSpPr>
      <dsp:spPr>
        <a:xfrm>
          <a:off x="1218" y="1651859"/>
          <a:ext cx="2502799" cy="10623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Ароморфоз</a:t>
          </a:r>
        </a:p>
      </dsp:txBody>
      <dsp:txXfrm>
        <a:off x="1218" y="1651859"/>
        <a:ext cx="2502799" cy="1062380"/>
      </dsp:txXfrm>
    </dsp:sp>
    <dsp:sp modelId="{CF504E4A-373E-4346-ADFB-31B366CEE2D1}">
      <dsp:nvSpPr>
        <dsp:cNvPr id="0" name=""/>
        <dsp:cNvSpPr/>
      </dsp:nvSpPr>
      <dsp:spPr>
        <a:xfrm>
          <a:off x="2950217" y="1651859"/>
          <a:ext cx="2507473" cy="10623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1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Идио</a:t>
          </a:r>
          <a:endParaRPr kumimoji="0" lang="ru-RU" sz="2800" b="1" i="1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адаптация</a:t>
          </a:r>
        </a:p>
      </dsp:txBody>
      <dsp:txXfrm>
        <a:off x="2950217" y="1651859"/>
        <a:ext cx="2507473" cy="1062380"/>
      </dsp:txXfrm>
    </dsp:sp>
    <dsp:sp modelId="{811625F5-89E3-49FA-89EE-FC9A1BD374FE}">
      <dsp:nvSpPr>
        <dsp:cNvPr id="0" name=""/>
        <dsp:cNvSpPr/>
      </dsp:nvSpPr>
      <dsp:spPr>
        <a:xfrm>
          <a:off x="5903891" y="1651859"/>
          <a:ext cx="2596012" cy="10623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Дегенерация</a:t>
          </a:r>
        </a:p>
      </dsp:txBody>
      <dsp:txXfrm>
        <a:off x="5903891" y="1651859"/>
        <a:ext cx="2596012" cy="106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0E11A6B-1792-4250-ACC6-08A5FBF664B8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A67A013-AAF2-40C7-AD0A-C5338D704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FE8E-5518-4C58-AC44-788E65B2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F534-E92E-4E09-A0C6-41EAE0E31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9E66-1598-4636-8A1F-E3AD82846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B8B3-B7D3-4CE1-BC6D-9D31DC573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4EA7-41B0-4380-A45C-1F10E2FDD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34C9-F0A1-441B-B24B-5B782D5B6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45F5-CCA4-41B9-92DA-7ECF508EB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BA44-B375-4CCF-87B4-7CB0157B0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4568-8598-4D56-A8CF-50783DBE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BB83-E839-4F00-A99B-C0AAFF7E9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A4AF-E929-4BC5-8036-C059DC9EA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2F55-EEBF-44C5-A9BC-1AED324AB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3351-11B5-4F68-BB45-75C7E576E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19DB-5A91-40F4-8FDC-C62BFD207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3C97-AA0E-4E1E-BAF5-425231FF1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857C4C-A708-460E-BBF2-A62435129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ru-wz/index.php/%D0%9A%D1%80%D0%BE%D1%82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../../../ru-wz/index.php/%D0%9B%D0%B5%D0%BD%D1%82%D0%BE%D1%87%D0%BD%D1%8B%D0%B5_%D0%B3%D0%BB%D0%B8%D1%81%D1%82%D1%8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title" idx="4294967295"/>
          </p:nvPr>
        </p:nvSpPr>
        <p:spPr>
          <a:xfrm>
            <a:off x="285720" y="285728"/>
            <a:ext cx="8643998" cy="2060577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kern="10" dirty="0" smtClean="0">
                <a:ln w="11430"/>
                <a:solidFill>
                  <a:srgbClr val="7030A0"/>
                </a:solidFill>
                <a:latin typeface="Impact"/>
              </a:rPr>
              <a:t>Презентация к уроку биологии</a:t>
            </a:r>
            <a:r>
              <a:rPr lang="ru-RU" sz="1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/>
            </a:r>
            <a:br>
              <a:rPr lang="ru-RU" sz="1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</a:br>
            <a:r>
              <a:rPr lang="ru-RU" sz="1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«Главные    </a:t>
            </a:r>
            <a:r>
              <a:rPr lang="ru-RU" sz="1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направления </a:t>
            </a:r>
          </a:p>
          <a:p>
            <a:pPr>
              <a:defRPr/>
            </a:pPr>
            <a:r>
              <a:rPr lang="ru-RU" sz="1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Эволюции»   9 класс</a:t>
            </a:r>
            <a:endParaRPr lang="ru-RU" sz="1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6147" name="Picture 2" descr="http://img-fotki.yandex.ru/get/5309/65764872.20/0_66971_2eb5cf7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428875"/>
            <a:ext cx="857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857875" y="5286375"/>
            <a:ext cx="3071813" cy="1339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учитель биологии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cs typeface="+mn-cs"/>
              </a:rPr>
              <a:t>МАОУ «Лицей № 82»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cs typeface="+mn-cs"/>
              </a:rPr>
              <a:t>Булгакова И.В.</a:t>
            </a:r>
            <a:endParaRPr lang="ru-RU" sz="24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растений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Ветроопыляемые                                         </a:t>
            </a:r>
            <a:r>
              <a:rPr lang="ru-RU" sz="2400" b="1" dirty="0" err="1"/>
              <a:t>насекомопыляемые</a:t>
            </a:r>
            <a:r>
              <a:rPr lang="ru-RU" sz="2400" b="1" dirty="0"/>
              <a:t>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71875" y="6000750"/>
            <a:ext cx="13573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6" descr="http://blogs.amur.info/files/amur.info/blog/143/10_9.jpg?13678457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14438"/>
            <a:ext cx="4429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http://images.forwallpaper.com/files/thumbs/preview/90/904227__beautiful-orchid-free-wallpaper-deskto_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214438"/>
            <a:ext cx="4024312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Гидра                                                             медуза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71875" y="6000750"/>
            <a:ext cx="13573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9" name="Picture 2" descr="http://ic.pics.livejournal.com/tata_nika/71809200/34814/34814_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1071563"/>
            <a:ext cx="4214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kk.convdocs.org/pars_docs/refs/248/247810/247810_html_12ecb5c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143000"/>
            <a:ext cx="428625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медуза                                                       плоские черви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71875" y="6000750"/>
            <a:ext cx="13573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3" name="Picture 2" descr="http://ic.pics.livejournal.com/tata_nika/71809200/34814/34814_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71563"/>
            <a:ext cx="4214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http://megabook.ru/stream/mediapreview?Key=%D0%9C%D0%B0%D0%BB%D0%BE%D1%89%D0%B5%D1%82%D0%B8%D0%BD%D0%BA%D0%BE%D0%B2%D1%8B%D0%B5%20%D1%87%D0%B5%D1%80%D0%B2%D0%B8%20%28%D0%9D%D0%B0%D0%B8%D0%B4%29&amp;Width=654&amp;Height=6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071563"/>
            <a:ext cx="4095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6000750"/>
            <a:ext cx="850106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плоские черви                                          многощетинковые черви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71875" y="6000750"/>
            <a:ext cx="13573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Picture 2" descr="http://megabook.ru/stream/mediapreview?Key=%D0%9C%D0%B0%D0%BB%D0%BE%D1%89%D0%B5%D1%82%D0%B8%D0%BD%D0%BA%D0%BE%D0%B2%D1%8B%D0%B5%20%D1%87%D0%B5%D1%80%D0%B2%D0%B8%20%28%D0%9D%D0%B0%D0%B8%D0%B4%29&amp;Width=654&amp;Height=6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4095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http://facultyweb.brynmawrschool.org/UpperSchool/Science/Classes/AllBiology/bio/biotext/biowilson/2009-2010/HONORS/EOL%20Honors1/Euna%20Park/images/gallery/DSCF003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38"/>
            <a:ext cx="4357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многощетинковые черви                 членистоногие- многоножки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1" name="Picture 2" descr="http://facultyweb.brynmawrschool.org/UpperSchool/Science/Classes/AllBiology/bio/biotext/biowilson/2009-2010/HONORS/EOL%20Honors1/Euna%20Park/images/gallery/DSCF003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39290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http://img0.reactor.cc/pics/comment/%D0%91%D0%B5%D1%81%D0%BA%D0%BE%D0%BD%D0%B5%D1%87%D0%BD%D0%BE%D0%B5-%D0%BB%D0%B5%D1%82%D0%BE-Soviet-Games-Ru-VN-%D0%98%D0%B3%D1%80%D1%8B-183727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1143000"/>
            <a:ext cx="4286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   многоножки                                           трилобиты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5" name="Picture 2" descr="http://img0.reactor.cc/pics/comment/%D0%91%D0%B5%D1%81%D0%BA%D0%BE%D0%BD%D0%B5%D1%87%D0%BD%D0%BE%D0%B5-%D0%BB%D0%B5%D1%82%D0%BE-Soviet-Games-Ru-VN-%D0%98%D0%B3%D1%80%D1%8B-183727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71563"/>
            <a:ext cx="4286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http://m1.behance.net/rendition/modules/17089736/hd/ad237227248157cb61469ce887ace3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071563"/>
            <a:ext cx="40719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   трилобиты                                                рыбы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9" name="Picture 2" descr="http://m1.behance.net/rendition/modules/17089736/hd/ad237227248157cb61469ce887ace3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00125"/>
            <a:ext cx="407193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http://www.cryptozoo.ru/newphoto11/2014-12-18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000125"/>
            <a:ext cx="4357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     рыбы                                                               стегоцефал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3" name="Picture 2" descr="http://analitikaua.net/wp-content/uploads/2014/08/ryibyi-po-sush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39290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3.bp.blogspot.com/_R3alTV6BaSE/TGujDnIpm1I/AAAAAAAACg4/ZHN2mV-xUs0/s1600/Dromomeron_by_NTamur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071563"/>
            <a:ext cx="44180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     стегоцефал                                           динозавры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Picture 4" descr="http://3.bp.blogspot.com/_R3alTV6BaSE/TGujDnIpm1I/AAAAAAAACg4/ZHN2mV-xUs0/s1600/Dromomeron_by_NTamu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44180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http://www.4kraftykidz.com/000802_c644_0037_csl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071563"/>
            <a:ext cx="4000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     динозавры                                              птицы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Picture 4" descr="http://photo.odessa.net/photo/Zoo/Dinoz_il/Bphoto/644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42862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http://ru.inter-pix.com/db/animals/wild/dinosaur_illustrations/b-644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143000"/>
            <a:ext cx="4286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http://www.4kraftykidz.com/000802_c644_0037_csl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143000"/>
            <a:ext cx="4286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143125"/>
            <a:ext cx="7956550" cy="1716088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ru-RU" b="1" smtClean="0"/>
              <a:t>    Эволюция – процесс исторического развития живой природы на основе изменчивости, наследственности и естественного отбора.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500034" y="214313"/>
            <a:ext cx="8215370" cy="184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Главные    направления </a:t>
            </a:r>
          </a:p>
          <a:p>
            <a:pPr algn="ctr">
              <a:defRPr/>
            </a:pPr>
            <a:r>
              <a:rPr lang="ru-RU" sz="1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эволюции</a:t>
            </a:r>
          </a:p>
        </p:txBody>
      </p:sp>
      <p:pic>
        <p:nvPicPr>
          <p:cNvPr id="7172" name="Picture 22" descr="Северцов Алексей Николае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3213100"/>
            <a:ext cx="1905000" cy="2389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3" name="Picture 23" descr="Шмальгаузен иван Иванови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3213100"/>
            <a:ext cx="1878012" cy="2376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4" name="Text Box 24"/>
          <p:cNvSpPr txBox="1">
            <a:spLocks noChangeArrowheads="1"/>
          </p:cNvSpPr>
          <p:nvPr/>
        </p:nvSpPr>
        <p:spPr bwMode="auto">
          <a:xfrm flipV="1">
            <a:off x="3500438" y="5715000"/>
            <a:ext cx="250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ru-RU">
                <a:solidFill>
                  <a:srgbClr val="993300"/>
                </a:solidFill>
              </a:rPr>
              <a:t>Северцов 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Алексей Николаевич 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(1866 – 1936)</a:t>
            </a:r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6357938" y="5715000"/>
            <a:ext cx="295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993300"/>
                </a:solidFill>
              </a:rPr>
              <a:t>Шмальгаузен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Иван Иванович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(1884 – 1963)</a:t>
            </a:r>
          </a:p>
        </p:txBody>
      </p:sp>
      <p:pic>
        <p:nvPicPr>
          <p:cNvPr id="7176" name="Picture 12" descr="http://content.foto.mail.ru/mail/natalya_stepanov/_answers/i-6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00250"/>
            <a:ext cx="32146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животных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00750"/>
            <a:ext cx="8572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     динозавры                                              зверозубая рептилия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5" name="Picture 2" descr="http://vignette2.wikia.nocookie.net/prenistoricpark/images/d/d3/%D0%9E%D1%84%D0%B8%D0%B0%D0%BA%D0%BE%D0%B4%D0%BE%D0%BD%D1%83%D1%81.jpg/revision/latest?cb=20140727151040&amp;path-prefix=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143000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http://www.4kraftykidz.com/000802_c644_0037_csl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143000"/>
            <a:ext cx="4286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14313"/>
            <a:ext cx="8340725" cy="13843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</a:rPr>
              <a:t>              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Идиоадаптация- </a:t>
            </a:r>
            <a:b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особенность + приспособление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571625"/>
            <a:ext cx="8643937" cy="71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931970"/>
                </a:solidFill>
                <a:latin typeface="Arial" pitchFamily="34" charset="0"/>
                <a:cs typeface="Arial" pitchFamily="34" charset="0"/>
              </a:rPr>
              <a:t>Это  прогрессивное развития без принципиальной перестройки их биологической организации.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643313" y="142875"/>
            <a:ext cx="2143125" cy="347663"/>
          </a:xfrm>
          <a:custGeom>
            <a:avLst/>
            <a:gdLst>
              <a:gd name="connsiteX0" fmla="*/ 0 w 1092200"/>
              <a:gd name="connsiteY0" fmla="*/ 317500 h 342900"/>
              <a:gd name="connsiteX1" fmla="*/ 76200 w 1092200"/>
              <a:gd name="connsiteY1" fmla="*/ 241300 h 342900"/>
              <a:gd name="connsiteX2" fmla="*/ 114300 w 1092200"/>
              <a:gd name="connsiteY2" fmla="*/ 203200 h 342900"/>
              <a:gd name="connsiteX3" fmla="*/ 152400 w 1092200"/>
              <a:gd name="connsiteY3" fmla="*/ 177800 h 342900"/>
              <a:gd name="connsiteX4" fmla="*/ 190500 w 1092200"/>
              <a:gd name="connsiteY4" fmla="*/ 139700 h 342900"/>
              <a:gd name="connsiteX5" fmla="*/ 228600 w 1092200"/>
              <a:gd name="connsiteY5" fmla="*/ 127000 h 342900"/>
              <a:gd name="connsiteX6" fmla="*/ 304800 w 1092200"/>
              <a:gd name="connsiteY6" fmla="*/ 76200 h 342900"/>
              <a:gd name="connsiteX7" fmla="*/ 393700 w 1092200"/>
              <a:gd name="connsiteY7" fmla="*/ 50800 h 342900"/>
              <a:gd name="connsiteX8" fmla="*/ 431800 w 1092200"/>
              <a:gd name="connsiteY8" fmla="*/ 25400 h 342900"/>
              <a:gd name="connsiteX9" fmla="*/ 482600 w 1092200"/>
              <a:gd name="connsiteY9" fmla="*/ 12700 h 342900"/>
              <a:gd name="connsiteX10" fmla="*/ 520700 w 1092200"/>
              <a:gd name="connsiteY10" fmla="*/ 0 h 342900"/>
              <a:gd name="connsiteX11" fmla="*/ 660400 w 1092200"/>
              <a:gd name="connsiteY11" fmla="*/ 12700 h 342900"/>
              <a:gd name="connsiteX12" fmla="*/ 749300 w 1092200"/>
              <a:gd name="connsiteY12" fmla="*/ 38100 h 342900"/>
              <a:gd name="connsiteX13" fmla="*/ 787400 w 1092200"/>
              <a:gd name="connsiteY13" fmla="*/ 63500 h 342900"/>
              <a:gd name="connsiteX14" fmla="*/ 876300 w 1092200"/>
              <a:gd name="connsiteY14" fmla="*/ 88900 h 342900"/>
              <a:gd name="connsiteX15" fmla="*/ 914400 w 1092200"/>
              <a:gd name="connsiteY15" fmla="*/ 101600 h 342900"/>
              <a:gd name="connsiteX16" fmla="*/ 939800 w 1092200"/>
              <a:gd name="connsiteY16" fmla="*/ 139700 h 342900"/>
              <a:gd name="connsiteX17" fmla="*/ 1003300 w 1092200"/>
              <a:gd name="connsiteY17" fmla="*/ 203200 h 342900"/>
              <a:gd name="connsiteX18" fmla="*/ 1066800 w 1092200"/>
              <a:gd name="connsiteY18" fmla="*/ 304800 h 342900"/>
              <a:gd name="connsiteX19" fmla="*/ 1092200 w 1092200"/>
              <a:gd name="connsiteY19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2200" h="342900">
                <a:moveTo>
                  <a:pt x="0" y="317500"/>
                </a:moveTo>
                <a:lnTo>
                  <a:pt x="76200" y="241300"/>
                </a:lnTo>
                <a:cubicBezTo>
                  <a:pt x="88900" y="228600"/>
                  <a:pt x="99356" y="213163"/>
                  <a:pt x="114300" y="203200"/>
                </a:cubicBezTo>
                <a:cubicBezTo>
                  <a:pt x="127000" y="194733"/>
                  <a:pt x="140674" y="187571"/>
                  <a:pt x="152400" y="177800"/>
                </a:cubicBezTo>
                <a:cubicBezTo>
                  <a:pt x="166198" y="166302"/>
                  <a:pt x="175556" y="149663"/>
                  <a:pt x="190500" y="139700"/>
                </a:cubicBezTo>
                <a:cubicBezTo>
                  <a:pt x="201639" y="132274"/>
                  <a:pt x="216898" y="133501"/>
                  <a:pt x="228600" y="127000"/>
                </a:cubicBezTo>
                <a:cubicBezTo>
                  <a:pt x="255285" y="112175"/>
                  <a:pt x="275840" y="85853"/>
                  <a:pt x="304800" y="76200"/>
                </a:cubicBezTo>
                <a:cubicBezTo>
                  <a:pt x="359459" y="57980"/>
                  <a:pt x="329913" y="66747"/>
                  <a:pt x="393700" y="50800"/>
                </a:cubicBezTo>
                <a:cubicBezTo>
                  <a:pt x="406400" y="42333"/>
                  <a:pt x="417771" y="31413"/>
                  <a:pt x="431800" y="25400"/>
                </a:cubicBezTo>
                <a:cubicBezTo>
                  <a:pt x="447843" y="18524"/>
                  <a:pt x="465817" y="17495"/>
                  <a:pt x="482600" y="12700"/>
                </a:cubicBezTo>
                <a:cubicBezTo>
                  <a:pt x="495472" y="9022"/>
                  <a:pt x="508000" y="4233"/>
                  <a:pt x="520700" y="0"/>
                </a:cubicBezTo>
                <a:cubicBezTo>
                  <a:pt x="567267" y="4233"/>
                  <a:pt x="614051" y="6520"/>
                  <a:pt x="660400" y="12700"/>
                </a:cubicBezTo>
                <a:cubicBezTo>
                  <a:pt x="671498" y="14180"/>
                  <a:pt x="735052" y="30976"/>
                  <a:pt x="749300" y="38100"/>
                </a:cubicBezTo>
                <a:cubicBezTo>
                  <a:pt x="762952" y="44926"/>
                  <a:pt x="773748" y="56674"/>
                  <a:pt x="787400" y="63500"/>
                </a:cubicBezTo>
                <a:cubicBezTo>
                  <a:pt x="807700" y="73650"/>
                  <a:pt x="857311" y="83475"/>
                  <a:pt x="876300" y="88900"/>
                </a:cubicBezTo>
                <a:cubicBezTo>
                  <a:pt x="889172" y="92578"/>
                  <a:pt x="901700" y="97367"/>
                  <a:pt x="914400" y="101600"/>
                </a:cubicBezTo>
                <a:cubicBezTo>
                  <a:pt x="922867" y="114300"/>
                  <a:pt x="929007" y="128907"/>
                  <a:pt x="939800" y="139700"/>
                </a:cubicBezTo>
                <a:cubicBezTo>
                  <a:pt x="983827" y="183727"/>
                  <a:pt x="976207" y="142240"/>
                  <a:pt x="1003300" y="203200"/>
                </a:cubicBezTo>
                <a:cubicBezTo>
                  <a:pt x="1047845" y="303426"/>
                  <a:pt x="998260" y="259107"/>
                  <a:pt x="1066800" y="304800"/>
                </a:cubicBezTo>
                <a:lnTo>
                  <a:pt x="1092200" y="3429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500313" y="214313"/>
            <a:ext cx="857250" cy="285750"/>
          </a:xfrm>
          <a:custGeom>
            <a:avLst/>
            <a:gdLst>
              <a:gd name="connsiteX0" fmla="*/ 0 w 1092200"/>
              <a:gd name="connsiteY0" fmla="*/ 317500 h 342900"/>
              <a:gd name="connsiteX1" fmla="*/ 76200 w 1092200"/>
              <a:gd name="connsiteY1" fmla="*/ 241300 h 342900"/>
              <a:gd name="connsiteX2" fmla="*/ 114300 w 1092200"/>
              <a:gd name="connsiteY2" fmla="*/ 203200 h 342900"/>
              <a:gd name="connsiteX3" fmla="*/ 152400 w 1092200"/>
              <a:gd name="connsiteY3" fmla="*/ 177800 h 342900"/>
              <a:gd name="connsiteX4" fmla="*/ 190500 w 1092200"/>
              <a:gd name="connsiteY4" fmla="*/ 139700 h 342900"/>
              <a:gd name="connsiteX5" fmla="*/ 228600 w 1092200"/>
              <a:gd name="connsiteY5" fmla="*/ 127000 h 342900"/>
              <a:gd name="connsiteX6" fmla="*/ 304800 w 1092200"/>
              <a:gd name="connsiteY6" fmla="*/ 76200 h 342900"/>
              <a:gd name="connsiteX7" fmla="*/ 393700 w 1092200"/>
              <a:gd name="connsiteY7" fmla="*/ 50800 h 342900"/>
              <a:gd name="connsiteX8" fmla="*/ 431800 w 1092200"/>
              <a:gd name="connsiteY8" fmla="*/ 25400 h 342900"/>
              <a:gd name="connsiteX9" fmla="*/ 482600 w 1092200"/>
              <a:gd name="connsiteY9" fmla="*/ 12700 h 342900"/>
              <a:gd name="connsiteX10" fmla="*/ 520700 w 1092200"/>
              <a:gd name="connsiteY10" fmla="*/ 0 h 342900"/>
              <a:gd name="connsiteX11" fmla="*/ 660400 w 1092200"/>
              <a:gd name="connsiteY11" fmla="*/ 12700 h 342900"/>
              <a:gd name="connsiteX12" fmla="*/ 749300 w 1092200"/>
              <a:gd name="connsiteY12" fmla="*/ 38100 h 342900"/>
              <a:gd name="connsiteX13" fmla="*/ 787400 w 1092200"/>
              <a:gd name="connsiteY13" fmla="*/ 63500 h 342900"/>
              <a:gd name="connsiteX14" fmla="*/ 876300 w 1092200"/>
              <a:gd name="connsiteY14" fmla="*/ 88900 h 342900"/>
              <a:gd name="connsiteX15" fmla="*/ 914400 w 1092200"/>
              <a:gd name="connsiteY15" fmla="*/ 101600 h 342900"/>
              <a:gd name="connsiteX16" fmla="*/ 939800 w 1092200"/>
              <a:gd name="connsiteY16" fmla="*/ 139700 h 342900"/>
              <a:gd name="connsiteX17" fmla="*/ 1003300 w 1092200"/>
              <a:gd name="connsiteY17" fmla="*/ 203200 h 342900"/>
              <a:gd name="connsiteX18" fmla="*/ 1066800 w 1092200"/>
              <a:gd name="connsiteY18" fmla="*/ 304800 h 342900"/>
              <a:gd name="connsiteX19" fmla="*/ 1092200 w 1092200"/>
              <a:gd name="connsiteY19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2200" h="342900">
                <a:moveTo>
                  <a:pt x="0" y="317500"/>
                </a:moveTo>
                <a:lnTo>
                  <a:pt x="76200" y="241300"/>
                </a:lnTo>
                <a:cubicBezTo>
                  <a:pt x="88900" y="228600"/>
                  <a:pt x="99356" y="213163"/>
                  <a:pt x="114300" y="203200"/>
                </a:cubicBezTo>
                <a:cubicBezTo>
                  <a:pt x="127000" y="194733"/>
                  <a:pt x="140674" y="187571"/>
                  <a:pt x="152400" y="177800"/>
                </a:cubicBezTo>
                <a:cubicBezTo>
                  <a:pt x="166198" y="166302"/>
                  <a:pt x="175556" y="149663"/>
                  <a:pt x="190500" y="139700"/>
                </a:cubicBezTo>
                <a:cubicBezTo>
                  <a:pt x="201639" y="132274"/>
                  <a:pt x="216898" y="133501"/>
                  <a:pt x="228600" y="127000"/>
                </a:cubicBezTo>
                <a:cubicBezTo>
                  <a:pt x="255285" y="112175"/>
                  <a:pt x="275840" y="85853"/>
                  <a:pt x="304800" y="76200"/>
                </a:cubicBezTo>
                <a:cubicBezTo>
                  <a:pt x="359459" y="57980"/>
                  <a:pt x="329913" y="66747"/>
                  <a:pt x="393700" y="50800"/>
                </a:cubicBezTo>
                <a:cubicBezTo>
                  <a:pt x="406400" y="42333"/>
                  <a:pt x="417771" y="31413"/>
                  <a:pt x="431800" y="25400"/>
                </a:cubicBezTo>
                <a:cubicBezTo>
                  <a:pt x="447843" y="18524"/>
                  <a:pt x="465817" y="17495"/>
                  <a:pt x="482600" y="12700"/>
                </a:cubicBezTo>
                <a:cubicBezTo>
                  <a:pt x="495472" y="9022"/>
                  <a:pt x="508000" y="4233"/>
                  <a:pt x="520700" y="0"/>
                </a:cubicBezTo>
                <a:cubicBezTo>
                  <a:pt x="567267" y="4233"/>
                  <a:pt x="614051" y="6520"/>
                  <a:pt x="660400" y="12700"/>
                </a:cubicBezTo>
                <a:cubicBezTo>
                  <a:pt x="671498" y="14180"/>
                  <a:pt x="735052" y="30976"/>
                  <a:pt x="749300" y="38100"/>
                </a:cubicBezTo>
                <a:cubicBezTo>
                  <a:pt x="762952" y="44926"/>
                  <a:pt x="773748" y="56674"/>
                  <a:pt x="787400" y="63500"/>
                </a:cubicBezTo>
                <a:cubicBezTo>
                  <a:pt x="807700" y="73650"/>
                  <a:pt x="857311" y="83475"/>
                  <a:pt x="876300" y="88900"/>
                </a:cubicBezTo>
                <a:cubicBezTo>
                  <a:pt x="889172" y="92578"/>
                  <a:pt x="901700" y="97367"/>
                  <a:pt x="914400" y="101600"/>
                </a:cubicBezTo>
                <a:cubicBezTo>
                  <a:pt x="922867" y="114300"/>
                  <a:pt x="929007" y="128907"/>
                  <a:pt x="939800" y="139700"/>
                </a:cubicBezTo>
                <a:cubicBezTo>
                  <a:pt x="983827" y="183727"/>
                  <a:pt x="976207" y="142240"/>
                  <a:pt x="1003300" y="203200"/>
                </a:cubicBezTo>
                <a:cubicBezTo>
                  <a:pt x="1047845" y="303426"/>
                  <a:pt x="998260" y="259107"/>
                  <a:pt x="1066800" y="304800"/>
                </a:cubicBezTo>
                <a:lnTo>
                  <a:pt x="1092200" y="3429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0" name="Picture 6" descr="http://i.telegraph.co.uk/multimedia/archive/02474/insect_creature_2474293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428875"/>
            <a:ext cx="8001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  <p:bldP spid="26633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Идиоадаптация</a:t>
            </a:r>
            <a:r>
              <a:rPr lang="ru-RU" smtClean="0">
                <a:solidFill>
                  <a:srgbClr val="FF0066"/>
                </a:solidFill>
              </a:rPr>
              <a:t>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6802" name="Picture 2" descr="http://www.mj.com.ua/pic/update/11/1106/z/iNet%20Final/Skin/Exotic%20Leaterh%20-%20Capibara%20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00125"/>
            <a:ext cx="4143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ttp://pics.photographer.ru/nonstop/pics/pictures/208/2081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00125"/>
            <a:ext cx="42433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http://blogimages.seniorennet.be/waaroemni/660928-0ea6206ba1fca113417de779eda330d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571875"/>
            <a:ext cx="414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Идиоадаптация</a:t>
            </a:r>
            <a:r>
              <a:rPr lang="ru-RU" smtClean="0">
                <a:solidFill>
                  <a:srgbClr val="FF0066"/>
                </a:solidFill>
              </a:rPr>
              <a:t>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7826" name="Picture 2" descr="http://dig-photo.ru/g12/data/12-00139-sinic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4429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http://www.dream-wallpaper.com/free-wallpaper/animal-wallpaper/bird-2-wallpaper/1920x1440/free-wallpaper-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071563"/>
            <a:ext cx="4071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http://www.birds.kz/photos/0168/001/016800103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4000500"/>
            <a:ext cx="442912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http://www.ewallpapers.eu/w_show/chickadee-perch-1024-600-44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4000500"/>
            <a:ext cx="40719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Идиоадаптация</a:t>
            </a:r>
            <a:r>
              <a:rPr lang="ru-RU" smtClean="0">
                <a:solidFill>
                  <a:srgbClr val="FF0066"/>
                </a:solidFill>
              </a:rPr>
              <a:t>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6000750"/>
            <a:ext cx="785813" cy="500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8850" name="Picture 2" descr="http://www.krasfair.ru/upload/iblock/9e8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928688"/>
            <a:ext cx="42862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http://www.breeders-expo.de/photos-database/Xantusia-vigilis-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000125"/>
            <a:ext cx="41068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http://amnamespace.ru/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929063"/>
            <a:ext cx="4429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http://pp.vk.me/c540103/c540102/v540102954/bbde/3pq3NHHCJt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3929063"/>
            <a:ext cx="4143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4"/>
          <p:cNvSpPr>
            <a:spLocks noGrp="1" noChangeArrowheads="1"/>
          </p:cNvSpPr>
          <p:nvPr>
            <p:ph sz="half" idx="4294967295"/>
          </p:nvPr>
        </p:nvSpPr>
        <p:spPr>
          <a:xfrm>
            <a:off x="0" y="2193925"/>
            <a:ext cx="4116388" cy="3825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400" smtClean="0"/>
          </a:p>
          <a:p>
            <a:pPr eaLnBrk="1" hangingPunct="1">
              <a:buFontTx/>
              <a:buNone/>
            </a:pPr>
            <a:endParaRPr lang="ru-RU" sz="1400" smtClean="0"/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74638" y="214313"/>
            <a:ext cx="86026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Дегенерация</a:t>
            </a:r>
          </a:p>
          <a:p>
            <a:pPr algn="ctr" eaLnBrk="0" hangingPunct="0">
              <a:buFontTx/>
              <a:buChar char="-"/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резкое упрощение организации, связанное с исчезновением</a:t>
            </a:r>
          </a:p>
          <a:p>
            <a:pPr algn="ctr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целых систем органов и функций</a:t>
            </a:r>
          </a:p>
        </p:txBody>
      </p:sp>
      <p:pic>
        <p:nvPicPr>
          <p:cNvPr id="30724" name="Picture 7" descr="http://i61.mindmix.ru/98/60/26098/92/5471792/image93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785938"/>
            <a:ext cx="8429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4"/>
          <p:cNvSpPr>
            <a:spLocks noGrp="1" noChangeArrowheads="1"/>
          </p:cNvSpPr>
          <p:nvPr>
            <p:ph sz="half" idx="4294967295"/>
          </p:nvPr>
        </p:nvSpPr>
        <p:spPr>
          <a:xfrm>
            <a:off x="0" y="2193925"/>
            <a:ext cx="4116388" cy="3825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400" smtClean="0"/>
          </a:p>
          <a:p>
            <a:pPr eaLnBrk="1" hangingPunct="1">
              <a:buFontTx/>
              <a:buNone/>
            </a:pPr>
            <a:endParaRPr lang="ru-RU" sz="1400" smtClean="0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74638" y="214313"/>
            <a:ext cx="8602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Дегенерация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otvet.imgsmail.ru/download/1409d09fdda3b59999962d5f6b7f562b_i-4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643438"/>
            <a:ext cx="82153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demiart.ru/forum/uploads11/post-75587-1361555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28688"/>
            <a:ext cx="8715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кро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268413"/>
            <a:ext cx="3571875" cy="2232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91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357938" y="642938"/>
            <a:ext cx="2571750" cy="592931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rgbClr val="0000CC"/>
                </a:solidFill>
              </a:rPr>
              <a:t>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   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Нередко дегенерации подвергаются лишь отдельные органы. Жизнь в постоянной темноте сопровождается дегенерацией глаз у самых различных животных: подземные животные (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 tooltip="Крот"/>
              </a:rPr>
              <a:t>крот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468313" y="62372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  <a:latin typeface="Tahoma" pitchFamily="34" charset="0"/>
              </a:rPr>
              <a:t>      Протей европейский</a:t>
            </a:r>
          </a:p>
        </p:txBody>
      </p: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900113" y="3500438"/>
            <a:ext cx="282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  <a:latin typeface="Tahoma" pitchFamily="34" charset="0"/>
              </a:rPr>
              <a:t>Крот</a:t>
            </a:r>
          </a:p>
        </p:txBody>
      </p:sp>
      <p:pic>
        <p:nvPicPr>
          <p:cNvPr id="2253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005263"/>
            <a:ext cx="3384550" cy="2279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071688" y="214313"/>
            <a:ext cx="54451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дегенерации</a:t>
            </a:r>
          </a:p>
        </p:txBody>
      </p:sp>
      <p:pic>
        <p:nvPicPr>
          <p:cNvPr id="32776" name="Picture 9" descr="http://www.naturfoto-cz.de/fullsize/andere/euroasischer-maulwurf-1034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1000125"/>
            <a:ext cx="6429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857875" y="642938"/>
            <a:ext cx="3071813" cy="6215062"/>
          </a:xfr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dirty="0" smtClean="0">
              <a:solidFill>
                <a:srgbClr val="3333CC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rgbClr val="990099"/>
                </a:solidFill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С особенною силою дегенерация наблюдается у паразитов внутренностных, живущих в глубине органов или тканей другого животного и устраненных от всякого непосредственного влияния внешней среды.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       В некоторых случаях дегенерация строения доходит до потери пищеварительного канала (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  <a:hlinkClick r:id="rId2" action="ppaction://hlinkfile" tooltip="Ленточные глисты"/>
              </a:rPr>
              <a:t>ленточные глисты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642938" y="214313"/>
            <a:ext cx="7929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дегенерации  паразитов</a:t>
            </a:r>
          </a:p>
        </p:txBody>
      </p:sp>
      <p:sp>
        <p:nvSpPr>
          <p:cNvPr id="33796" name="AutoShape 9" descr="http://%D0%B1%D0%B8%D0%BE%D0%B3%D1%83%D0%BC%D1%83%D1%81.com.ua/images/stories/chervi_i_v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AutoShape 11" descr="http://%D0%B1%D0%B8%D0%BE%D0%B3%D1%83%D0%BC%D1%83%D1%81.com.ua/images/stories/chervi_i_v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AutoShape 13" descr="http://%D0%B1%D0%B8%D0%BE%D0%B3%D1%83%D0%BC%D1%83%D1%81.com.ua/images/stories/chervi_i_v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9" name="Picture 15" descr="http://www.rastut-goda.ru/images/image3/askaridy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928688"/>
            <a:ext cx="542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500438"/>
            <a:ext cx="5429250" cy="3214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5" descr="http://player.myshared.ru/740947/data/images/img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bio01-0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286125"/>
            <a:ext cx="2724150" cy="3382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38" name="Picture 20" descr="выход рыб на суш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214688"/>
            <a:ext cx="2808288" cy="345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357158" y="357166"/>
          <a:ext cx="850112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9" name="Picture 23" descr="teniar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7763" y="3214688"/>
            <a:ext cx="2630487" cy="3440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180304" name="Group 80"/>
          <p:cNvGraphicFramePr>
            <a:graphicFrameLocks noGrp="1"/>
          </p:cNvGraphicFramePr>
          <p:nvPr>
            <p:ph/>
          </p:nvPr>
        </p:nvGraphicFramePr>
        <p:xfrm>
          <a:off x="142844" y="1412776"/>
          <a:ext cx="8858311" cy="53023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88309"/>
                <a:gridCol w="3292586"/>
                <a:gridCol w="3177416"/>
              </a:tblGrid>
              <a:tr h="84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прогресс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Биологический регресс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71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вида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71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популяций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27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Соотношение рождаемости и смертности в популяциях.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55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Ареал вида.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07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Состояние надвидовых таксонов.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98463" y="404813"/>
            <a:ext cx="8388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биологического прогресса и</a:t>
            </a:r>
          </a:p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биологического регресса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626475" cy="6683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0066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Ароморфоз- поднимаю + образец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7250"/>
            <a:ext cx="8929688" cy="100012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9600" b="1" dirty="0" smtClean="0">
                <a:solidFill>
                  <a:srgbClr val="931970"/>
                </a:solidFill>
                <a:latin typeface="Arial" pitchFamily="34" charset="0"/>
                <a:cs typeface="Arial" pitchFamily="34" charset="0"/>
              </a:rPr>
              <a:t>Возникновение в ходе эволюции признаков, которые существенно повышают уровень организации живых организмов.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74800" y="214313"/>
            <a:ext cx="1092200" cy="204787"/>
          </a:xfrm>
          <a:custGeom>
            <a:avLst/>
            <a:gdLst>
              <a:gd name="connsiteX0" fmla="*/ 0 w 1092200"/>
              <a:gd name="connsiteY0" fmla="*/ 317500 h 342900"/>
              <a:gd name="connsiteX1" fmla="*/ 76200 w 1092200"/>
              <a:gd name="connsiteY1" fmla="*/ 241300 h 342900"/>
              <a:gd name="connsiteX2" fmla="*/ 114300 w 1092200"/>
              <a:gd name="connsiteY2" fmla="*/ 203200 h 342900"/>
              <a:gd name="connsiteX3" fmla="*/ 152400 w 1092200"/>
              <a:gd name="connsiteY3" fmla="*/ 177800 h 342900"/>
              <a:gd name="connsiteX4" fmla="*/ 190500 w 1092200"/>
              <a:gd name="connsiteY4" fmla="*/ 139700 h 342900"/>
              <a:gd name="connsiteX5" fmla="*/ 228600 w 1092200"/>
              <a:gd name="connsiteY5" fmla="*/ 127000 h 342900"/>
              <a:gd name="connsiteX6" fmla="*/ 304800 w 1092200"/>
              <a:gd name="connsiteY6" fmla="*/ 76200 h 342900"/>
              <a:gd name="connsiteX7" fmla="*/ 393700 w 1092200"/>
              <a:gd name="connsiteY7" fmla="*/ 50800 h 342900"/>
              <a:gd name="connsiteX8" fmla="*/ 431800 w 1092200"/>
              <a:gd name="connsiteY8" fmla="*/ 25400 h 342900"/>
              <a:gd name="connsiteX9" fmla="*/ 482600 w 1092200"/>
              <a:gd name="connsiteY9" fmla="*/ 12700 h 342900"/>
              <a:gd name="connsiteX10" fmla="*/ 520700 w 1092200"/>
              <a:gd name="connsiteY10" fmla="*/ 0 h 342900"/>
              <a:gd name="connsiteX11" fmla="*/ 660400 w 1092200"/>
              <a:gd name="connsiteY11" fmla="*/ 12700 h 342900"/>
              <a:gd name="connsiteX12" fmla="*/ 749300 w 1092200"/>
              <a:gd name="connsiteY12" fmla="*/ 38100 h 342900"/>
              <a:gd name="connsiteX13" fmla="*/ 787400 w 1092200"/>
              <a:gd name="connsiteY13" fmla="*/ 63500 h 342900"/>
              <a:gd name="connsiteX14" fmla="*/ 876300 w 1092200"/>
              <a:gd name="connsiteY14" fmla="*/ 88900 h 342900"/>
              <a:gd name="connsiteX15" fmla="*/ 914400 w 1092200"/>
              <a:gd name="connsiteY15" fmla="*/ 101600 h 342900"/>
              <a:gd name="connsiteX16" fmla="*/ 939800 w 1092200"/>
              <a:gd name="connsiteY16" fmla="*/ 139700 h 342900"/>
              <a:gd name="connsiteX17" fmla="*/ 1003300 w 1092200"/>
              <a:gd name="connsiteY17" fmla="*/ 203200 h 342900"/>
              <a:gd name="connsiteX18" fmla="*/ 1066800 w 1092200"/>
              <a:gd name="connsiteY18" fmla="*/ 304800 h 342900"/>
              <a:gd name="connsiteX19" fmla="*/ 1092200 w 1092200"/>
              <a:gd name="connsiteY19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2200" h="342900">
                <a:moveTo>
                  <a:pt x="0" y="317500"/>
                </a:moveTo>
                <a:lnTo>
                  <a:pt x="76200" y="241300"/>
                </a:lnTo>
                <a:cubicBezTo>
                  <a:pt x="88900" y="228600"/>
                  <a:pt x="99356" y="213163"/>
                  <a:pt x="114300" y="203200"/>
                </a:cubicBezTo>
                <a:cubicBezTo>
                  <a:pt x="127000" y="194733"/>
                  <a:pt x="140674" y="187571"/>
                  <a:pt x="152400" y="177800"/>
                </a:cubicBezTo>
                <a:cubicBezTo>
                  <a:pt x="166198" y="166302"/>
                  <a:pt x="175556" y="149663"/>
                  <a:pt x="190500" y="139700"/>
                </a:cubicBezTo>
                <a:cubicBezTo>
                  <a:pt x="201639" y="132274"/>
                  <a:pt x="216898" y="133501"/>
                  <a:pt x="228600" y="127000"/>
                </a:cubicBezTo>
                <a:cubicBezTo>
                  <a:pt x="255285" y="112175"/>
                  <a:pt x="275840" y="85853"/>
                  <a:pt x="304800" y="76200"/>
                </a:cubicBezTo>
                <a:cubicBezTo>
                  <a:pt x="359459" y="57980"/>
                  <a:pt x="329913" y="66747"/>
                  <a:pt x="393700" y="50800"/>
                </a:cubicBezTo>
                <a:cubicBezTo>
                  <a:pt x="406400" y="42333"/>
                  <a:pt x="417771" y="31413"/>
                  <a:pt x="431800" y="25400"/>
                </a:cubicBezTo>
                <a:cubicBezTo>
                  <a:pt x="447843" y="18524"/>
                  <a:pt x="465817" y="17495"/>
                  <a:pt x="482600" y="12700"/>
                </a:cubicBezTo>
                <a:cubicBezTo>
                  <a:pt x="495472" y="9022"/>
                  <a:pt x="508000" y="4233"/>
                  <a:pt x="520700" y="0"/>
                </a:cubicBezTo>
                <a:cubicBezTo>
                  <a:pt x="567267" y="4233"/>
                  <a:pt x="614051" y="6520"/>
                  <a:pt x="660400" y="12700"/>
                </a:cubicBezTo>
                <a:cubicBezTo>
                  <a:pt x="671498" y="14180"/>
                  <a:pt x="735052" y="30976"/>
                  <a:pt x="749300" y="38100"/>
                </a:cubicBezTo>
                <a:cubicBezTo>
                  <a:pt x="762952" y="44926"/>
                  <a:pt x="773748" y="56674"/>
                  <a:pt x="787400" y="63500"/>
                </a:cubicBezTo>
                <a:cubicBezTo>
                  <a:pt x="807700" y="73650"/>
                  <a:pt x="857311" y="83475"/>
                  <a:pt x="876300" y="88900"/>
                </a:cubicBezTo>
                <a:cubicBezTo>
                  <a:pt x="889172" y="92578"/>
                  <a:pt x="901700" y="97367"/>
                  <a:pt x="914400" y="101600"/>
                </a:cubicBezTo>
                <a:cubicBezTo>
                  <a:pt x="922867" y="114300"/>
                  <a:pt x="929007" y="128907"/>
                  <a:pt x="939800" y="139700"/>
                </a:cubicBezTo>
                <a:cubicBezTo>
                  <a:pt x="983827" y="183727"/>
                  <a:pt x="976207" y="142240"/>
                  <a:pt x="1003300" y="203200"/>
                </a:cubicBezTo>
                <a:cubicBezTo>
                  <a:pt x="1047845" y="303426"/>
                  <a:pt x="998260" y="259107"/>
                  <a:pt x="1066800" y="304800"/>
                </a:cubicBezTo>
                <a:lnTo>
                  <a:pt x="1092200" y="3429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73100" y="266700"/>
            <a:ext cx="749300" cy="152400"/>
          </a:xfrm>
          <a:custGeom>
            <a:avLst/>
            <a:gdLst>
              <a:gd name="connsiteX0" fmla="*/ 0 w 749300"/>
              <a:gd name="connsiteY0" fmla="*/ 152400 h 152400"/>
              <a:gd name="connsiteX1" fmla="*/ 38100 w 749300"/>
              <a:gd name="connsiteY1" fmla="*/ 127000 h 152400"/>
              <a:gd name="connsiteX2" fmla="*/ 63500 w 749300"/>
              <a:gd name="connsiteY2" fmla="*/ 88900 h 152400"/>
              <a:gd name="connsiteX3" fmla="*/ 139700 w 749300"/>
              <a:gd name="connsiteY3" fmla="*/ 63500 h 152400"/>
              <a:gd name="connsiteX4" fmla="*/ 279400 w 749300"/>
              <a:gd name="connsiteY4" fmla="*/ 0 h 152400"/>
              <a:gd name="connsiteX5" fmla="*/ 584200 w 749300"/>
              <a:gd name="connsiteY5" fmla="*/ 12700 h 152400"/>
              <a:gd name="connsiteX6" fmla="*/ 622300 w 749300"/>
              <a:gd name="connsiteY6" fmla="*/ 38100 h 152400"/>
              <a:gd name="connsiteX7" fmla="*/ 660400 w 749300"/>
              <a:gd name="connsiteY7" fmla="*/ 50800 h 152400"/>
              <a:gd name="connsiteX8" fmla="*/ 698500 w 749300"/>
              <a:gd name="connsiteY8" fmla="*/ 88900 h 152400"/>
              <a:gd name="connsiteX9" fmla="*/ 736600 w 749300"/>
              <a:gd name="connsiteY9" fmla="*/ 114300 h 152400"/>
              <a:gd name="connsiteX10" fmla="*/ 749300 w 749300"/>
              <a:gd name="connsiteY10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9300" h="152400">
                <a:moveTo>
                  <a:pt x="0" y="152400"/>
                </a:moveTo>
                <a:cubicBezTo>
                  <a:pt x="12700" y="143933"/>
                  <a:pt x="27307" y="137793"/>
                  <a:pt x="38100" y="127000"/>
                </a:cubicBezTo>
                <a:cubicBezTo>
                  <a:pt x="48893" y="116207"/>
                  <a:pt x="50557" y="96990"/>
                  <a:pt x="63500" y="88900"/>
                </a:cubicBezTo>
                <a:cubicBezTo>
                  <a:pt x="86204" y="74710"/>
                  <a:pt x="117423" y="78352"/>
                  <a:pt x="139700" y="63500"/>
                </a:cubicBezTo>
                <a:cubicBezTo>
                  <a:pt x="233861" y="726"/>
                  <a:pt x="185966" y="18687"/>
                  <a:pt x="279400" y="0"/>
                </a:cubicBezTo>
                <a:cubicBezTo>
                  <a:pt x="381000" y="4233"/>
                  <a:pt x="483134" y="1470"/>
                  <a:pt x="584200" y="12700"/>
                </a:cubicBezTo>
                <a:cubicBezTo>
                  <a:pt x="599370" y="14386"/>
                  <a:pt x="608648" y="31274"/>
                  <a:pt x="622300" y="38100"/>
                </a:cubicBezTo>
                <a:cubicBezTo>
                  <a:pt x="634274" y="44087"/>
                  <a:pt x="647700" y="46567"/>
                  <a:pt x="660400" y="50800"/>
                </a:cubicBezTo>
                <a:cubicBezTo>
                  <a:pt x="673100" y="63500"/>
                  <a:pt x="684702" y="77402"/>
                  <a:pt x="698500" y="88900"/>
                </a:cubicBezTo>
                <a:cubicBezTo>
                  <a:pt x="710226" y="98671"/>
                  <a:pt x="727065" y="102381"/>
                  <a:pt x="736600" y="114300"/>
                </a:cubicBezTo>
                <a:cubicBezTo>
                  <a:pt x="744963" y="124753"/>
                  <a:pt x="749300" y="152400"/>
                  <a:pt x="749300" y="1524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Клип 8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9223" name="AutoShape 10" descr="http://www.%D0%B1%D0%B8%D0%BE%D0%BB%D0%BE%D0%B3%D0%B8%D1%8F%D1%85%D0%B8%D0%BC%D0%B8%D1%8F.%D1%80%D1%84/_ld/1/12977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2" descr="http://www.%D0%B1%D0%B8%D0%BE%D0%BB%D0%BE%D0%B3%D0%B8%D1%8F%D1%85%D0%B8%D0%BC%D0%B8%D1%8F.%D1%80%D1%84/_ld/1/12977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AutoShape 14" descr="http://www.%D0%B1%D0%B8%D0%BE%D0%BB%D0%BE%D0%B3%D0%B8%D1%8F%D1%85%D0%B8%D0%BC%D0%B8%D1%8F.%D1%80%D1%84/_ld/1/12977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6" name="Picture 16" descr="http://900igr.net/datai/biologija/Biologicheskij-progress/0006-009-Aromorfoz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857375"/>
            <a:ext cx="8501062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5" grpId="0" build="p" animBg="1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1223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растений</a:t>
            </a:r>
          </a:p>
        </p:txBody>
      </p:sp>
      <p:pic>
        <p:nvPicPr>
          <p:cNvPr id="10243" name="Picture 5" descr="http://www.afrdh.org/images/443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4286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6000750"/>
            <a:ext cx="850106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Одноклеточная водоросль                                колонии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429125" y="6143625"/>
            <a:ext cx="857250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6" name="Picture 9" descr="http://biologylib.ru/news/item/f00/s02/n0000214/pic/00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85875"/>
            <a:ext cx="44291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66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растений</a:t>
            </a:r>
          </a:p>
        </p:txBody>
      </p:sp>
      <p:pic>
        <p:nvPicPr>
          <p:cNvPr id="11267" name="Picture 5" descr="http://www.afrdh.org/images/443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Одноклеточная водоросль                        фотосинтез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429125" y="6143625"/>
            <a:ext cx="857250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0" name="Picture 6" descr="Зеленые водоросл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38"/>
            <a:ext cx="4286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растений</a:t>
            </a:r>
          </a:p>
        </p:txBody>
      </p:sp>
      <p:pic>
        <p:nvPicPr>
          <p:cNvPr id="12291" name="Picture 5" descr="http://www.afrdh.org/images/443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Одноклеточная водоросль                       многоклеточная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429125" y="6143625"/>
            <a:ext cx="857250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4" name="Picture 4" descr="http://classconnection.s3.amazonaws.com/322/flashcards/2421322/jpg/cardimage_6768473_176336000136959674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57313"/>
            <a:ext cx="4286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растений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Псилофиты                                          древовидные папоротники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571750" y="6072188"/>
            <a:ext cx="1357313" cy="5000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7" name="Picture 2" descr="http://www.universe-review.ca/I10-22a-rhyn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928688"/>
            <a:ext cx="4214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mandarin-studio.ru/images/8/5/alex_sone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000125"/>
            <a:ext cx="3810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8112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Ароморфозы растений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6000750"/>
            <a:ext cx="8358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Папоротники                                                                деревья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929063" y="6072188"/>
            <a:ext cx="1357312" cy="5000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1" name="Picture 2" descr="http://www.interesmir.ru/wp-content/uploads/2011/09/Image2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00125"/>
            <a:ext cx="4500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ttp://img0.liveinternet.ru/images/attach/c/5/123/950/123950688_0_7b0aa_1966542b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143000"/>
            <a:ext cx="40005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319</Words>
  <Application>Microsoft Office PowerPoint</Application>
  <PresentationFormat>Экран (4:3)</PresentationFormat>
  <Paragraphs>83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Wingdings</vt:lpstr>
      <vt:lpstr>Times New Roman</vt:lpstr>
      <vt:lpstr>Tahoma</vt:lpstr>
      <vt:lpstr>Тема Office</vt:lpstr>
      <vt:lpstr>Презентация к уроку биологии «Главные    направления  Эволюции»   9 класс</vt:lpstr>
      <vt:lpstr>Слайд 2</vt:lpstr>
      <vt:lpstr>Слайд 3</vt:lpstr>
      <vt:lpstr>   Ароморфоз- поднимаю + образец</vt:lpstr>
      <vt:lpstr>    Ароморфозы растений</vt:lpstr>
      <vt:lpstr>    Ароморфозы растений</vt:lpstr>
      <vt:lpstr>    Ароморфозы растений</vt:lpstr>
      <vt:lpstr>    Ароморфозы растений</vt:lpstr>
      <vt:lpstr>    Ароморфозы растений</vt:lpstr>
      <vt:lpstr>    Ароморфозы растений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Ароморфозы животных </vt:lpstr>
      <vt:lpstr>               Идиоадаптация-       особенность + приспособление</vt:lpstr>
      <vt:lpstr>    Идиоадаптация   животных </vt:lpstr>
      <vt:lpstr>    Идиоадаптация   животных </vt:lpstr>
      <vt:lpstr>    Идиоадаптация   животных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эволюции органического мира.</dc:title>
  <dc:creator>Дмитрий</dc:creator>
  <cp:lastModifiedBy>re</cp:lastModifiedBy>
  <cp:revision>262</cp:revision>
  <dcterms:created xsi:type="dcterms:W3CDTF">2008-03-23T14:53:38Z</dcterms:created>
  <dcterms:modified xsi:type="dcterms:W3CDTF">2015-12-16T15:25:14Z</dcterms:modified>
</cp:coreProperties>
</file>