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D5F0B-C790-41D6-A819-5DAB06ACC64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B6F6-2F17-4E59-9745-52113AC93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7617-61F1-4051-9E24-1271CBA0480E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DBCA-4E8E-4145-BD0D-79AB03537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Мягкий знак на конце существительных после шипящих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17859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русского языка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УМК «Школа России»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507207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Боровлёва</a:t>
            </a:r>
            <a:r>
              <a:rPr lang="ru-RU" dirty="0" smtClean="0"/>
              <a:t> В.В.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СОШ №10</a:t>
            </a:r>
          </a:p>
          <a:p>
            <a:r>
              <a:rPr lang="ru-RU" dirty="0"/>
              <a:t>г</a:t>
            </a:r>
            <a:r>
              <a:rPr lang="ru-RU" dirty="0" smtClean="0"/>
              <a:t>. Воронеж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Кто стучится в дверь ко мне</a:t>
            </a:r>
            <a:br>
              <a:rPr lang="ru-RU" sz="2800" dirty="0" smtClean="0"/>
            </a:br>
            <a:r>
              <a:rPr lang="ru-RU" sz="2800" dirty="0" smtClean="0"/>
              <a:t>С толстой сумкой на ремне,</a:t>
            </a:r>
            <a:br>
              <a:rPr lang="ru-RU" sz="2800" dirty="0" smtClean="0"/>
            </a:br>
            <a:r>
              <a:rPr lang="ru-RU" sz="2800" dirty="0" smtClean="0"/>
              <a:t>С цифрой 5 на медной бляшке,</a:t>
            </a:r>
            <a:br>
              <a:rPr lang="ru-RU" sz="2800" dirty="0" smtClean="0"/>
            </a:br>
            <a:r>
              <a:rPr lang="ru-RU" sz="2800" dirty="0" smtClean="0"/>
              <a:t>В синей форменной фуражке?</a:t>
            </a:r>
            <a:br>
              <a:rPr lang="ru-RU" sz="2800" dirty="0" smtClean="0"/>
            </a:br>
            <a:r>
              <a:rPr lang="ru-RU" sz="2800" dirty="0" smtClean="0"/>
              <a:t>Это он, это он</a:t>
            </a:r>
            <a:br>
              <a:rPr lang="ru-RU" sz="2800" dirty="0" smtClean="0"/>
            </a:br>
            <a:r>
              <a:rPr lang="ru-RU" sz="2800" dirty="0" smtClean="0"/>
              <a:t>Ленинградский…..    </a:t>
            </a:r>
            <a:endParaRPr lang="ru-RU" sz="2800" dirty="0"/>
          </a:p>
        </p:txBody>
      </p:sp>
      <p:pic>
        <p:nvPicPr>
          <p:cNvPr id="3074" name="Picture 2" descr="C:\Documents and Settings\User\Рабочий стол\картинки к уроку\почталь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3429024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3143248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почтальон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Апрель, почтальон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714488"/>
            <a:ext cx="533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 общего в записанных словах?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2786058"/>
            <a:ext cx="7118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Одинаковую ли роль выполняет мягкий знак </a:t>
            </a:r>
          </a:p>
          <a:p>
            <a:r>
              <a:rPr lang="ru-RU" sz="2800" dirty="0" smtClean="0"/>
              <a:t>во всех словах?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929066"/>
            <a:ext cx="151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Какую?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Мягкий знак на конце имён существительных после шипящих – это </a:t>
            </a:r>
            <a:r>
              <a:rPr lang="ru-RU" dirty="0" smtClean="0">
                <a:solidFill>
                  <a:srgbClr val="C00000"/>
                </a:solidFill>
              </a:rPr>
              <a:t>орфограмма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786214"/>
          </a:xfrm>
        </p:spPr>
        <p:txBody>
          <a:bodyPr/>
          <a:lstStyle/>
          <a:p>
            <a:r>
              <a:rPr lang="ru-RU" dirty="0" smtClean="0"/>
              <a:t>На конце существительных </a:t>
            </a:r>
            <a:r>
              <a:rPr lang="ru-RU" dirty="0" smtClean="0">
                <a:solidFill>
                  <a:srgbClr val="C00000"/>
                </a:solidFill>
              </a:rPr>
              <a:t>женского рода </a:t>
            </a:r>
            <a:r>
              <a:rPr lang="ru-RU" dirty="0" smtClean="0"/>
              <a:t>после шипящих </a:t>
            </a:r>
            <a:r>
              <a:rPr lang="ru-RU" dirty="0" smtClean="0">
                <a:solidFill>
                  <a:srgbClr val="C00000"/>
                </a:solidFill>
              </a:rPr>
              <a:t>пишется мягкий знак</a:t>
            </a:r>
            <a:r>
              <a:rPr lang="ru-RU" dirty="0" smtClean="0"/>
              <a:t>: мы</a:t>
            </a:r>
            <a:r>
              <a:rPr lang="ru-RU" dirty="0" smtClean="0">
                <a:solidFill>
                  <a:srgbClr val="C00000"/>
                </a:solidFill>
              </a:rPr>
              <a:t>шь</a:t>
            </a:r>
            <a:r>
              <a:rPr lang="ru-RU" dirty="0" smtClean="0"/>
              <a:t>, пе</a:t>
            </a:r>
            <a:r>
              <a:rPr lang="ru-RU" dirty="0" smtClean="0">
                <a:solidFill>
                  <a:srgbClr val="C00000"/>
                </a:solidFill>
              </a:rPr>
              <a:t>чь</a:t>
            </a:r>
            <a:r>
              <a:rPr lang="ru-RU" dirty="0" smtClean="0"/>
              <a:t>, ло</a:t>
            </a:r>
            <a:r>
              <a:rPr lang="ru-RU" dirty="0" smtClean="0">
                <a:solidFill>
                  <a:srgbClr val="C00000"/>
                </a:solidFill>
              </a:rPr>
              <a:t>жь</a:t>
            </a:r>
            <a:r>
              <a:rPr lang="ru-RU" dirty="0" smtClean="0"/>
              <a:t>, мо</a:t>
            </a:r>
            <a:r>
              <a:rPr lang="ru-RU" dirty="0" smtClean="0">
                <a:solidFill>
                  <a:srgbClr val="C00000"/>
                </a:solidFill>
              </a:rPr>
              <a:t>щь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конце существительных мужского рода после шипящих мягкий знак </a:t>
            </a:r>
            <a:r>
              <a:rPr lang="ru-RU" dirty="0" smtClean="0">
                <a:solidFill>
                  <a:srgbClr val="C00000"/>
                </a:solidFill>
              </a:rPr>
              <a:t>не  пишется</a:t>
            </a:r>
            <a:r>
              <a:rPr lang="ru-RU" dirty="0" smtClean="0"/>
              <a:t>: гара</a:t>
            </a:r>
            <a:r>
              <a:rPr lang="ru-RU" dirty="0" smtClean="0">
                <a:solidFill>
                  <a:srgbClr val="C00000"/>
                </a:solidFill>
              </a:rPr>
              <a:t>ж</a:t>
            </a:r>
            <a:r>
              <a:rPr lang="ru-RU" dirty="0" smtClean="0"/>
              <a:t>, бор</a:t>
            </a:r>
            <a:r>
              <a:rPr lang="ru-RU" dirty="0" smtClean="0">
                <a:solidFill>
                  <a:srgbClr val="C00000"/>
                </a:solidFill>
              </a:rPr>
              <a:t>щ</a:t>
            </a:r>
            <a:r>
              <a:rPr lang="ru-RU" dirty="0" smtClean="0"/>
              <a:t>, камы</a:t>
            </a:r>
            <a:r>
              <a:rPr lang="ru-RU" dirty="0" smtClean="0">
                <a:solidFill>
                  <a:srgbClr val="C00000"/>
                </a:solidFill>
              </a:rPr>
              <a:t>ш</a:t>
            </a:r>
            <a:r>
              <a:rPr lang="ru-RU" dirty="0" smtClean="0"/>
              <a:t>, клю</a:t>
            </a:r>
            <a:r>
              <a:rPr lang="ru-RU" dirty="0" smtClean="0">
                <a:solidFill>
                  <a:srgbClr val="C00000"/>
                </a:solidFill>
              </a:rPr>
              <a:t>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Упр. 51 (с.31)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857364"/>
            <a:ext cx="314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М.р.</a:t>
            </a:r>
          </a:p>
          <a:p>
            <a:r>
              <a:rPr lang="ru-RU" sz="2800" dirty="0" smtClean="0"/>
              <a:t>Нож</a:t>
            </a:r>
          </a:p>
          <a:p>
            <a:r>
              <a:rPr lang="ru-RU" sz="2800" dirty="0" smtClean="0"/>
              <a:t>Ковш</a:t>
            </a:r>
          </a:p>
          <a:p>
            <a:r>
              <a:rPr lang="ru-RU" sz="2800" dirty="0" smtClean="0"/>
              <a:t>Врач</a:t>
            </a:r>
          </a:p>
          <a:p>
            <a:r>
              <a:rPr lang="ru-RU" sz="2800" dirty="0" smtClean="0"/>
              <a:t>Товарищ</a:t>
            </a: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1785926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Ж.р.</a:t>
            </a:r>
          </a:p>
          <a:p>
            <a:r>
              <a:rPr lang="ru-RU" sz="2800" dirty="0" smtClean="0"/>
              <a:t>Рожь</a:t>
            </a:r>
          </a:p>
          <a:p>
            <a:r>
              <a:rPr lang="ru-RU" sz="2800" dirty="0" smtClean="0"/>
              <a:t>Дочь</a:t>
            </a:r>
          </a:p>
          <a:p>
            <a:r>
              <a:rPr lang="ru-RU" sz="2800" dirty="0" smtClean="0"/>
              <a:t>Вещь</a:t>
            </a:r>
          </a:p>
          <a:p>
            <a:r>
              <a:rPr lang="ru-RU" sz="2800" dirty="0" smtClean="0"/>
              <a:t>Мышь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Упр. 53 (с.32)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28586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Весёлая молодё</a:t>
            </a:r>
            <a:r>
              <a:rPr lang="ru-RU" sz="3200" dirty="0" smtClean="0">
                <a:solidFill>
                  <a:srgbClr val="C00000"/>
                </a:solidFill>
              </a:rPr>
              <a:t>жь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28586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колючий ёж,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скорая помо</a:t>
            </a:r>
            <a:r>
              <a:rPr lang="ru-RU" sz="3200" dirty="0" smtClean="0">
                <a:solidFill>
                  <a:srgbClr val="C00000"/>
                </a:solidFill>
              </a:rPr>
              <a:t>щь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192880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тёплый плащ,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хорошая ре</a:t>
            </a:r>
            <a:r>
              <a:rPr lang="ru-RU" sz="3200" dirty="0" smtClean="0">
                <a:solidFill>
                  <a:srgbClr val="C00000"/>
                </a:solidFill>
              </a:rPr>
              <a:t>чь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64318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серая мы</a:t>
            </a:r>
            <a:r>
              <a:rPr lang="ru-RU" sz="3200" dirty="0" smtClean="0">
                <a:solidFill>
                  <a:srgbClr val="C00000"/>
                </a:solidFill>
              </a:rPr>
              <a:t>шь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264318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лесная глу</a:t>
            </a:r>
            <a:r>
              <a:rPr lang="ru-RU" sz="3200" dirty="0" smtClean="0">
                <a:solidFill>
                  <a:srgbClr val="C00000"/>
                </a:solidFill>
              </a:rPr>
              <a:t>шь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335756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ночная ти</a:t>
            </a:r>
            <a:r>
              <a:rPr lang="ru-RU" sz="3200" dirty="0" smtClean="0">
                <a:solidFill>
                  <a:srgbClr val="C00000"/>
                </a:solidFill>
              </a:rPr>
              <a:t>шь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335756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солнечный луч,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335756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русская пе</a:t>
            </a:r>
            <a:r>
              <a:rPr lang="ru-RU" sz="3200" dirty="0" smtClean="0">
                <a:solidFill>
                  <a:srgbClr val="C00000"/>
                </a:solidFill>
              </a:rPr>
              <a:t>чь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4071942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чудесный пейзаж,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9058" y="407194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спелая ро</a:t>
            </a:r>
            <a:r>
              <a:rPr lang="ru-RU" sz="3200" dirty="0" smtClean="0">
                <a:solidFill>
                  <a:srgbClr val="C00000"/>
                </a:solidFill>
              </a:rPr>
              <a:t>жь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2" y="407194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второй этаж,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478632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ловкий циркач,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786182" y="478632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морской пляж.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картинки к уроку\физкультминутка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64386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Упр. 54 (с.32)</a:t>
            </a:r>
            <a:br>
              <a:rPr lang="ru-RU" sz="3200" dirty="0" smtClean="0"/>
            </a:br>
            <a:r>
              <a:rPr lang="ru-RU" sz="3200" dirty="0" smtClean="0"/>
              <a:t>Назовите лишнее слово. Обоснуйте свой выбор.</a:t>
            </a:r>
            <a:endParaRPr lang="ru-RU" sz="3200" dirty="0"/>
          </a:p>
        </p:txBody>
      </p:sp>
      <p:pic>
        <p:nvPicPr>
          <p:cNvPr id="5122" name="Picture 2" descr="C:\Documents and Settings\User\Рабочий стол\картинки к уроку\работа в пар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07223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картинки к уроку\рефлек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14380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картинки к уроку\оцени свою работу сам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92961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 </a:t>
            </a:r>
            <a:br>
              <a:rPr lang="ru-RU" dirty="0" smtClean="0"/>
            </a:br>
            <a:r>
              <a:rPr lang="ru-RU" dirty="0" smtClean="0"/>
              <a:t>(по выбору)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Упр. 52 (с.31)</a:t>
            </a:r>
          </a:p>
          <a:p>
            <a:pPr algn="ctr"/>
            <a:r>
              <a:rPr lang="ru-RU" dirty="0" smtClean="0"/>
              <a:t>Упр. 56 (с.33)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 к уроку\начал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21523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User\Рабочий стол\картинки к уроку\зво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000296" cy="1785975"/>
          </a:xfrm>
          <a:prstGeom prst="rect">
            <a:avLst/>
          </a:prstGeom>
          <a:noFill/>
        </p:spPr>
      </p:pic>
      <p:pic>
        <p:nvPicPr>
          <p:cNvPr id="9220" name="Picture 4" descr="C:\Documents and Settings\User\Рабочий стол\картинки к уроку\спаси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71750"/>
            <a:ext cx="6500858" cy="364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500174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 брата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одной шапкой  живут.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26" name="Picture 2" descr="C:\Documents and Settings\User\Рабочий стол\картинки к уроку\ст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496"/>
            <a:ext cx="3143272" cy="32861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57950" y="592933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Стол – м.р.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Бьют его рукой и палкой ,</a:t>
            </a:r>
            <a:br>
              <a:rPr lang="ru-RU" sz="3200" dirty="0" smtClean="0"/>
            </a:br>
            <a:r>
              <a:rPr lang="ru-RU" sz="3200" dirty="0" smtClean="0"/>
              <a:t>Никому его не жалко.</a:t>
            </a:r>
            <a:br>
              <a:rPr lang="ru-RU" sz="3200" dirty="0" smtClean="0"/>
            </a:br>
            <a:r>
              <a:rPr lang="ru-RU" sz="3200" dirty="0" smtClean="0"/>
              <a:t>А за что беднягу бьют?</a:t>
            </a:r>
            <a:br>
              <a:rPr lang="ru-RU" sz="3200" dirty="0" smtClean="0"/>
            </a:br>
            <a:r>
              <a:rPr lang="ru-RU" sz="3200" dirty="0" smtClean="0"/>
              <a:t>А за то, что он надут.</a:t>
            </a:r>
            <a:endParaRPr lang="ru-RU" sz="3200" dirty="0"/>
          </a:p>
        </p:txBody>
      </p:sp>
      <p:pic>
        <p:nvPicPr>
          <p:cNvPr id="15362" name="Picture 2" descr="C:\Documents and Settings\User\Рабочий стол\картинки к уроку\мя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4071966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585789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Мяч- м.р.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Принялась она за дело,</a:t>
            </a:r>
            <a:br>
              <a:rPr lang="ru-RU" sz="3200" dirty="0" smtClean="0"/>
            </a:br>
            <a:r>
              <a:rPr lang="ru-RU" sz="3200" dirty="0" smtClean="0"/>
              <a:t>Завизжала и запела.</a:t>
            </a:r>
            <a:br>
              <a:rPr lang="ru-RU" sz="3200" dirty="0" smtClean="0"/>
            </a:br>
            <a:r>
              <a:rPr lang="ru-RU" sz="3200" dirty="0" smtClean="0"/>
              <a:t>Ела, ела дуб, дуб.</a:t>
            </a:r>
            <a:br>
              <a:rPr lang="ru-RU" sz="3200" dirty="0" smtClean="0"/>
            </a:br>
            <a:r>
              <a:rPr lang="ru-RU" sz="3200" dirty="0" smtClean="0"/>
              <a:t>Поломала зуб, зуб.</a:t>
            </a:r>
            <a:endParaRPr lang="ru-RU" sz="3200" dirty="0"/>
          </a:p>
        </p:txBody>
      </p:sp>
      <p:pic>
        <p:nvPicPr>
          <p:cNvPr id="16386" name="Picture 2" descr="C:\Documents and Settings\User\Рабочий стол\картинки к уроку\пил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7072362" cy="3286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621508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Пила – ж.р.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Висит, болтается,</a:t>
            </a:r>
            <a:br>
              <a:rPr lang="ru-RU" dirty="0" smtClean="0"/>
            </a:br>
            <a:r>
              <a:rPr lang="ru-RU" dirty="0" smtClean="0"/>
              <a:t>Всяк за него хватается.</a:t>
            </a:r>
            <a:endParaRPr lang="ru-RU" dirty="0"/>
          </a:p>
        </p:txBody>
      </p:sp>
      <p:pic>
        <p:nvPicPr>
          <p:cNvPr id="17410" name="Picture 2" descr="C:\Documents and Settings\User\Рабочий стол\картинки к уроку\полотенц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928802"/>
            <a:ext cx="5842000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6143644"/>
            <a:ext cx="270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Полотенце – с.р.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братца пошли в воду купаться,</a:t>
            </a:r>
            <a:br>
              <a:rPr lang="ru-RU" dirty="0" smtClean="0"/>
            </a:br>
            <a:r>
              <a:rPr lang="ru-RU" dirty="0" smtClean="0"/>
              <a:t>А третий на берегу валяется.</a:t>
            </a:r>
            <a:endParaRPr lang="ru-RU" dirty="0"/>
          </a:p>
        </p:txBody>
      </p:sp>
      <p:pic>
        <p:nvPicPr>
          <p:cNvPr id="18434" name="Picture 2" descr="C:\Documents and Settings\User\Рабочий стол\картинки к уроку\вёдра с коромысл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71612"/>
            <a:ext cx="6191250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621508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Ведро, коромысло – с.р.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Под Новый год пришёл он в дом</a:t>
            </a:r>
            <a:br>
              <a:rPr lang="ru-RU" sz="3600" dirty="0" smtClean="0"/>
            </a:br>
            <a:r>
              <a:rPr lang="ru-RU" sz="3600" dirty="0" smtClean="0"/>
              <a:t>Таким румяным толстяком.</a:t>
            </a:r>
            <a:br>
              <a:rPr lang="ru-RU" sz="3600" dirty="0" smtClean="0"/>
            </a:br>
            <a:r>
              <a:rPr lang="ru-RU" sz="3600" dirty="0" smtClean="0"/>
              <a:t>Но с каждым днём терял он вес</a:t>
            </a:r>
            <a:br>
              <a:rPr lang="ru-RU" sz="3600" dirty="0" smtClean="0"/>
            </a:br>
            <a:r>
              <a:rPr lang="ru-RU" sz="3600" dirty="0" smtClean="0"/>
              <a:t>И, наконец, совсем исчез.</a:t>
            </a:r>
            <a:endParaRPr lang="ru-RU" sz="3600" dirty="0"/>
          </a:p>
        </p:txBody>
      </p:sp>
      <p:pic>
        <p:nvPicPr>
          <p:cNvPr id="19458" name="Picture 2" descr="C:\Documents and Settings\User\Рабочий стол\картинки к уроку\календа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928934"/>
            <a:ext cx="4429156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628652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Календарь – м. 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Самоопределение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857364"/>
            <a:ext cx="534107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Четвёртый месяц как  шагает,</a:t>
            </a:r>
          </a:p>
          <a:p>
            <a:r>
              <a:rPr lang="ru-RU" sz="3200" dirty="0" smtClean="0"/>
              <a:t>Так с треском лопается лёд.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картинки к уроку\апрель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3" y="3143248"/>
            <a:ext cx="5643603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60007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Апрель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275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Мягкий знак на конце существительных после шипящих</vt:lpstr>
      <vt:lpstr>Слайд 2</vt:lpstr>
      <vt:lpstr>Загадки</vt:lpstr>
      <vt:lpstr>Бьют его рукой и палкой , Никому его не жалко. А за что беднягу бьют? А за то, что он надут.</vt:lpstr>
      <vt:lpstr>Принялась она за дело, Завизжала и запела. Ела, ела дуб, дуб. Поломала зуб, зуб.</vt:lpstr>
      <vt:lpstr>Висит, болтается, Всяк за него хватается.</vt:lpstr>
      <vt:lpstr>Два братца пошли в воду купаться, А третий на берегу валяется.</vt:lpstr>
      <vt:lpstr>Под Новый год пришёл он в дом Таким румяным толстяком. Но с каждым днём терял он вес И, наконец, совсем исчез.</vt:lpstr>
      <vt:lpstr>Самоопределение деятельности</vt:lpstr>
      <vt:lpstr>Кто стучится в дверь ко мне С толстой сумкой на ремне, С цифрой 5 на медной бляшке, В синей форменной фуражке? Это он, это он Ленинградский…..    </vt:lpstr>
      <vt:lpstr>Апрель, почтальон</vt:lpstr>
      <vt:lpstr>Мягкий знак на конце имён существительных после шипящих – это орфограмма</vt:lpstr>
      <vt:lpstr>Упр. 51 (с.31)</vt:lpstr>
      <vt:lpstr>Упр. 53 (с.32)</vt:lpstr>
      <vt:lpstr>Слайд 15</vt:lpstr>
      <vt:lpstr>Упр. 54 (с.32) Назовите лишнее слово. Обоснуйте свой выбор.</vt:lpstr>
      <vt:lpstr>Слайд 17</vt:lpstr>
      <vt:lpstr>Слайд 18</vt:lpstr>
      <vt:lpstr>Домашнее задание  (по выбору)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знак на конце существительных после шипящих</dc:title>
  <dc:creator>User</dc:creator>
  <cp:lastModifiedBy>User</cp:lastModifiedBy>
  <cp:revision>36</cp:revision>
  <dcterms:created xsi:type="dcterms:W3CDTF">2015-06-21T10:38:17Z</dcterms:created>
  <dcterms:modified xsi:type="dcterms:W3CDTF">2015-06-22T05:38:09Z</dcterms:modified>
</cp:coreProperties>
</file>