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4" r:id="rId3"/>
    <p:sldId id="273" r:id="rId4"/>
    <p:sldId id="265" r:id="rId5"/>
    <p:sldId id="266" r:id="rId6"/>
    <p:sldId id="267" r:id="rId7"/>
    <p:sldId id="274" r:id="rId8"/>
    <p:sldId id="275" r:id="rId9"/>
    <p:sldId id="276" r:id="rId10"/>
    <p:sldId id="278" r:id="rId11"/>
    <p:sldId id="277" r:id="rId12"/>
    <p:sldId id="279" r:id="rId13"/>
    <p:sldId id="270" r:id="rId14"/>
    <p:sldId id="268" r:id="rId15"/>
    <p:sldId id="269" r:id="rId16"/>
    <p:sldId id="28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E79B"/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EEF0E-BF31-4E03-B612-883B3BFC12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61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72B26-4189-42B5-991D-4C99F37C68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5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72D0C-3A92-4DA8-9491-408565FE27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097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EEF0E-BF31-4E03-B612-883B3BFC12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81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F55B-4A91-4CE0-A804-98C3A56133F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9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2BAFC-4E76-4202-9314-4B26B102ED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517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09954-1572-4A0B-8C4C-32E941C5A1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417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0E8E-7ED3-4792-ACBB-E1A058715C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656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2144B-5704-4200-8F6C-A8CE8C155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751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F1D22-5C9E-446F-BAF6-6869002F11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7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4B2C-63A1-4772-A5CD-0DD38EAB0D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414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F55B-4A91-4CE0-A804-98C3A56133F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5403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F9455-E094-4F61-8C0F-C9DF2E0F0F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67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72B26-4189-42B5-991D-4C99F37C68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37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72D0C-3A92-4DA8-9491-408565FE27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900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2BAFC-4E76-4202-9314-4B26B102ED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9072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09954-1572-4A0B-8C4C-32E941C5A1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3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0E8E-7ED3-4792-ACBB-E1A058715C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119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2144B-5704-4200-8F6C-A8CE8C155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081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F1D22-5C9E-446F-BAF6-6869002F11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772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4B2C-63A1-4772-A5CD-0DD38EAB0D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416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F9455-E094-4F61-8C0F-C9DF2E0F0FE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269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15D15F-1BAB-4786-99D8-52703679CA1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15D15F-1BAB-4786-99D8-52703679CA1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AutoShape 14" descr="5200"/>
          <p:cNvSpPr>
            <a:spLocks noChangeArrowheads="1"/>
          </p:cNvSpPr>
          <p:nvPr/>
        </p:nvSpPr>
        <p:spPr bwMode="auto">
          <a:xfrm>
            <a:off x="395288" y="333375"/>
            <a:ext cx="2016125" cy="1727200"/>
          </a:xfrm>
          <a:prstGeom prst="triangle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3025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907705" y="1223293"/>
            <a:ext cx="63361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Тема: </a:t>
            </a:r>
            <a:br>
              <a:rPr lang="ru-RU" sz="4000" b="1" i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b="1" i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Решение задач </a:t>
            </a:r>
            <a:r>
              <a:rPr lang="ru-RU" sz="4000" b="1" i="1" dirty="0" smtClean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ОГЭ.               </a:t>
            </a:r>
            <a:r>
              <a:rPr lang="ru-RU" sz="4000" b="1" i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i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b="1" i="1" dirty="0" smtClean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Модуль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b="1" i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Реальная математика</a:t>
            </a:r>
            <a:r>
              <a:rPr lang="ru-RU" sz="4000" b="1" i="1" dirty="0" smtClean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». 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771800" y="5301208"/>
            <a:ext cx="5184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Подготовка к ОГЭ.</a:t>
            </a:r>
            <a:endParaRPr lang="ru-RU" altLang="ru-RU" sz="3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55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egsnk.ru/photos/living_sell/living_sell1id34868814-24_06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015546" cy="22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Группа 3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6480720" cy="18288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Приобретение земельного </a:t>
            </a:r>
            <a:r>
              <a:rPr lang="ru-RU" b="1" dirty="0">
                <a:solidFill>
                  <a:srgbClr val="663300"/>
                </a:solidFill>
              </a:rPr>
              <a:t>участка под коммерческую 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663300"/>
                </a:solidFill>
              </a:rPr>
              <a:t>   застройку.</a:t>
            </a:r>
            <a:endParaRPr lang="ru-RU" b="1" dirty="0">
              <a:solidFill>
                <a:srgbClr val="66330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098" name="Picture 2" descr="http://elektroas.ru/wp-content/uploads/2010/03/centralnyj-administrativnyj-okrug-moskv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073">
            <a:off x="158857" y="3332574"/>
            <a:ext cx="313072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071.radikal.ru/0903/a3/51f3b492dd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358">
            <a:off x="5437829" y="2732317"/>
            <a:ext cx="3206745" cy="2405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Колокольчика - Уууууууууу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45" y="6383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3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ната1\Desktop\к уроку матем. и мхк\Для презентации\Auction-gave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F3F2E7"/>
              </a:clrFrom>
              <a:clrTo>
                <a:srgbClr val="F3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8" y="1268760"/>
            <a:ext cx="7706502" cy="44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Колокольчика - Уууууууууу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392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8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85" y="3429000"/>
            <a:ext cx="8229600" cy="1143000"/>
          </a:xfrm>
        </p:spPr>
        <p:txBody>
          <a:bodyPr/>
          <a:lstStyle/>
          <a:p>
            <a: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Математику </a:t>
            </a:r>
            <a:b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затем учить надо, </a:t>
            </a:r>
            <a:b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она ум </a:t>
            </a:r>
            <a:b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порядок приводит”.</a:t>
            </a:r>
            <a:b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b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/</a:t>
            </a:r>
            <a:r>
              <a:rPr lang="ru-RU" sz="3600" b="1" dirty="0" err="1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М.В.Ломоносов</a:t>
            </a:r>
            <a:r>
              <a:rPr lang="ru-RU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56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725544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3300"/>
                </a:solidFill>
              </a:rPr>
              <a:t>Какие знания по математике можно использовать для  составления сметы  затрат на покупку:</a:t>
            </a:r>
            <a:br>
              <a:rPr lang="ru-RU" sz="4000" b="1" dirty="0" smtClean="0">
                <a:solidFill>
                  <a:srgbClr val="663300"/>
                </a:solidFill>
              </a:rPr>
            </a:br>
            <a:endParaRPr lang="ru-RU" sz="4000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1.	Материалов для оформления офиса;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2.	Сертификата на экскурсии по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663300"/>
                </a:solidFill>
              </a:rPr>
              <a:t>     таинственным местам города Москва;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3.	Земельного участка под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663300"/>
                </a:solidFill>
              </a:rPr>
              <a:t>        коммерческую  застройку.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0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Продолжи любое из предложений: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1.Результатом своей личной работы считаю, что я ..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2.Что вам не хватало на уроке при решении задач?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3.Кто ( или что)  оказывал вам помощь в преодолении трудностей на уроке?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26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.vpenze.ru/userfiles/picitem/img-20130917180410-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08712" cy="361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180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b="1" cap="all" spc="0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Спасибо за работу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749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effectLst/>
                <a:latin typeface="Times New Roman"/>
                <a:ea typeface="Calibri"/>
              </a:rPr>
              <a:t>  </a:t>
            </a:r>
            <a:r>
              <a:rPr lang="ru-RU" sz="6600" b="1" dirty="0" smtClean="0">
                <a:solidFill>
                  <a:srgbClr val="663300"/>
                </a:solidFill>
                <a:effectLst/>
                <a:latin typeface="Times New Roman"/>
                <a:ea typeface="Calibri"/>
              </a:rPr>
              <a:t>специальный лот</a:t>
            </a:r>
            <a:endParaRPr lang="ru-RU" sz="6600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6851104" cy="26971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effectLst/>
                <a:latin typeface="Georgia" panose="02040502050405020303" pitchFamily="18" charset="0"/>
                <a:ea typeface="Calibri"/>
              </a:rPr>
              <a:t>премия за хорошую работу на уроке</a:t>
            </a:r>
            <a:endParaRPr lang="ru-RU" b="1" i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02044"/>
            <a:ext cx="2808312" cy="29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73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6" y="1510799"/>
            <a:ext cx="8005540" cy="5327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6571" y="402803"/>
            <a:ext cx="75185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8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anose="03090702030407020403" pitchFamily="66" charset="0"/>
              </a:rPr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val="396702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204864"/>
            <a:ext cx="7210425" cy="2951163"/>
          </a:xfrm>
        </p:spPr>
        <p:txBody>
          <a:bodyPr/>
          <a:lstStyle/>
          <a:p>
            <a:pPr marL="0" lvl="0" indent="0" fontAlgn="auto">
              <a:spcBef>
                <a:spcPts val="480"/>
              </a:spcBef>
              <a:spcAft>
                <a:spcPts val="600"/>
              </a:spcAft>
              <a:buNone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Приобрести:</a:t>
            </a:r>
          </a:p>
          <a:p>
            <a:pPr marL="0" lvl="0" indent="0" fontAlgn="auto">
              <a:spcBef>
                <a:spcPts val="480"/>
              </a:spcBef>
              <a:spcAft>
                <a:spcPts val="600"/>
              </a:spcAft>
              <a:buNone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1группа.	Материалы для оформления  </a:t>
            </a:r>
          </a:p>
          <a:p>
            <a:pPr marL="0" lvl="0" indent="0" fontAlgn="auto"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rgbClr val="66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400" b="1" kern="1200" dirty="0" smtClean="0">
                <a:solidFill>
                  <a:srgbClr val="66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офиса;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lvl="0" indent="0" fontAlgn="auto">
              <a:spcBef>
                <a:spcPts val="480"/>
              </a:spcBef>
              <a:spcAft>
                <a:spcPts val="600"/>
              </a:spcAft>
              <a:buNone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 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группа.	Сертификат на экскурсии по </a:t>
            </a:r>
          </a:p>
          <a:p>
            <a:pPr marL="0" lvl="0" indent="0" fontAlgn="auto"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rgbClr val="66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400" b="1" kern="1200" dirty="0" smtClean="0">
                <a:solidFill>
                  <a:srgbClr val="66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таинственным местам  города Москва;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lvl="0" indent="0" fontAlgn="auto">
              <a:spcBef>
                <a:spcPts val="480"/>
              </a:spcBef>
              <a:spcAft>
                <a:spcPts val="600"/>
              </a:spcAft>
              <a:buNone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 3 группа.  Земельного участка под </a:t>
            </a:r>
          </a:p>
          <a:p>
            <a:pPr marL="0" lvl="0" indent="0" fontAlgn="auto"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400" b="1" kern="1200" dirty="0">
                <a:solidFill>
                  <a:srgbClr val="66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400" b="1" kern="1200" dirty="0" smtClean="0">
                <a:solidFill>
                  <a:srgbClr val="6633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   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Georgia" panose="02040502050405020303" pitchFamily="18" charset="0"/>
                <a:ea typeface="Times New Roman"/>
                <a:cs typeface="Times New Roman"/>
              </a:rPr>
              <a:t>коммерческую  застройку.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Georgia" panose="02040502050405020303" pitchFamily="18" charset="0"/>
              <a:ea typeface="Calibri"/>
              <a:cs typeface="Times New Roman"/>
            </a:endParaRPr>
          </a:p>
          <a:p>
            <a:endParaRPr lang="ru-RU" altLang="ru-RU" sz="1600" b="1" dirty="0">
              <a:solidFill>
                <a:srgbClr val="66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836712"/>
            <a:ext cx="5800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Работа в группах:</a:t>
            </a:r>
            <a:endParaRPr lang="ru-RU" sz="54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46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1268760"/>
            <a:ext cx="8229600" cy="1143000"/>
          </a:xfrm>
        </p:spPr>
        <p:txBody>
          <a:bodyPr/>
          <a:lstStyle/>
          <a:p>
            <a:r>
              <a:rPr lang="ru-RU" sz="5400" b="1" kern="12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Этапы</a:t>
            </a:r>
            <a:br>
              <a:rPr lang="ru-RU" sz="5400" b="1" kern="1200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2" y="1556792"/>
            <a:ext cx="8229600" cy="4525963"/>
          </a:xfrm>
        </p:spPr>
        <p:txBody>
          <a:bodyPr/>
          <a:lstStyle/>
          <a:p>
            <a:endParaRPr lang="ru-RU" dirty="0" smtClean="0">
              <a:solidFill>
                <a:srgbClr val="996600"/>
              </a:solidFill>
            </a:endParaRPr>
          </a:p>
          <a:p>
            <a:endParaRPr lang="ru-RU" dirty="0">
              <a:solidFill>
                <a:srgbClr val="996600"/>
              </a:solidFill>
            </a:endParaRPr>
          </a:p>
          <a:p>
            <a:r>
              <a:rPr lang="ru-RU" b="1" dirty="0" smtClean="0">
                <a:solidFill>
                  <a:srgbClr val="996600"/>
                </a:solidFill>
              </a:rPr>
              <a:t>1. Выполнение задания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996600"/>
                </a:solidFill>
              </a:rPr>
              <a:t>       работодателя.</a:t>
            </a:r>
          </a:p>
          <a:p>
            <a:r>
              <a:rPr lang="ru-RU" b="1" dirty="0" smtClean="0">
                <a:solidFill>
                  <a:srgbClr val="996600"/>
                </a:solidFill>
              </a:rPr>
              <a:t>2. Оформить алгоритм – памятку по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996600"/>
                </a:solidFill>
              </a:rPr>
              <a:t>       решению задачи данного типа.</a:t>
            </a:r>
          </a:p>
          <a:p>
            <a:r>
              <a:rPr lang="ru-RU" b="1" dirty="0" smtClean="0">
                <a:solidFill>
                  <a:srgbClr val="996600"/>
                </a:solidFill>
              </a:rPr>
              <a:t>3. Провести презентацию  </a:t>
            </a:r>
          </a:p>
          <a:p>
            <a:r>
              <a:rPr lang="ru-RU" b="1" dirty="0">
                <a:solidFill>
                  <a:srgbClr val="996600"/>
                </a:solidFill>
              </a:rPr>
              <a:t> </a:t>
            </a:r>
            <a:r>
              <a:rPr lang="ru-RU" b="1" dirty="0" smtClean="0">
                <a:solidFill>
                  <a:srgbClr val="996600"/>
                </a:solidFill>
              </a:rPr>
              <a:t>   результатов работы.</a:t>
            </a:r>
          </a:p>
          <a:p>
            <a:endParaRPr lang="ru-RU" dirty="0">
              <a:solidFill>
                <a:srgbClr val="996600"/>
              </a:solidFill>
            </a:endParaRPr>
          </a:p>
          <a:p>
            <a:endParaRPr lang="ru-RU" dirty="0" smtClean="0">
              <a:solidFill>
                <a:srgbClr val="9966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996600"/>
                </a:solidFill>
              </a:rPr>
              <a:t> </a:t>
            </a:r>
            <a:r>
              <a:rPr lang="ru-RU" dirty="0" smtClean="0">
                <a:solidFill>
                  <a:srgbClr val="996600"/>
                </a:solidFill>
              </a:rPr>
              <a:t>      </a:t>
            </a:r>
          </a:p>
          <a:p>
            <a:pPr marL="0" indent="0">
              <a:buNone/>
            </a:pPr>
            <a:endParaRPr lang="ru-RU" dirty="0">
              <a:solidFill>
                <a:srgbClr val="99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3489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960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План работы группы.</a:t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ru-RU" dirty="0" smtClean="0"/>
              <a:t>1.	</a:t>
            </a:r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Ознакомиться с предложенным материалом (описание лота) в режиме обсуждения условий задания (вид покупки, скан предлагаемого предмета, старт (минимальная цена), условия приобретения)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2.	Проанализировать исходные данные в соответствии с заданными условиями работодателя. 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3.	Распределить обязанности в группе для успешного выполнения заданий.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4.	Сформулировать на основе исходных данных принцип решения практико-ориентированных задач  данного типа.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5.	Составить алгоритм и памятку для участников аукциона  по решению задач данного типа.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6.	Распределить работу по оформлению алгоритма - памятки и выбрать представителя для презентации.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7.	Составить текст презентации (Условия задания. Какие задачи решали. Результат выбора. Алгоритм-памятка для решения задачи данного типа).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8.	Провести презентацию результатов работы.</a:t>
            </a:r>
            <a:endParaRPr lang="ru-RU" sz="1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14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Гравюра Дюрера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545709"/>
            <a:ext cx="3420888" cy="43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988840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«Меланхолия» </a:t>
            </a:r>
            <a:endParaRPr lang="ru-RU" b="1" dirty="0" smtClean="0">
              <a:solidFill>
                <a:srgbClr val="663300"/>
              </a:solidFill>
            </a:endParaRP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— </a:t>
            </a:r>
            <a:r>
              <a:rPr lang="ru-RU" b="1" dirty="0">
                <a:solidFill>
                  <a:srgbClr val="663300"/>
                </a:solidFill>
              </a:rPr>
              <a:t>резцовая гравюра на меди немецкого художника Альбрехта Дюрера, законченная в 1514 году. «Меланхолия» одна из наиболее таинственных работ Дюрера, и выделяется сложностью и неочевидностью идеи, яркостью символов и аллегорий.</a:t>
            </a:r>
          </a:p>
          <a:p>
            <a:pPr algn="just"/>
            <a:r>
              <a:rPr lang="ru-RU" b="1" dirty="0">
                <a:solidFill>
                  <a:srgbClr val="663300"/>
                </a:solidFill>
              </a:rPr>
              <a:t>Размеры оригинала </a:t>
            </a:r>
            <a:r>
              <a:rPr lang="ru-RU" b="1" dirty="0" smtClean="0">
                <a:solidFill>
                  <a:srgbClr val="663300"/>
                </a:solidFill>
              </a:rPr>
              <a:t>гравюры</a:t>
            </a:r>
          </a:p>
          <a:p>
            <a:pPr algn="just"/>
            <a:r>
              <a:rPr lang="ru-RU" b="1" dirty="0">
                <a:solidFill>
                  <a:srgbClr val="663300"/>
                </a:solidFill>
              </a:rPr>
              <a:t> </a:t>
            </a:r>
            <a:r>
              <a:rPr lang="ru-RU" b="1" dirty="0" smtClean="0">
                <a:solidFill>
                  <a:srgbClr val="663300"/>
                </a:solidFill>
              </a:rPr>
              <a:t>                 23,9 </a:t>
            </a:r>
            <a:r>
              <a:rPr lang="ru-RU" b="1" dirty="0">
                <a:solidFill>
                  <a:srgbClr val="663300"/>
                </a:solidFill>
              </a:rPr>
              <a:t>× 18,8 см</a:t>
            </a:r>
            <a:r>
              <a:rPr lang="ru-RU" b="1" dirty="0" smtClean="0">
                <a:solidFill>
                  <a:srgbClr val="66330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663300"/>
                </a:solidFill>
              </a:rPr>
              <a:t>Дюрер составил первый в европейском искусстве магический квадрат 4х4.</a:t>
            </a:r>
          </a:p>
        </p:txBody>
      </p:sp>
      <p:pic>
        <p:nvPicPr>
          <p:cNvPr id="1028" name="Picture 4" descr="Надо что то написать, но что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36" y="2132856"/>
            <a:ext cx="65440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Колокольчика - Уууууууууу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6233442"/>
            <a:ext cx="487363" cy="6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8088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Группа 1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852936"/>
            <a:ext cx="6696744" cy="452596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Приобрести </a:t>
            </a:r>
            <a:r>
              <a:rPr lang="ru-RU" b="1" dirty="0" smtClean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материал для изготовления панно «Магический </a:t>
            </a:r>
            <a:r>
              <a:rPr lang="ru-RU" b="1" dirty="0" smtClean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квадрат»  и 2 люстры «Многогранник»</a:t>
            </a:r>
            <a:endParaRPr lang="ru-RU" sz="2400" b="1" dirty="0">
              <a:solidFill>
                <a:srgbClr val="6633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663300"/>
                </a:solidFill>
                <a:latin typeface="Times New Roman"/>
                <a:ea typeface="Calibri"/>
                <a:cs typeface="Times New Roman"/>
              </a:rPr>
              <a:t>Стоимость покупки  не должна превышать 350000 рублей.</a:t>
            </a:r>
            <a:endParaRPr lang="ru-RU" sz="2400" b="1" dirty="0">
              <a:solidFill>
                <a:srgbClr val="6633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43.img.avito.st/640x480/3155706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0685" r="12500" b="14333"/>
          <a:stretch/>
        </p:blipFill>
        <p:spPr bwMode="auto">
          <a:xfrm>
            <a:off x="323528" y="692696"/>
            <a:ext cx="2736304" cy="2262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Надо что то написать, но что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1188"/>
            <a:ext cx="1944216" cy="19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Колокольчика - Уууууууууу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3854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471" y="5578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Группа 2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6" name="Рисунок 5" descr="http://www.pionertur.ru/assets/images/%20moskwa/1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52839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накомства - Сервисы - МТС Пульс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62713"/>
            <a:ext cx="3547727" cy="2956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5229200"/>
            <a:ext cx="7110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63300"/>
                </a:solidFill>
              </a:rPr>
              <a:t>Приобрести  сертификат на </a:t>
            </a:r>
            <a:r>
              <a:rPr lang="ru-RU" b="1" dirty="0" smtClean="0">
                <a:solidFill>
                  <a:srgbClr val="663300"/>
                </a:solidFill>
              </a:rPr>
              <a:t>экскурсии: </a:t>
            </a: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Поганые пруды, Петровский Путевой Дворец, Легенды столичного метро, Останкино «Ночная Москва у ваших ног»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5" name="Рисунок 4" descr="http://club.foto.ru/gallery/images/photo/2009/03/26/13071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388843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 descr="Чистые пруды - Москва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652"/>
            <a:ext cx="309634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Колокольчика - Уууууууууу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04" y="63093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2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Группа 2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4" name="Объект 3" descr="https://cdn.ostrovok.ru/t/240x240/extranet/media/c9e2ae1f341f4a7294fc756f65b8e654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5817"/>
            <a:ext cx="352839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cdn.ostrovok.ru/t/120x120/second/1389603525/927b76a0eb908ab57f7519e32c7d619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5603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cdn.ostrovok.ru/t/240x240/extranet/media/546d65dc5e09483ab6b52cc4e68a73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3972"/>
            <a:ext cx="3960266" cy="250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Звук Колокольчика - Уууууууууу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64035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8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243</Words>
  <Application>Microsoft Office PowerPoint</Application>
  <PresentationFormat>Экран (4:3)</PresentationFormat>
  <Paragraphs>64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Этапы </vt:lpstr>
      <vt:lpstr>План работы группы. </vt:lpstr>
      <vt:lpstr>Гравюра Дюрера</vt:lpstr>
      <vt:lpstr>Группа 1</vt:lpstr>
      <vt:lpstr>Группа 2</vt:lpstr>
      <vt:lpstr>Группа 2</vt:lpstr>
      <vt:lpstr>Группа 3</vt:lpstr>
      <vt:lpstr>Презентация PowerPoint</vt:lpstr>
      <vt:lpstr>Математику  только затем учить надо,  что она ум  в порядок приводит”.                         /М.В.Ломоносов/ </vt:lpstr>
      <vt:lpstr>Какие знания по математике можно использовать для  составления сметы  затрат на покупку: </vt:lpstr>
      <vt:lpstr>Продолжи любое из предложений: </vt:lpstr>
      <vt:lpstr>Презентация PowerPoint</vt:lpstr>
      <vt:lpstr>Презентация PowerPoint</vt:lpstr>
      <vt:lpstr>  специальный лот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комната1</dc:creator>
  <cp:lastModifiedBy>комната1</cp:lastModifiedBy>
  <cp:revision>34</cp:revision>
  <dcterms:created xsi:type="dcterms:W3CDTF">2014-11-05T05:51:16Z</dcterms:created>
  <dcterms:modified xsi:type="dcterms:W3CDTF">2015-02-03T14:04:40Z</dcterms:modified>
</cp:coreProperties>
</file>