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Состав воздуха. Кислород.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3600" b="1" dirty="0" smtClean="0"/>
              <a:t>Урок химии – 9 класс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70641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2348880"/>
            <a:ext cx="7596832" cy="388843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buNone/>
            </a:pPr>
            <a:r>
              <a:rPr lang="ru-RU" sz="3100" b="1" dirty="0">
                <a:ea typeface="Calibri"/>
                <a:cs typeface="Times New Roman"/>
              </a:rPr>
              <a:t>Постоянный состав </a:t>
            </a:r>
            <a:r>
              <a:rPr lang="ru-RU" sz="3100" b="1" dirty="0" smtClean="0">
                <a:ea typeface="Calibri"/>
                <a:cs typeface="Times New Roman"/>
              </a:rPr>
              <a:t>воздуха</a:t>
            </a:r>
            <a:endParaRPr lang="ru-RU" sz="3100" b="1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900" b="1" dirty="0">
                <a:ea typeface="Calibri"/>
                <a:cs typeface="Times New Roman"/>
              </a:rPr>
              <a:t>Азот – 7</a:t>
            </a:r>
            <a:r>
              <a:rPr lang="ru-RU" sz="2900" b="1" dirty="0" smtClean="0">
                <a:ea typeface="Calibri"/>
                <a:cs typeface="Times New Roman"/>
              </a:rPr>
              <a:t>8%;</a:t>
            </a:r>
            <a:endParaRPr lang="ru-RU" sz="2900" b="1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900" b="1" dirty="0">
                <a:ea typeface="Calibri"/>
                <a:cs typeface="Times New Roman"/>
              </a:rPr>
              <a:t>Кислород </a:t>
            </a:r>
            <a:r>
              <a:rPr lang="ru-RU" sz="2900" b="1">
                <a:ea typeface="Calibri"/>
                <a:cs typeface="Times New Roman"/>
              </a:rPr>
              <a:t>– </a:t>
            </a:r>
            <a:r>
              <a:rPr lang="ru-RU" sz="2900" b="1" smtClean="0">
                <a:ea typeface="Calibri"/>
                <a:cs typeface="Times New Roman"/>
              </a:rPr>
              <a:t>21%;</a:t>
            </a:r>
            <a:endParaRPr lang="ru-RU" sz="2900" b="1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900" b="1" dirty="0">
                <a:ea typeface="Calibri"/>
                <a:cs typeface="Times New Roman"/>
              </a:rPr>
              <a:t>Инертные газы </a:t>
            </a:r>
            <a:r>
              <a:rPr lang="ru-RU" sz="2900" b="1" dirty="0" smtClean="0">
                <a:ea typeface="Calibri"/>
                <a:cs typeface="Times New Roman"/>
              </a:rPr>
              <a:t>– </a:t>
            </a:r>
            <a:r>
              <a:rPr lang="ru-RU" sz="2900" b="1" dirty="0">
                <a:ea typeface="Calibri"/>
                <a:cs typeface="Times New Roman"/>
              </a:rPr>
              <a:t>0,94%.</a:t>
            </a:r>
          </a:p>
          <a:p>
            <a:pPr marL="0" indent="0" algn="ctr">
              <a:lnSpc>
                <a:spcPct val="115000"/>
              </a:lnSpc>
              <a:buNone/>
            </a:pPr>
            <a:r>
              <a:rPr lang="ru-RU" sz="3100" b="1" dirty="0">
                <a:ea typeface="Calibri"/>
                <a:cs typeface="Times New Roman"/>
              </a:rPr>
              <a:t>Переменный состав </a:t>
            </a:r>
            <a:r>
              <a:rPr lang="ru-RU" sz="3100" b="1" dirty="0" smtClean="0">
                <a:ea typeface="Calibri"/>
                <a:cs typeface="Times New Roman"/>
              </a:rPr>
              <a:t>воздуха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900" b="1" dirty="0" smtClean="0">
                <a:ea typeface="Calibri"/>
                <a:cs typeface="Times New Roman"/>
              </a:rPr>
              <a:t>  </a:t>
            </a:r>
            <a:r>
              <a:rPr lang="ru-RU" sz="2900" b="1" dirty="0">
                <a:ea typeface="Calibri"/>
                <a:cs typeface="Times New Roman"/>
              </a:rPr>
              <a:t>Пары воды, углекислый газ, озон – 0,03%.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Состав воздуха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4275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+mj-lt"/>
              <a:buAutoNum type="romanUcPeriod"/>
            </a:pPr>
            <a:r>
              <a:rPr lang="ru-RU" sz="3200" b="1" dirty="0" smtClean="0">
                <a:ea typeface="Calibri"/>
                <a:cs typeface="Times New Roman"/>
              </a:rPr>
              <a:t>Кислород </a:t>
            </a:r>
            <a:r>
              <a:rPr lang="ru-RU" sz="3200" b="1" dirty="0">
                <a:ea typeface="Calibri"/>
                <a:cs typeface="Times New Roman"/>
              </a:rPr>
              <a:t>– химический элемент.</a:t>
            </a:r>
            <a:endParaRPr lang="ru-RU" sz="32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>
                <a:ea typeface="Calibri"/>
                <a:cs typeface="Times New Roman"/>
              </a:rPr>
              <a:t>Химический знак.</a:t>
            </a:r>
            <a:endParaRPr lang="ru-RU" sz="32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>
                <a:ea typeface="Calibri"/>
                <a:cs typeface="Times New Roman"/>
              </a:rPr>
              <a:t>Относительная атомная масса.</a:t>
            </a:r>
            <a:endParaRPr lang="ru-RU" sz="32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>
                <a:ea typeface="Calibri"/>
                <a:cs typeface="Times New Roman"/>
              </a:rPr>
              <a:t>Порядковый номер элемента.</a:t>
            </a:r>
            <a:endParaRPr lang="ru-RU" sz="32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>
                <a:ea typeface="Calibri"/>
                <a:cs typeface="Times New Roman"/>
              </a:rPr>
              <a:t>Номер периода.</a:t>
            </a:r>
            <a:endParaRPr lang="ru-RU" sz="32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>
                <a:ea typeface="Calibri"/>
                <a:cs typeface="Times New Roman"/>
              </a:rPr>
              <a:t>Номер группы.</a:t>
            </a:r>
            <a:endParaRPr lang="ru-RU" sz="32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3200" b="1" dirty="0">
                <a:ea typeface="Calibri"/>
                <a:cs typeface="Times New Roman"/>
              </a:rPr>
              <a:t>Валентность в соединении.</a:t>
            </a:r>
            <a:endParaRPr lang="ru-RU" sz="3200" b="1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363272" cy="940966"/>
          </a:xfrm>
        </p:spPr>
        <p:txBody>
          <a:bodyPr>
            <a:noAutofit/>
          </a:bodyPr>
          <a:lstStyle/>
          <a:p>
            <a:pPr marL="548640" lvl="0" indent="-411480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</a:pPr>
            <a:r>
              <a:rPr lang="ru-RU" sz="3200" dirty="0" smtClean="0">
                <a:ln>
                  <a:noFill/>
                </a:ln>
                <a:solidFill>
                  <a:prstClr val="white"/>
                </a:solidFill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3200" dirty="0" smtClean="0">
                <a:ln>
                  <a:noFill/>
                </a:ln>
                <a:solidFill>
                  <a:prstClr val="white"/>
                </a:solidFill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3600" b="1" dirty="0"/>
              <a:t>План характеристики химического элемента</a:t>
            </a:r>
            <a:br>
              <a:rPr lang="ru-RU" sz="3600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7842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348880"/>
            <a:ext cx="7372341" cy="3777283"/>
          </a:xfrm>
        </p:spPr>
        <p:txBody>
          <a:bodyPr>
            <a:noAutofit/>
          </a:bodyPr>
          <a:lstStyle/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b="1" dirty="0" smtClean="0">
                <a:ea typeface="Calibri"/>
                <a:cs typeface="Times New Roman"/>
              </a:rPr>
              <a:t>II</a:t>
            </a:r>
            <a:r>
              <a:rPr lang="ru-RU" sz="2800" b="1" dirty="0" smtClean="0">
                <a:ea typeface="Calibri"/>
                <a:cs typeface="Times New Roman"/>
              </a:rPr>
              <a:t>. Кислород </a:t>
            </a:r>
            <a:r>
              <a:rPr lang="ru-RU" sz="2800" b="1" dirty="0">
                <a:ea typeface="Calibri"/>
                <a:cs typeface="Times New Roman"/>
              </a:rPr>
              <a:t>– простое вещество.</a:t>
            </a:r>
          </a:p>
          <a:p>
            <a:pPr marL="514350" indent="-514350" algn="just">
              <a:lnSpc>
                <a:spcPct val="125000"/>
              </a:lnSpc>
              <a:buFont typeface="+mj-lt"/>
              <a:buAutoNum type="arabicPeriod"/>
            </a:pPr>
            <a:r>
              <a:rPr lang="ru-RU" sz="2800" b="1" dirty="0">
                <a:ea typeface="Calibri"/>
                <a:cs typeface="Times New Roman"/>
              </a:rPr>
              <a:t>Химическая формула.</a:t>
            </a:r>
          </a:p>
          <a:p>
            <a:pPr marL="514350" indent="-514350" algn="just">
              <a:lnSpc>
                <a:spcPct val="125000"/>
              </a:lnSpc>
              <a:buFont typeface="+mj-lt"/>
              <a:buAutoNum type="arabicPeriod"/>
            </a:pPr>
            <a:r>
              <a:rPr lang="ru-RU" sz="2800" b="1" dirty="0">
                <a:ea typeface="Calibri"/>
                <a:cs typeface="Times New Roman"/>
              </a:rPr>
              <a:t>Относительная молекулярная масса.</a:t>
            </a:r>
          </a:p>
          <a:p>
            <a:pPr marL="514350" indent="-514350" algn="just">
              <a:lnSpc>
                <a:spcPct val="125000"/>
              </a:lnSpc>
              <a:buFont typeface="+mj-lt"/>
              <a:buAutoNum type="arabicPeriod"/>
            </a:pPr>
            <a:r>
              <a:rPr lang="ru-RU" sz="2800" b="1" dirty="0">
                <a:ea typeface="Calibri"/>
                <a:cs typeface="Times New Roman"/>
              </a:rPr>
              <a:t>Способы получения в </a:t>
            </a:r>
            <a:r>
              <a:rPr lang="ru-RU" sz="2800" b="1" dirty="0" smtClean="0">
                <a:ea typeface="Calibri"/>
                <a:cs typeface="Times New Roman"/>
              </a:rPr>
              <a:t>лаборатории.</a:t>
            </a:r>
            <a:endParaRPr lang="ru-RU" sz="2800" b="1" dirty="0">
              <a:ea typeface="Calibri"/>
              <a:cs typeface="Times New Roman"/>
            </a:endParaRPr>
          </a:p>
          <a:p>
            <a:pPr marL="514350" indent="-514350" algn="just">
              <a:lnSpc>
                <a:spcPct val="125000"/>
              </a:lnSpc>
              <a:buFont typeface="+mj-lt"/>
              <a:buAutoNum type="arabicPeriod"/>
            </a:pPr>
            <a:r>
              <a:rPr lang="ru-RU" sz="2800" b="1" dirty="0">
                <a:ea typeface="Calibri"/>
                <a:cs typeface="Times New Roman"/>
              </a:rPr>
              <a:t>Физические свойства.</a:t>
            </a:r>
          </a:p>
          <a:p>
            <a:pPr marL="514350" indent="-514350" algn="just">
              <a:lnSpc>
                <a:spcPct val="125000"/>
              </a:lnSpc>
              <a:buFont typeface="+mj-lt"/>
              <a:buAutoNum type="arabicPeriod"/>
            </a:pPr>
            <a:r>
              <a:rPr lang="ru-RU" sz="2800" b="1" dirty="0">
                <a:ea typeface="Calibri"/>
                <a:cs typeface="Times New Roman"/>
              </a:rPr>
              <a:t>Химические свойства.</a:t>
            </a:r>
          </a:p>
          <a:p>
            <a:pPr marL="514350" indent="-514350" algn="just">
              <a:lnSpc>
                <a:spcPct val="125000"/>
              </a:lnSpc>
              <a:buFont typeface="+mj-lt"/>
              <a:buAutoNum type="arabicPeriod"/>
            </a:pPr>
            <a:r>
              <a:rPr lang="ru-RU" sz="2800" b="1" dirty="0">
                <a:ea typeface="Calibri"/>
                <a:cs typeface="Times New Roman"/>
              </a:rPr>
              <a:t>Применение.</a:t>
            </a:r>
          </a:p>
          <a:p>
            <a:pPr marL="0" indent="0" algn="just">
              <a:lnSpc>
                <a:spcPct val="125000"/>
              </a:lnSpc>
              <a:buNone/>
            </a:pPr>
            <a:endParaRPr lang="ru-RU" dirty="0">
              <a:ea typeface="Calibri"/>
              <a:cs typeface="Times New Roman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252728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План </a:t>
            </a:r>
            <a:r>
              <a:rPr lang="ru-RU" sz="3600" b="1" dirty="0"/>
              <a:t>характеристики химического элемента</a:t>
            </a:r>
            <a:r>
              <a:rPr lang="ru-RU" sz="3200" b="1" dirty="0">
                <a:solidFill>
                  <a:srgbClr val="00B0F0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sz="3200" b="1" dirty="0">
                <a:solidFill>
                  <a:srgbClr val="00B0F0"/>
                </a:solidFill>
                <a:latin typeface="Times New Roman"/>
                <a:ea typeface="Calibri"/>
                <a:cs typeface="Times New Roman"/>
              </a:rPr>
            </a:br>
            <a:endParaRPr lang="ru-RU" sz="3200" b="1" dirty="0">
              <a:solidFill>
                <a:srgbClr val="00B0F0"/>
              </a:solidFill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329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aseline="-25000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baseline="-25000" dirty="0" smtClean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                                    </a:t>
            </a:r>
            <a:r>
              <a:rPr lang="ru-RU" sz="2800" baseline="-25000" dirty="0" smtClean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     </a:t>
            </a:r>
            <a:r>
              <a:rPr lang="en-US" sz="2800" baseline="-25000" dirty="0" smtClean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t</a:t>
            </a:r>
            <a:endParaRPr lang="ru-RU" sz="2600" dirty="0" smtClean="0">
              <a:solidFill>
                <a:srgbClr val="424456"/>
              </a:solidFill>
              <a:latin typeface="Times New Roman"/>
              <a:ea typeface="Calibri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2KMnO</a:t>
            </a:r>
            <a:r>
              <a:rPr lang="en-US" sz="3200" b="1" baseline="-25000" dirty="0" smtClean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4</a:t>
            </a:r>
            <a:r>
              <a:rPr lang="en-US" sz="3200" b="1" dirty="0" smtClean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en-US" sz="3200" b="1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→   K</a:t>
            </a:r>
            <a:r>
              <a:rPr lang="en-US" sz="3200" b="1" baseline="-25000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2</a:t>
            </a:r>
            <a:r>
              <a:rPr lang="en-US" sz="3200" b="1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MnO</a:t>
            </a:r>
            <a:r>
              <a:rPr lang="en-US" sz="3200" b="1" baseline="-25000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4  </a:t>
            </a:r>
            <a:r>
              <a:rPr lang="en-US" sz="3200" b="1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+</a:t>
            </a:r>
            <a:r>
              <a:rPr lang="en-US" sz="3200" b="1" baseline="-25000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   </a:t>
            </a:r>
            <a:r>
              <a:rPr lang="en-US" sz="3200" b="1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MnO</a:t>
            </a:r>
            <a:r>
              <a:rPr lang="en-US" sz="3200" b="1" baseline="-25000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2  </a:t>
            </a:r>
            <a:r>
              <a:rPr lang="en-US" sz="3200" b="1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+ O</a:t>
            </a:r>
            <a:r>
              <a:rPr lang="en-US" sz="3200" b="1" baseline="-25000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2</a:t>
            </a:r>
            <a:endParaRPr lang="ru-RU" sz="3200" b="1" dirty="0" smtClean="0">
              <a:latin typeface="Times New Roman"/>
              <a:ea typeface="Calibri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>
                <a:latin typeface="Times New Roman"/>
                <a:ea typeface="Calibri"/>
                <a:cs typeface="Times New Roman"/>
              </a:rPr>
              <a:t>Электролиз    воды                                      </a:t>
            </a:r>
            <a:endParaRPr lang="ru-RU" sz="2800" b="1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3200" b="1" dirty="0" smtClean="0">
                <a:latin typeface="Times New Roman"/>
                <a:ea typeface="Calibri"/>
                <a:cs typeface="Times New Roman"/>
              </a:rPr>
              <a:t>      2</a:t>
            </a:r>
            <a:r>
              <a:rPr lang="en-US" sz="3200" b="1" dirty="0">
                <a:latin typeface="Times New Roman"/>
                <a:ea typeface="Calibri"/>
                <a:cs typeface="Times New Roman"/>
              </a:rPr>
              <a:t>H</a:t>
            </a:r>
            <a:r>
              <a:rPr lang="ru-RU" sz="3200" b="1" baseline="-25000" dirty="0">
                <a:latin typeface="Times New Roman"/>
                <a:ea typeface="Calibri"/>
                <a:cs typeface="Times New Roman"/>
              </a:rPr>
              <a:t>2</a:t>
            </a:r>
            <a:r>
              <a:rPr lang="en-US" sz="3200" b="1" dirty="0">
                <a:latin typeface="Times New Roman"/>
                <a:ea typeface="Calibri"/>
                <a:cs typeface="Times New Roman"/>
              </a:rPr>
              <a:t>O    </a:t>
            </a:r>
            <a:r>
              <a:rPr lang="en-US" sz="3200" b="1" baseline="300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200" b="1" dirty="0">
                <a:latin typeface="Times New Roman"/>
                <a:ea typeface="Calibri"/>
                <a:cs typeface="Times New Roman"/>
              </a:rPr>
              <a:t>→   2</a:t>
            </a:r>
            <a:r>
              <a:rPr lang="en-US" sz="3200" b="1" dirty="0">
                <a:latin typeface="Times New Roman"/>
                <a:ea typeface="Calibri"/>
                <a:cs typeface="Times New Roman"/>
              </a:rPr>
              <a:t>H</a:t>
            </a:r>
            <a:r>
              <a:rPr lang="ru-RU" sz="3200" b="1" baseline="-25000" dirty="0">
                <a:latin typeface="Times New Roman"/>
                <a:ea typeface="Calibri"/>
                <a:cs typeface="Times New Roman"/>
              </a:rPr>
              <a:t>2</a:t>
            </a:r>
            <a:r>
              <a:rPr lang="ru-RU" sz="3200" b="1" dirty="0">
                <a:latin typeface="Times New Roman"/>
                <a:ea typeface="Calibri"/>
                <a:cs typeface="Times New Roman"/>
              </a:rPr>
              <a:t>  + </a:t>
            </a:r>
            <a:r>
              <a:rPr lang="en-US" sz="3200" b="1" dirty="0">
                <a:latin typeface="Times New Roman"/>
                <a:ea typeface="Calibri"/>
                <a:cs typeface="Times New Roman"/>
              </a:rPr>
              <a:t>O</a:t>
            </a:r>
            <a:r>
              <a:rPr lang="ru-RU" sz="3200" b="1" baseline="-25000" dirty="0" smtClean="0">
                <a:latin typeface="Times New Roman"/>
                <a:ea typeface="Calibri"/>
                <a:cs typeface="Times New Roman"/>
              </a:rPr>
              <a:t>2</a:t>
            </a:r>
          </a:p>
          <a:p>
            <a:pPr marL="0" indent="0">
              <a:buNone/>
            </a:pP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                                  </a:t>
            </a:r>
            <a:r>
              <a:rPr lang="en-US" sz="1800" b="1" dirty="0" err="1" smtClean="0">
                <a:latin typeface="Times New Roman"/>
                <a:ea typeface="Calibri"/>
                <a:cs typeface="Times New Roman"/>
              </a:rPr>
              <a:t>MnO</a:t>
            </a:r>
            <a:r>
              <a:rPr lang="ru-RU" sz="1800" b="1" baseline="-25000" dirty="0">
                <a:latin typeface="Times New Roman"/>
                <a:ea typeface="Calibri"/>
                <a:cs typeface="Times New Roman"/>
              </a:rPr>
              <a:t>2</a:t>
            </a:r>
            <a:endParaRPr lang="ru-RU" sz="2800" b="1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3200" b="1" dirty="0" smtClean="0">
                <a:latin typeface="Calibri"/>
                <a:ea typeface="Calibri"/>
                <a:cs typeface="Times New Roman"/>
              </a:rPr>
              <a:t>3.   </a:t>
            </a:r>
            <a:r>
              <a:rPr lang="ru-RU" sz="3200" b="1" dirty="0">
                <a:latin typeface="Times New Roman"/>
                <a:ea typeface="Calibri"/>
                <a:cs typeface="Times New Roman"/>
              </a:rPr>
              <a:t>2H</a:t>
            </a:r>
            <a:r>
              <a:rPr lang="ru-RU" sz="3200" b="1" baseline="-25000" dirty="0">
                <a:latin typeface="Times New Roman"/>
                <a:ea typeface="Calibri"/>
                <a:cs typeface="Times New Roman"/>
              </a:rPr>
              <a:t>2</a:t>
            </a:r>
            <a:r>
              <a:rPr lang="ru-RU" sz="3200" b="1" dirty="0">
                <a:latin typeface="Times New Roman"/>
                <a:ea typeface="Calibri"/>
                <a:cs typeface="Times New Roman"/>
              </a:rPr>
              <a:t>O</a:t>
            </a:r>
            <a:r>
              <a:rPr lang="ru-RU" sz="3200" b="1" baseline="-25000" dirty="0">
                <a:latin typeface="Times New Roman"/>
                <a:ea typeface="Calibri"/>
                <a:cs typeface="Times New Roman"/>
              </a:rPr>
              <a:t>2</a:t>
            </a:r>
            <a:r>
              <a:rPr lang="ru-RU" sz="3200" b="1" dirty="0">
                <a:latin typeface="Times New Roman"/>
                <a:ea typeface="Calibri"/>
                <a:cs typeface="Times New Roman"/>
              </a:rPr>
              <a:t>    →   2H</a:t>
            </a:r>
            <a:r>
              <a:rPr lang="ru-RU" sz="3200" b="1" baseline="-25000" dirty="0">
                <a:latin typeface="Times New Roman"/>
                <a:ea typeface="Calibri"/>
                <a:cs typeface="Times New Roman"/>
              </a:rPr>
              <a:t>2</a:t>
            </a:r>
            <a:r>
              <a:rPr lang="ru-RU" sz="3200" b="1" dirty="0">
                <a:latin typeface="Times New Roman"/>
                <a:ea typeface="Calibri"/>
                <a:cs typeface="Times New Roman"/>
              </a:rPr>
              <a:t>O  + </a:t>
            </a:r>
            <a:r>
              <a:rPr lang="ru-RU" sz="3200" b="1" dirty="0" smtClean="0">
                <a:latin typeface="Times New Roman"/>
                <a:ea typeface="Calibri"/>
                <a:cs typeface="Times New Roman"/>
              </a:rPr>
              <a:t>O</a:t>
            </a:r>
            <a:r>
              <a:rPr lang="ru-RU" sz="3200" b="1" baseline="-25000" dirty="0" smtClean="0">
                <a:latin typeface="Times New Roman"/>
                <a:ea typeface="Calibri"/>
                <a:cs typeface="Times New Roman"/>
              </a:rPr>
              <a:t>2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Получение кислорода</a:t>
            </a:r>
          </a:p>
        </p:txBody>
      </p:sp>
    </p:spTree>
    <p:extLst>
      <p:ext uri="{BB962C8B-B14F-4D97-AF65-F5344CB8AC3E}">
        <p14:creationId xmlns:p14="http://schemas.microsoft.com/office/powerpoint/2010/main" val="141350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/>
              <a:t>Взаимодействие с простыми веществами</a:t>
            </a:r>
          </a:p>
          <a:p>
            <a:pPr marL="916305" indent="-51435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2Zn 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+ O</a:t>
            </a:r>
            <a:r>
              <a:rPr lang="en-US" sz="3600" b="1" baseline="-25000" dirty="0">
                <a:latin typeface="Times New Roman"/>
                <a:ea typeface="Calibri"/>
                <a:cs typeface="Times New Roman"/>
              </a:rPr>
              <a:t>2  </a:t>
            </a:r>
            <a:r>
              <a:rPr lang="en-US" sz="3600" b="1" baseline="300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→ </a:t>
            </a:r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2ZnO</a:t>
            </a:r>
            <a:r>
              <a:rPr lang="ru-RU" sz="3600" b="1" dirty="0" smtClean="0">
                <a:latin typeface="Times New Roman"/>
                <a:ea typeface="Calibri"/>
                <a:cs typeface="Times New Roman"/>
              </a:rPr>
              <a:t> + </a:t>
            </a:r>
            <a:r>
              <a:rPr lang="en-US" sz="3600" b="1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Q</a:t>
            </a:r>
            <a:endParaRPr lang="ru-RU" sz="3600" b="1" dirty="0" smtClean="0">
              <a:latin typeface="Calibri"/>
              <a:ea typeface="Calibri"/>
              <a:cs typeface="Times New Roman"/>
            </a:endParaRPr>
          </a:p>
          <a:p>
            <a:pPr marL="916305" indent="-51435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b="1" dirty="0" smtClean="0">
                <a:latin typeface="Times New Roman"/>
                <a:ea typeface="Calibri"/>
                <a:cs typeface="Times New Roman"/>
              </a:rPr>
              <a:t>  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S</a:t>
            </a:r>
            <a:r>
              <a:rPr lang="ru-RU" sz="3600" b="1" dirty="0">
                <a:latin typeface="Times New Roman"/>
                <a:ea typeface="Calibri"/>
                <a:cs typeface="Times New Roman"/>
              </a:rPr>
              <a:t>    + 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O</a:t>
            </a:r>
            <a:r>
              <a:rPr lang="ru-RU" sz="3600" b="1" baseline="-25000" dirty="0">
                <a:latin typeface="Times New Roman"/>
                <a:ea typeface="Calibri"/>
                <a:cs typeface="Times New Roman"/>
              </a:rPr>
              <a:t>2  </a:t>
            </a:r>
            <a:r>
              <a:rPr lang="ru-RU" sz="3600" b="1" baseline="300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b="1" dirty="0">
                <a:latin typeface="Times New Roman"/>
                <a:ea typeface="Calibri"/>
                <a:cs typeface="Times New Roman"/>
              </a:rPr>
              <a:t>→ 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SO</a:t>
            </a:r>
            <a:r>
              <a:rPr lang="ru-RU" sz="3600" b="1" baseline="-25000" dirty="0" smtClean="0">
                <a:latin typeface="Times New Roman"/>
                <a:ea typeface="Calibri"/>
                <a:cs typeface="Times New Roman"/>
              </a:rPr>
              <a:t>2</a:t>
            </a:r>
            <a:r>
              <a:rPr lang="ru-RU" sz="3600" b="1" dirty="0" smtClean="0">
                <a:latin typeface="Times New Roman"/>
                <a:ea typeface="Calibri"/>
                <a:cs typeface="Times New Roman"/>
              </a:rPr>
              <a:t> + </a:t>
            </a:r>
            <a:r>
              <a:rPr lang="en-US" sz="3600" b="1" dirty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Q</a:t>
            </a:r>
            <a:endParaRPr lang="ru-RU" sz="3600" b="1" dirty="0" smtClean="0">
              <a:latin typeface="Times New Roman"/>
              <a:ea typeface="Calibri"/>
              <a:cs typeface="Times New Roman"/>
            </a:endParaRPr>
          </a:p>
          <a:p>
            <a:pPr marL="916305" indent="-51435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b="1" dirty="0" smtClean="0">
                <a:latin typeface="Times New Roman"/>
                <a:ea typeface="Calibri"/>
                <a:cs typeface="Times New Roman"/>
              </a:rPr>
              <a:t>  </a:t>
            </a:r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N</a:t>
            </a:r>
            <a:r>
              <a:rPr lang="ru-RU" sz="3600" b="1" baseline="-25000" dirty="0">
                <a:latin typeface="Times New Roman"/>
                <a:ea typeface="Calibri"/>
                <a:cs typeface="Times New Roman"/>
              </a:rPr>
              <a:t>2</a:t>
            </a:r>
            <a:r>
              <a:rPr lang="ru-RU" sz="3600" b="1" dirty="0">
                <a:latin typeface="Times New Roman"/>
                <a:ea typeface="Calibri"/>
                <a:cs typeface="Times New Roman"/>
              </a:rPr>
              <a:t>   + 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O</a:t>
            </a:r>
            <a:r>
              <a:rPr lang="ru-RU" sz="3600" b="1" baseline="-25000" dirty="0">
                <a:latin typeface="Times New Roman"/>
                <a:ea typeface="Calibri"/>
                <a:cs typeface="Times New Roman"/>
              </a:rPr>
              <a:t>2 </a:t>
            </a:r>
            <a:r>
              <a:rPr lang="ru-RU" sz="3600" b="1" dirty="0">
                <a:latin typeface="Times New Roman"/>
                <a:ea typeface="Calibri"/>
                <a:cs typeface="Times New Roman"/>
              </a:rPr>
              <a:t>  → 2</a:t>
            </a:r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NO</a:t>
            </a:r>
            <a:r>
              <a:rPr lang="ru-RU" sz="3600" b="1" dirty="0" smtClean="0">
                <a:latin typeface="Times New Roman"/>
                <a:ea typeface="Calibri"/>
                <a:cs typeface="Times New Roman"/>
              </a:rPr>
              <a:t> - 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Q</a:t>
            </a:r>
            <a:endParaRPr lang="ru-RU" sz="3600" b="1" dirty="0">
              <a:latin typeface="Calibri"/>
              <a:ea typeface="Calibri"/>
              <a:cs typeface="Times New Roman"/>
            </a:endParaRPr>
          </a:p>
          <a:p>
            <a:pPr marL="0" indent="0" algn="just">
              <a:buNone/>
            </a:pPr>
            <a:endParaRPr lang="ru-RU" sz="3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/>
              <a:t>Химические свойства</a:t>
            </a:r>
            <a:br>
              <a:rPr lang="ru-RU" sz="4000" b="1" dirty="0"/>
            </a:br>
            <a:r>
              <a:rPr lang="ru-RU" sz="4000" b="1" dirty="0"/>
              <a:t> кислорода</a:t>
            </a:r>
          </a:p>
        </p:txBody>
      </p:sp>
    </p:spTree>
    <p:extLst>
      <p:ext uri="{BB962C8B-B14F-4D97-AF65-F5344CB8AC3E}">
        <p14:creationId xmlns:p14="http://schemas.microsoft.com/office/powerpoint/2010/main" val="385730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Clr>
                <a:srgbClr val="53548A"/>
              </a:buClr>
              <a:buNone/>
            </a:pPr>
            <a:r>
              <a:rPr lang="ru-RU" sz="3200" b="1" dirty="0">
                <a:solidFill>
                  <a:srgbClr val="424456"/>
                </a:solidFill>
              </a:rPr>
              <a:t>Взаимодействие </a:t>
            </a:r>
            <a:r>
              <a:rPr lang="ru-RU" sz="3200" b="1" dirty="0" smtClean="0">
                <a:solidFill>
                  <a:srgbClr val="424456"/>
                </a:solidFill>
              </a:rPr>
              <a:t>с</a:t>
            </a:r>
            <a:r>
              <a:rPr lang="ru-RU" sz="3200" b="1" dirty="0">
                <a:solidFill>
                  <a:srgbClr val="424456"/>
                </a:solidFill>
              </a:rPr>
              <a:t>о</a:t>
            </a:r>
            <a:r>
              <a:rPr lang="ru-RU" sz="3200" b="1" dirty="0" smtClean="0">
                <a:solidFill>
                  <a:srgbClr val="424456"/>
                </a:solidFill>
              </a:rPr>
              <a:t> сложными </a:t>
            </a:r>
            <a:r>
              <a:rPr lang="ru-RU" sz="3200" b="1" dirty="0">
                <a:solidFill>
                  <a:srgbClr val="424456"/>
                </a:solidFill>
              </a:rPr>
              <a:t>веществами</a:t>
            </a:r>
          </a:p>
          <a:p>
            <a:pPr marL="742950" indent="-742950" algn="just">
              <a:spcAft>
                <a:spcPts val="0"/>
              </a:spcAft>
              <a:buFont typeface="+mj-lt"/>
              <a:buAutoNum type="arabicPeriod"/>
            </a:pPr>
            <a:r>
              <a:rPr lang="en-US" sz="3600" b="1" dirty="0" smtClean="0">
                <a:solidFill>
                  <a:srgbClr val="424456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b="1" dirty="0">
                <a:latin typeface="Times New Roman"/>
                <a:ea typeface="Calibri"/>
                <a:cs typeface="Times New Roman"/>
              </a:rPr>
              <a:t>2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H</a:t>
            </a:r>
            <a:r>
              <a:rPr lang="ru-RU" sz="3600" b="1" baseline="-25000" dirty="0">
                <a:latin typeface="Times New Roman"/>
                <a:ea typeface="Calibri"/>
                <a:cs typeface="Times New Roman"/>
              </a:rPr>
              <a:t>2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S</a:t>
            </a:r>
            <a:r>
              <a:rPr lang="ru-RU" sz="3600" b="1" dirty="0">
                <a:latin typeface="Times New Roman"/>
                <a:ea typeface="Calibri"/>
                <a:cs typeface="Times New Roman"/>
              </a:rPr>
              <a:t>  +  3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O</a:t>
            </a:r>
            <a:r>
              <a:rPr lang="ru-RU" sz="3600" b="1" baseline="-25000" dirty="0">
                <a:latin typeface="Times New Roman"/>
                <a:ea typeface="Calibri"/>
                <a:cs typeface="Times New Roman"/>
              </a:rPr>
              <a:t>2 </a:t>
            </a:r>
            <a:r>
              <a:rPr lang="ru-RU" sz="3600" b="1" baseline="300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b="1" dirty="0">
                <a:latin typeface="Times New Roman"/>
                <a:ea typeface="Calibri"/>
                <a:cs typeface="Times New Roman"/>
              </a:rPr>
              <a:t>→ 2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SO</a:t>
            </a:r>
            <a:r>
              <a:rPr lang="ru-RU" sz="3600" b="1" baseline="-25000" dirty="0">
                <a:latin typeface="Times New Roman"/>
                <a:ea typeface="Calibri"/>
                <a:cs typeface="Times New Roman"/>
              </a:rPr>
              <a:t>2  </a:t>
            </a:r>
            <a:r>
              <a:rPr lang="ru-RU" sz="3600" b="1" dirty="0">
                <a:latin typeface="Times New Roman"/>
                <a:ea typeface="Calibri"/>
                <a:cs typeface="Times New Roman"/>
              </a:rPr>
              <a:t>+ 2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H</a:t>
            </a:r>
            <a:r>
              <a:rPr lang="ru-RU" sz="3600" b="1" baseline="-25000" dirty="0">
                <a:latin typeface="Times New Roman"/>
                <a:ea typeface="Calibri"/>
                <a:cs typeface="Times New Roman"/>
              </a:rPr>
              <a:t>2</a:t>
            </a:r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O</a:t>
            </a:r>
            <a:endParaRPr lang="ru-RU" sz="3200" b="1" dirty="0">
              <a:latin typeface="Calibri"/>
              <a:ea typeface="Calibri"/>
              <a:cs typeface="Times New Roman"/>
            </a:endParaRPr>
          </a:p>
          <a:p>
            <a:pPr marL="742950" indent="-742950" algn="just">
              <a:spcAft>
                <a:spcPts val="0"/>
              </a:spcAft>
              <a:buFont typeface="+mj-lt"/>
              <a:buAutoNum type="arabicPeriod"/>
            </a:pPr>
            <a:r>
              <a:rPr lang="ru-RU" sz="36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CH</a:t>
            </a:r>
            <a:r>
              <a:rPr lang="en-US" sz="3600" b="1" baseline="-25000" dirty="0" smtClean="0">
                <a:latin typeface="Times New Roman"/>
                <a:ea typeface="Calibri"/>
                <a:cs typeface="Times New Roman"/>
              </a:rPr>
              <a:t>4</a:t>
            </a:r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+ 2O</a:t>
            </a:r>
            <a:r>
              <a:rPr lang="en-US" sz="3600" b="1" baseline="-25000" dirty="0">
                <a:latin typeface="Times New Roman"/>
                <a:ea typeface="Calibri"/>
                <a:cs typeface="Times New Roman"/>
              </a:rPr>
              <a:t>2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  → CO</a:t>
            </a:r>
            <a:r>
              <a:rPr lang="en-US" sz="3600" b="1" baseline="-25000" dirty="0">
                <a:latin typeface="Times New Roman"/>
                <a:ea typeface="Calibri"/>
                <a:cs typeface="Times New Roman"/>
              </a:rPr>
              <a:t>2 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 +   2H</a:t>
            </a:r>
            <a:r>
              <a:rPr lang="en-US" sz="3600" b="1" baseline="-25000" dirty="0">
                <a:latin typeface="Times New Roman"/>
                <a:ea typeface="Calibri"/>
                <a:cs typeface="Times New Roman"/>
              </a:rPr>
              <a:t>2</a:t>
            </a:r>
            <a:r>
              <a:rPr lang="en-US" sz="3600" b="1" dirty="0">
                <a:latin typeface="Times New Roman"/>
                <a:ea typeface="Calibri"/>
                <a:cs typeface="Times New Roman"/>
              </a:rPr>
              <a:t>O</a:t>
            </a:r>
            <a:r>
              <a:rPr lang="ru-RU" sz="3600" b="1" dirty="0" smtClean="0">
                <a:latin typeface="Times New Roman"/>
                <a:ea typeface="Calibri"/>
                <a:cs typeface="Times New Roman"/>
              </a:rPr>
              <a:t>           </a:t>
            </a:r>
            <a:endParaRPr lang="ru-RU" sz="3600" b="1" dirty="0">
              <a:solidFill>
                <a:srgbClr val="424456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just">
              <a:buClr>
                <a:srgbClr val="53548A"/>
              </a:buClr>
              <a:buNone/>
            </a:pPr>
            <a:endParaRPr lang="ru-RU" sz="3200" b="1" dirty="0">
              <a:solidFill>
                <a:srgbClr val="424456"/>
              </a:solidFill>
            </a:endParaRPr>
          </a:p>
          <a:p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/>
              <a:t>Химические свойства</a:t>
            </a:r>
            <a:br>
              <a:rPr lang="ru-RU" sz="4000" b="1" dirty="0"/>
            </a:br>
            <a:r>
              <a:rPr lang="ru-RU" sz="4000" b="1" dirty="0"/>
              <a:t> кислорода</a:t>
            </a:r>
          </a:p>
        </p:txBody>
      </p:sp>
    </p:spTree>
    <p:extLst>
      <p:ext uri="{BB962C8B-B14F-4D97-AF65-F5344CB8AC3E}">
        <p14:creationId xmlns:p14="http://schemas.microsoft.com/office/powerpoint/2010/main" val="23129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104</TotalTime>
  <Words>197</Words>
  <Application>Microsoft Office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Состав воздуха. Кислород.</vt:lpstr>
      <vt:lpstr>Состав воздуха</vt:lpstr>
      <vt:lpstr> План характеристики химического элемента </vt:lpstr>
      <vt:lpstr> План характеристики химического элемента </vt:lpstr>
      <vt:lpstr>Получение кислорода</vt:lpstr>
      <vt:lpstr>Химические свойства  кислорода</vt:lpstr>
      <vt:lpstr>Химические свойства  кислорода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 ВОЗДУХА. КИСЛОРОД.</dc:title>
  <dc:creator>Olga</dc:creator>
  <cp:lastModifiedBy>Nikita</cp:lastModifiedBy>
  <cp:revision>15</cp:revision>
  <dcterms:created xsi:type="dcterms:W3CDTF">2015-01-19T12:15:28Z</dcterms:created>
  <dcterms:modified xsi:type="dcterms:W3CDTF">2015-01-26T11:24:48Z</dcterms:modified>
</cp:coreProperties>
</file>