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C9EE"/>
    <a:srgbClr val="9C4F30"/>
    <a:srgbClr val="DEEF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9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78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651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DA4EC-EDA2-4269-8F9A-D9BC8F320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35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08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98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194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69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37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92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20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5131E-1595-4DFE-AA6D-8E1E33B05F87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03911-5E87-4AF6-9EA8-AA40C1154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6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source=wiz&amp;fp=0&amp;text=%D1%80%D0%B8%D1%81%D1%83%D0%BD%D0%BE%D0%BA%20%D1%81%D0%BD%D0%B5%D0%B3%D0%BE%D0%B2%D0%B8%D0%BA%D0%B0&amp;noreask=1&amp;pos=15&amp;lr=213&amp;rpt=simage&amp;uinfo=ww-1349-wh-613-fw-1124-fh-448-pd-1&amp;img_url=http://spynet.ru/uploads/images/07/11/25/2012/01/01/3321a9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F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Arial Black" pitchFamily="34" charset="0"/>
                <a:cs typeface="AngsanaUPC" pitchFamily="18" charset="-34"/>
              </a:rPr>
              <a:t>Девиз урока:</a:t>
            </a:r>
            <a:endParaRPr lang="ru-RU" sz="6000" dirty="0">
              <a:latin typeface="Arial Black" pitchFamily="34" charset="0"/>
              <a:cs typeface="AngsanaUPC" pitchFamily="18" charset="-34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haroni" pitchFamily="2" charset="-79"/>
              </a:rPr>
              <a:t>« Один - за всех, </a:t>
            </a:r>
          </a:p>
          <a:p>
            <a:pPr algn="ctr"/>
            <a:r>
              <a:rPr lang="ru-RU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cs typeface="Aharoni" pitchFamily="2" charset="-79"/>
              </a:rPr>
              <a:t>все – за одного»</a:t>
            </a:r>
          </a:p>
          <a:p>
            <a:pPr algn="ctr"/>
            <a:endParaRPr lang="ru-RU" sz="6600" dirty="0"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761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8000" dirty="0" smtClean="0"/>
          </a:p>
          <a:p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Молодцы!!!</a:t>
            </a:r>
            <a:endParaRPr lang="ru-RU" sz="80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30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err="1" smtClean="0"/>
              <a:t>Физминутка</a:t>
            </a:r>
            <a:endParaRPr lang="ru-RU" sz="4800" dirty="0"/>
          </a:p>
        </p:txBody>
      </p:sp>
      <p:pic>
        <p:nvPicPr>
          <p:cNvPr id="4" name="Picture 91" descr="0004-004-Vinni-Pukh-i-vse-vse-vs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338437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alladolls.ru/gallery2/d/121425-2/snowman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28800"/>
            <a:ext cx="3390900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47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00B0F0"/>
                </a:solidFill>
                <a:latin typeface="Arial Black" pitchFamily="34" charset="0"/>
              </a:rPr>
              <a:t>Алгоритм деления на однозначное число</a:t>
            </a:r>
            <a:endParaRPr lang="ru-RU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1. Выделяем неполное делимое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2. Определяем количество цифр в частном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3. Делением находим цифру частного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4. Узнаём, сколько разделили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5. Находим остаток ( должен быть меньше делителя)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6. Образуем следующее неполное делимое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33CC"/>
                </a:solidFill>
              </a:rPr>
              <a:t>План работы в группе: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4400" b="1" dirty="0"/>
              <a:t>1. Выбираем выступающего</a:t>
            </a:r>
          </a:p>
          <a:p>
            <a:r>
              <a:rPr lang="ru-RU" sz="4400" b="1" dirty="0"/>
              <a:t>2. Слушаем друг друга</a:t>
            </a:r>
          </a:p>
          <a:p>
            <a:r>
              <a:rPr lang="ru-RU" sz="4400" b="1" dirty="0"/>
              <a:t>3. Говорим по делу</a:t>
            </a:r>
          </a:p>
          <a:p>
            <a:r>
              <a:rPr lang="ru-RU" sz="4400" b="1" dirty="0"/>
              <a:t>4. Выбираем правильные ответы</a:t>
            </a:r>
          </a:p>
          <a:p>
            <a:r>
              <a:rPr lang="ru-RU" sz="4400" b="1" dirty="0"/>
              <a:t>5. Доказываем своё мнение</a:t>
            </a:r>
          </a:p>
          <a:p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8350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cs typeface="Arabic Typesetting" pitchFamily="66" charset="-78"/>
              </a:rPr>
              <a:t>Тема урока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cs typeface="Arabic Typesetting" pitchFamily="66" charset="-7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07" y="3212976"/>
            <a:ext cx="9289032" cy="212109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</a:rPr>
              <a:t>Деление многозначных чисел.</a:t>
            </a:r>
            <a:endParaRPr lang="ru-RU" sz="48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1789365"/>
            <a:ext cx="43300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4800" b="1" dirty="0">
                <a:solidFill>
                  <a:srgbClr val="1F497D"/>
                </a:solidFill>
              </a:rPr>
              <a:t>Закрепление. </a:t>
            </a:r>
          </a:p>
        </p:txBody>
      </p:sp>
    </p:spTree>
    <p:extLst>
      <p:ext uri="{BB962C8B-B14F-4D97-AF65-F5344CB8AC3E}">
        <p14:creationId xmlns:p14="http://schemas.microsoft.com/office/powerpoint/2010/main" val="157345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Franklin Gothic Demi" pitchFamily="34" charset="0"/>
              </a:rPr>
              <a:t>Цели урока</a:t>
            </a:r>
            <a:endParaRPr lang="ru-RU" sz="6000" b="1" dirty="0">
              <a:latin typeface="Franklin Gothic Dem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sz="7000" dirty="0" smtClean="0">
                <a:solidFill>
                  <a:srgbClr val="7030A0"/>
                </a:solidFill>
              </a:rPr>
              <a:t>- Отрабатывать навыки деления многозначных чисел по алгоритму</a:t>
            </a:r>
          </a:p>
          <a:p>
            <a:endParaRPr lang="ru-RU" sz="7000" dirty="0">
              <a:solidFill>
                <a:srgbClr val="7030A0"/>
              </a:solidFill>
            </a:endParaRPr>
          </a:p>
          <a:p>
            <a:endParaRPr lang="ru-RU" sz="7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2" name="Text Box 72"/>
          <p:cNvSpPr txBox="1">
            <a:spLocks noChangeArrowheads="1"/>
          </p:cNvSpPr>
          <p:nvPr/>
        </p:nvSpPr>
        <p:spPr bwMode="auto">
          <a:xfrm>
            <a:off x="1973263" y="228600"/>
            <a:ext cx="51133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Запиши число</a:t>
            </a:r>
          </a:p>
        </p:txBody>
      </p:sp>
      <p:sp>
        <p:nvSpPr>
          <p:cNvPr id="51274" name="Text Box 74"/>
          <p:cNvSpPr txBox="1">
            <a:spLocks noChangeArrowheads="1"/>
          </p:cNvSpPr>
          <p:nvPr/>
        </p:nvSpPr>
        <p:spPr bwMode="auto">
          <a:xfrm>
            <a:off x="627063" y="957263"/>
            <a:ext cx="518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/>
              <a:t>5 </a:t>
            </a:r>
            <a:r>
              <a:rPr lang="ru-RU" sz="3200" dirty="0" err="1"/>
              <a:t>сот.млн</a:t>
            </a:r>
            <a:r>
              <a:rPr lang="ru-RU" sz="3200" dirty="0"/>
              <a:t> 3 </a:t>
            </a:r>
            <a:r>
              <a:rPr lang="ru-RU" sz="3200" dirty="0" err="1"/>
              <a:t>ед.тыс</a:t>
            </a:r>
            <a:r>
              <a:rPr lang="ru-RU" sz="3200" dirty="0"/>
              <a:t> 8 </a:t>
            </a:r>
            <a:r>
              <a:rPr lang="ru-RU" sz="3200" dirty="0" err="1"/>
              <a:t>дес</a:t>
            </a:r>
            <a:endParaRPr lang="ru-RU" sz="3200" dirty="0"/>
          </a:p>
        </p:txBody>
      </p:sp>
      <p:sp>
        <p:nvSpPr>
          <p:cNvPr id="51276" name="Text Box 76"/>
          <p:cNvSpPr txBox="1">
            <a:spLocks noChangeArrowheads="1"/>
          </p:cNvSpPr>
          <p:nvPr/>
        </p:nvSpPr>
        <p:spPr bwMode="auto">
          <a:xfrm>
            <a:off x="5486400" y="9906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chemeClr val="accent2"/>
                </a:solidFill>
              </a:rPr>
              <a:t>500.003.080</a:t>
            </a:r>
          </a:p>
        </p:txBody>
      </p:sp>
      <p:sp>
        <p:nvSpPr>
          <p:cNvPr id="51277" name="Text Box 77"/>
          <p:cNvSpPr txBox="1">
            <a:spLocks noChangeArrowheads="1"/>
          </p:cNvSpPr>
          <p:nvPr/>
        </p:nvSpPr>
        <p:spPr bwMode="auto">
          <a:xfrm>
            <a:off x="685800" y="1600200"/>
            <a:ext cx="320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/>
              <a:t>3 ед.тыс.8дес</a:t>
            </a:r>
            <a:endParaRPr lang="ru-RU" sz="3200" dirty="0"/>
          </a:p>
        </p:txBody>
      </p:sp>
      <p:sp>
        <p:nvSpPr>
          <p:cNvPr id="51278" name="Text Box 78"/>
          <p:cNvSpPr txBox="1">
            <a:spLocks noChangeArrowheads="1"/>
          </p:cNvSpPr>
          <p:nvPr/>
        </p:nvSpPr>
        <p:spPr bwMode="auto">
          <a:xfrm>
            <a:off x="5600700" y="160020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chemeClr val="accent2"/>
                </a:solidFill>
              </a:rPr>
              <a:t>3.080</a:t>
            </a:r>
          </a:p>
        </p:txBody>
      </p:sp>
      <p:sp>
        <p:nvSpPr>
          <p:cNvPr id="51279" name="Text Box 79"/>
          <p:cNvSpPr txBox="1">
            <a:spLocks noChangeArrowheads="1"/>
          </p:cNvSpPr>
          <p:nvPr/>
        </p:nvSpPr>
        <p:spPr bwMode="auto">
          <a:xfrm>
            <a:off x="609600" y="2209800"/>
            <a:ext cx="350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/>
              <a:t>6 млрд.5тыс.4ед</a:t>
            </a:r>
            <a:r>
              <a:rPr lang="ru-RU" sz="3200" dirty="0"/>
              <a:t>.</a:t>
            </a:r>
          </a:p>
        </p:txBody>
      </p:sp>
      <p:sp>
        <p:nvSpPr>
          <p:cNvPr id="51280" name="Text Box 80"/>
          <p:cNvSpPr txBox="1">
            <a:spLocks noChangeArrowheads="1"/>
          </p:cNvSpPr>
          <p:nvPr/>
        </p:nvSpPr>
        <p:spPr bwMode="auto">
          <a:xfrm>
            <a:off x="5105400" y="2225676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2"/>
                </a:solidFill>
              </a:rPr>
              <a:t>6.000.005.004</a:t>
            </a:r>
            <a:endParaRPr lang="ru-RU" sz="3200" dirty="0"/>
          </a:p>
        </p:txBody>
      </p:sp>
      <p:sp>
        <p:nvSpPr>
          <p:cNvPr id="51281" name="Text Box 81"/>
          <p:cNvSpPr txBox="1">
            <a:spLocks noChangeArrowheads="1"/>
          </p:cNvSpPr>
          <p:nvPr/>
        </p:nvSpPr>
        <p:spPr bwMode="auto">
          <a:xfrm>
            <a:off x="457200" y="2819400"/>
            <a:ext cx="2590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/>
              <a:t> 128 </a:t>
            </a:r>
            <a:r>
              <a:rPr lang="ru-RU" sz="3200" dirty="0" err="1"/>
              <a:t>тыс</a:t>
            </a:r>
            <a:r>
              <a:rPr lang="ru-RU" sz="3200" dirty="0"/>
              <a:t> </a:t>
            </a:r>
          </a:p>
        </p:txBody>
      </p:sp>
      <p:sp>
        <p:nvSpPr>
          <p:cNvPr id="51283" name="Text Box 83"/>
          <p:cNvSpPr txBox="1">
            <a:spLocks noChangeArrowheads="1"/>
          </p:cNvSpPr>
          <p:nvPr/>
        </p:nvSpPr>
        <p:spPr bwMode="auto">
          <a:xfrm>
            <a:off x="5295900" y="2878861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 smtClean="0">
                <a:solidFill>
                  <a:srgbClr val="9C4F30"/>
                </a:solidFill>
              </a:rPr>
              <a:t>128 000</a:t>
            </a:r>
            <a:endParaRPr lang="ru-RU" sz="3200" dirty="0">
              <a:solidFill>
                <a:srgbClr val="9C4F30"/>
              </a:solidFill>
            </a:endParaRPr>
          </a:p>
        </p:txBody>
      </p:sp>
      <p:sp>
        <p:nvSpPr>
          <p:cNvPr id="5131" name="Text Box 85"/>
          <p:cNvSpPr txBox="1">
            <a:spLocks noChangeArrowheads="1"/>
          </p:cNvSpPr>
          <p:nvPr/>
        </p:nvSpPr>
        <p:spPr bwMode="auto">
          <a:xfrm>
            <a:off x="8222673" y="982446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П</a:t>
            </a:r>
          </a:p>
        </p:txBody>
      </p:sp>
      <p:sp>
        <p:nvSpPr>
          <p:cNvPr id="5132" name="Text Box 86"/>
          <p:cNvSpPr txBox="1">
            <a:spLocks noChangeArrowheads="1"/>
          </p:cNvSpPr>
          <p:nvPr/>
        </p:nvSpPr>
        <p:spPr bwMode="auto">
          <a:xfrm>
            <a:off x="8191500" y="1646238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5133" name="Text Box 87"/>
          <p:cNvSpPr txBox="1">
            <a:spLocks noChangeArrowheads="1"/>
          </p:cNvSpPr>
          <p:nvPr/>
        </p:nvSpPr>
        <p:spPr bwMode="auto">
          <a:xfrm>
            <a:off x="8229600" y="2239962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Х</a:t>
            </a:r>
          </a:p>
        </p:txBody>
      </p:sp>
      <p:sp>
        <p:nvSpPr>
          <p:cNvPr id="5134" name="Text Box 88"/>
          <p:cNvSpPr txBox="1">
            <a:spLocks noChangeArrowheads="1"/>
          </p:cNvSpPr>
          <p:nvPr/>
        </p:nvSpPr>
        <p:spPr bwMode="auto">
          <a:xfrm>
            <a:off x="8191500" y="2874818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Н</a:t>
            </a:r>
          </a:p>
        </p:txBody>
      </p:sp>
      <p:sp>
        <p:nvSpPr>
          <p:cNvPr id="5135" name="Text Box 89"/>
          <p:cNvSpPr txBox="1">
            <a:spLocks noChangeArrowheads="1"/>
          </p:cNvSpPr>
          <p:nvPr/>
        </p:nvSpPr>
        <p:spPr bwMode="auto">
          <a:xfrm>
            <a:off x="8208818" y="2636508"/>
            <a:ext cx="457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/>
              <a:t> </a:t>
            </a:r>
            <a:r>
              <a:rPr lang="ru-RU" sz="4800" dirty="0">
                <a:solidFill>
                  <a:srgbClr val="C00000"/>
                </a:solidFill>
              </a:rPr>
              <a:t>-</a:t>
            </a:r>
            <a:r>
              <a:rPr lang="ru-RU" sz="3200" dirty="0"/>
              <a:t> </a:t>
            </a:r>
          </a:p>
        </p:txBody>
      </p:sp>
      <p:sp>
        <p:nvSpPr>
          <p:cNvPr id="51290" name="Text Box 90"/>
          <p:cNvSpPr txBox="1">
            <a:spLocks noChangeArrowheads="1"/>
          </p:cNvSpPr>
          <p:nvPr/>
        </p:nvSpPr>
        <p:spPr bwMode="auto">
          <a:xfrm>
            <a:off x="304800" y="34290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/>
              <a:t> </a:t>
            </a:r>
            <a:r>
              <a:rPr lang="ru-RU" sz="3200" dirty="0" smtClean="0"/>
              <a:t>26ед.</a:t>
            </a:r>
            <a:r>
              <a:rPr lang="en-US" sz="3200" dirty="0"/>
              <a:t>III</a:t>
            </a:r>
            <a:r>
              <a:rPr lang="ru-RU" sz="3200" dirty="0"/>
              <a:t>класса </a:t>
            </a:r>
            <a:r>
              <a:rPr lang="en-US" sz="3200" dirty="0"/>
              <a:t>5</a:t>
            </a:r>
            <a:r>
              <a:rPr lang="ru-RU" sz="3200" dirty="0" err="1"/>
              <a:t>дес</a:t>
            </a:r>
            <a:r>
              <a:rPr lang="ru-RU" sz="3200" dirty="0"/>
              <a:t>.</a:t>
            </a:r>
            <a:r>
              <a:rPr lang="en-US" sz="3200" dirty="0"/>
              <a:t>I </a:t>
            </a:r>
            <a:r>
              <a:rPr lang="ru-RU" sz="3200" dirty="0"/>
              <a:t>класса</a:t>
            </a:r>
          </a:p>
        </p:txBody>
      </p:sp>
      <p:sp>
        <p:nvSpPr>
          <p:cNvPr id="51291" name="Text Box 91"/>
          <p:cNvSpPr txBox="1">
            <a:spLocks noChangeArrowheads="1"/>
          </p:cNvSpPr>
          <p:nvPr/>
        </p:nvSpPr>
        <p:spPr bwMode="auto">
          <a:xfrm>
            <a:off x="5808663" y="3403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2"/>
                </a:solidFill>
              </a:rPr>
              <a:t>26.000.050</a:t>
            </a:r>
            <a:endParaRPr lang="ru-RU" sz="3200" dirty="0"/>
          </a:p>
        </p:txBody>
      </p:sp>
      <p:sp>
        <p:nvSpPr>
          <p:cNvPr id="51292" name="Text Box 92"/>
          <p:cNvSpPr txBox="1">
            <a:spLocks noChangeArrowheads="1"/>
          </p:cNvSpPr>
          <p:nvPr/>
        </p:nvSpPr>
        <p:spPr bwMode="auto">
          <a:xfrm>
            <a:off x="457200" y="3962400"/>
            <a:ext cx="266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/>
              <a:t>34 </a:t>
            </a:r>
            <a:r>
              <a:rPr lang="ru-RU" sz="3200" dirty="0"/>
              <a:t>тыс.48 </a:t>
            </a:r>
            <a:r>
              <a:rPr lang="ru-RU" sz="3200" dirty="0" err="1"/>
              <a:t>ед</a:t>
            </a:r>
            <a:endParaRPr lang="ru-RU" sz="3200" dirty="0"/>
          </a:p>
        </p:txBody>
      </p:sp>
      <p:sp>
        <p:nvSpPr>
          <p:cNvPr id="51293" name="Text Box 93"/>
          <p:cNvSpPr txBox="1">
            <a:spLocks noChangeArrowheads="1"/>
          </p:cNvSpPr>
          <p:nvPr/>
        </p:nvSpPr>
        <p:spPr bwMode="auto">
          <a:xfrm>
            <a:off x="5933209" y="3959947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2"/>
                </a:solidFill>
              </a:rPr>
              <a:t>34.048</a:t>
            </a:r>
            <a:endParaRPr lang="ru-RU" sz="3200" dirty="0"/>
          </a:p>
        </p:txBody>
      </p:sp>
      <p:sp>
        <p:nvSpPr>
          <p:cNvPr id="5140" name="Text Box 94"/>
          <p:cNvSpPr txBox="1">
            <a:spLocks noChangeArrowheads="1"/>
          </p:cNvSpPr>
          <p:nvPr/>
        </p:nvSpPr>
        <p:spPr bwMode="auto">
          <a:xfrm>
            <a:off x="8222673" y="3959947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Н</a:t>
            </a:r>
          </a:p>
        </p:txBody>
      </p:sp>
      <p:sp>
        <p:nvSpPr>
          <p:cNvPr id="51296" name="Text Box 96"/>
          <p:cNvSpPr txBox="1">
            <a:spLocks noChangeArrowheads="1"/>
          </p:cNvSpPr>
          <p:nvPr/>
        </p:nvSpPr>
        <p:spPr bwMode="auto">
          <a:xfrm>
            <a:off x="381000" y="4572000"/>
            <a:ext cx="487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/>
              <a:t>5сот</a:t>
            </a:r>
            <a:r>
              <a:rPr lang="ru-RU" sz="3200" dirty="0" smtClean="0"/>
              <a:t>. млн.734 </a:t>
            </a:r>
            <a:r>
              <a:rPr lang="ru-RU" sz="3200" dirty="0"/>
              <a:t>тыс.7ед</a:t>
            </a:r>
          </a:p>
        </p:txBody>
      </p:sp>
      <p:sp>
        <p:nvSpPr>
          <p:cNvPr id="51297" name="Text Box 97"/>
          <p:cNvSpPr txBox="1">
            <a:spLocks noChangeArrowheads="1"/>
          </p:cNvSpPr>
          <p:nvPr/>
        </p:nvSpPr>
        <p:spPr bwMode="auto">
          <a:xfrm>
            <a:off x="5413808" y="4572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chemeClr val="accent2"/>
                </a:solidFill>
              </a:rPr>
              <a:t>500.734.007</a:t>
            </a:r>
          </a:p>
        </p:txBody>
      </p:sp>
      <p:sp>
        <p:nvSpPr>
          <p:cNvPr id="5143" name="Text Box 98"/>
          <p:cNvSpPr txBox="1">
            <a:spLocks noChangeArrowheads="1"/>
          </p:cNvSpPr>
          <p:nvPr/>
        </p:nvSpPr>
        <p:spPr bwMode="auto">
          <a:xfrm>
            <a:off x="8219209" y="4572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У</a:t>
            </a:r>
          </a:p>
        </p:txBody>
      </p:sp>
      <p:sp>
        <p:nvSpPr>
          <p:cNvPr id="51299" name="Text Box 99"/>
          <p:cNvSpPr txBox="1">
            <a:spLocks noChangeArrowheads="1"/>
          </p:cNvSpPr>
          <p:nvPr/>
        </p:nvSpPr>
        <p:spPr bwMode="auto">
          <a:xfrm>
            <a:off x="304800" y="5257800"/>
            <a:ext cx="617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/>
              <a:t>Семнадцать тысяч триста пять</a:t>
            </a:r>
          </a:p>
        </p:txBody>
      </p:sp>
      <p:sp>
        <p:nvSpPr>
          <p:cNvPr id="51312" name="Text Box 112"/>
          <p:cNvSpPr txBox="1">
            <a:spLocks noChangeArrowheads="1"/>
          </p:cNvSpPr>
          <p:nvPr/>
        </p:nvSpPr>
        <p:spPr bwMode="auto">
          <a:xfrm>
            <a:off x="6400800" y="5301529"/>
            <a:ext cx="220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dirty="0">
                <a:solidFill>
                  <a:schemeClr val="accent2"/>
                </a:solidFill>
              </a:rPr>
              <a:t>17.305</a:t>
            </a:r>
            <a:endParaRPr lang="ru-RU" sz="3200" dirty="0"/>
          </a:p>
        </p:txBody>
      </p:sp>
      <p:sp>
        <p:nvSpPr>
          <p:cNvPr id="5146" name="Text Box 113"/>
          <p:cNvSpPr txBox="1">
            <a:spLocks noChangeArrowheads="1"/>
          </p:cNvSpPr>
          <p:nvPr/>
        </p:nvSpPr>
        <p:spPr bwMode="auto">
          <a:xfrm>
            <a:off x="8170718" y="527382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И</a:t>
            </a:r>
          </a:p>
        </p:txBody>
      </p:sp>
      <p:sp>
        <p:nvSpPr>
          <p:cNvPr id="51314" name="Text Box 114"/>
          <p:cNvSpPr txBox="1">
            <a:spLocks noChangeArrowheads="1"/>
          </p:cNvSpPr>
          <p:nvPr/>
        </p:nvSpPr>
        <p:spPr bwMode="auto">
          <a:xfrm>
            <a:off x="152400" y="59436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 smtClean="0"/>
              <a:t> Шесть </a:t>
            </a:r>
            <a:r>
              <a:rPr lang="ru-RU" sz="3200" dirty="0"/>
              <a:t>миллионов двести</a:t>
            </a:r>
          </a:p>
        </p:txBody>
      </p:sp>
      <p:sp>
        <p:nvSpPr>
          <p:cNvPr id="51316" name="Rectangle 116"/>
          <p:cNvSpPr>
            <a:spLocks noChangeArrowheads="1"/>
          </p:cNvSpPr>
          <p:nvPr/>
        </p:nvSpPr>
        <p:spPr bwMode="auto">
          <a:xfrm>
            <a:off x="6017058" y="5941147"/>
            <a:ext cx="1987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6.000.200</a:t>
            </a:r>
          </a:p>
        </p:txBody>
      </p:sp>
      <p:sp>
        <p:nvSpPr>
          <p:cNvPr id="5149" name="Text Box 117"/>
          <p:cNvSpPr txBox="1">
            <a:spLocks noChangeArrowheads="1"/>
          </p:cNvSpPr>
          <p:nvPr/>
        </p:nvSpPr>
        <p:spPr bwMode="auto">
          <a:xfrm>
            <a:off x="8125691" y="59436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 dirty="0">
                <a:solidFill>
                  <a:srgbClr val="FF0000"/>
                </a:solidFill>
              </a:rPr>
              <a:t>И</a:t>
            </a:r>
          </a:p>
        </p:txBody>
      </p:sp>
    </p:spTree>
    <p:extLst>
      <p:ext uri="{BB962C8B-B14F-4D97-AF65-F5344CB8AC3E}">
        <p14:creationId xmlns:p14="http://schemas.microsoft.com/office/powerpoint/2010/main" val="172834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1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1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2" grpId="0"/>
      <p:bldP spid="51274" grpId="0"/>
      <p:bldP spid="51276" grpId="0"/>
      <p:bldP spid="51277" grpId="0"/>
      <p:bldP spid="51278" grpId="0"/>
      <p:bldP spid="51279" grpId="0"/>
      <p:bldP spid="51280" grpId="0"/>
      <p:bldP spid="51281" grpId="0"/>
      <p:bldP spid="51283" grpId="0"/>
      <p:bldP spid="5131" grpId="0"/>
      <p:bldP spid="5132" grpId="0"/>
      <p:bldP spid="5133" grpId="0"/>
      <p:bldP spid="5134" grpId="0"/>
      <p:bldP spid="5135" grpId="0"/>
      <p:bldP spid="51290" grpId="0"/>
      <p:bldP spid="51291" grpId="0"/>
      <p:bldP spid="51292" grpId="0"/>
      <p:bldP spid="51293" grpId="0"/>
      <p:bldP spid="5140" grpId="0"/>
      <p:bldP spid="51296" grpId="0"/>
      <p:bldP spid="51297" grpId="0"/>
      <p:bldP spid="5143" grpId="0"/>
      <p:bldP spid="51299" grpId="0"/>
      <p:bldP spid="51312" grpId="0"/>
      <p:bldP spid="5146" grpId="0"/>
      <p:bldP spid="51314" grpId="0"/>
      <p:bldP spid="51316" grpId="0"/>
      <p:bldP spid="51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322" name="Group 9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661157"/>
              </p:ext>
            </p:extLst>
          </p:nvPr>
        </p:nvGraphicFramePr>
        <p:xfrm>
          <a:off x="5029200" y="1676400"/>
          <a:ext cx="3429000" cy="4724400"/>
        </p:xfrm>
        <a:graphic>
          <a:graphicData uri="http://schemas.openxmlformats.org/drawingml/2006/table">
            <a:tbl>
              <a:tblPr/>
              <a:tblGrid>
                <a:gridCol w="2590800"/>
                <a:gridCol w="8382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3.080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17.305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34.048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128.000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6.000.200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26.000.050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500.003.080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500.734.007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6.000.005.004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310" name="Rectangle 86"/>
          <p:cNvSpPr>
            <a:spLocks noChangeArrowheads="1"/>
          </p:cNvSpPr>
          <p:nvPr/>
        </p:nvSpPr>
        <p:spPr bwMode="auto">
          <a:xfrm>
            <a:off x="152400" y="228600"/>
            <a:ext cx="51816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200" dirty="0"/>
              <a:t>К вам спешил я на урок</a:t>
            </a:r>
          </a:p>
          <a:p>
            <a:r>
              <a:rPr lang="ru-RU" sz="3200" dirty="0"/>
              <a:t>И успел, надеюсь, в срок.</a:t>
            </a:r>
          </a:p>
          <a:p>
            <a:r>
              <a:rPr lang="ru-RU" sz="3200" dirty="0"/>
              <a:t>Узнайте, как меня зовут.</a:t>
            </a:r>
          </a:p>
          <a:p>
            <a:r>
              <a:rPr lang="ru-RU" sz="3200" dirty="0"/>
              <a:t>Даю на это 5 минут </a:t>
            </a:r>
          </a:p>
        </p:txBody>
      </p:sp>
      <p:pic>
        <p:nvPicPr>
          <p:cNvPr id="52315" name="Picture 91" descr="0004-004-Vinni-Pukh-i-vse-vse-v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3594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740352" y="1628800"/>
            <a:ext cx="5004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40352" y="2153766"/>
            <a:ext cx="5517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51573" y="2684239"/>
            <a:ext cx="5405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0352" y="3165507"/>
            <a:ext cx="5405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40352" y="3717032"/>
            <a:ext cx="5517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42944" y="4101752"/>
            <a:ext cx="3577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40351" y="4756311"/>
            <a:ext cx="5405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П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74816" y="5229200"/>
            <a:ext cx="494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У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62792" y="5788297"/>
            <a:ext cx="4956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Х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72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2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Винни-пух просит вас помочь ему перейти через дорогу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1. Частное 450 и 9 равно 50</a:t>
            </a:r>
          </a:p>
          <a:p>
            <a:r>
              <a:rPr lang="ru-RU" dirty="0" smtClean="0"/>
              <a:t>2. Произведение 15 и 9 равно 115</a:t>
            </a:r>
          </a:p>
          <a:p>
            <a:r>
              <a:rPr lang="ru-RU" dirty="0" smtClean="0"/>
              <a:t>3. Сумма 36 и 64 равна 90</a:t>
            </a:r>
          </a:p>
          <a:p>
            <a:r>
              <a:rPr lang="ru-RU" dirty="0" smtClean="0"/>
              <a:t>4. 78 больше 26 в 3 раза</a:t>
            </a:r>
          </a:p>
          <a:p>
            <a:r>
              <a:rPr lang="ru-RU" dirty="0" smtClean="0"/>
              <a:t>5. При делении на 7 остаток может быть равен 9</a:t>
            </a:r>
          </a:p>
          <a:p>
            <a:r>
              <a:rPr lang="ru-RU" dirty="0" smtClean="0"/>
              <a:t>6. Частное 67 и 7 равно 9 (ост.4)</a:t>
            </a:r>
          </a:p>
          <a:p>
            <a:r>
              <a:rPr lang="ru-RU" dirty="0" smtClean="0"/>
              <a:t>7. При делении 2345 на 5 будет 4 цифры в частном</a:t>
            </a:r>
          </a:p>
          <a:p>
            <a:r>
              <a:rPr lang="ru-RU" dirty="0" smtClean="0"/>
              <a:t>8. Чтобы найти делимое, нужно делитель разделить на частное</a:t>
            </a:r>
          </a:p>
          <a:p>
            <a:r>
              <a:rPr lang="ru-RU" dirty="0" smtClean="0"/>
              <a:t>9. Деление проверяется сложением</a:t>
            </a:r>
          </a:p>
          <a:p>
            <a:r>
              <a:rPr lang="ru-RU" dirty="0" smtClean="0"/>
              <a:t>10. Остаток всегда больше делителя</a:t>
            </a:r>
            <a:endParaRPr lang="ru-RU" dirty="0"/>
          </a:p>
        </p:txBody>
      </p:sp>
      <p:pic>
        <p:nvPicPr>
          <p:cNvPr id="4" name="Picture 91" descr="0004-004-Vinni-Pukh-i-vse-vse-v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768" y="980728"/>
            <a:ext cx="208823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77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cs typeface="Aharoni" pitchFamily="2" charset="-79"/>
              </a:rPr>
              <a:t>-Представь в виде суммы разрядных слагаемых</a:t>
            </a:r>
            <a:endParaRPr lang="ru-RU" b="1" dirty="0">
              <a:cs typeface="Aharoni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53955"/>
          </a:xfrm>
        </p:spPr>
        <p:txBody>
          <a:bodyPr>
            <a:normAutofit/>
          </a:bodyPr>
          <a:lstStyle/>
          <a:p>
            <a:pPr algn="ctr"/>
            <a:endParaRPr lang="ru-RU" sz="6000" dirty="0" smtClean="0"/>
          </a:p>
          <a:p>
            <a:pPr algn="ctr"/>
            <a:r>
              <a:rPr lang="ru-RU" sz="6000" dirty="0" smtClean="0">
                <a:solidFill>
                  <a:srgbClr val="C00000"/>
                </a:solidFill>
                <a:latin typeface="Arial Black" pitchFamily="34" charset="0"/>
              </a:rPr>
              <a:t>972848</a:t>
            </a:r>
            <a:endParaRPr lang="ru-RU" sz="60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54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Определите количество цифр в частном</a:t>
            </a:r>
            <a:endParaRPr lang="ru-RU" sz="40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940 : 4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7395 : 3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  456 : 8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7239 : 9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5635 : 7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  8172 : 4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3290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344</Words>
  <Application>Microsoft Office PowerPoint</Application>
  <PresentationFormat>Экран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Девиз урока:</vt:lpstr>
      <vt:lpstr>План работы в группе:</vt:lpstr>
      <vt:lpstr>Тема урока</vt:lpstr>
      <vt:lpstr>Цели урока</vt:lpstr>
      <vt:lpstr>Презентация PowerPoint</vt:lpstr>
      <vt:lpstr>Презентация PowerPoint</vt:lpstr>
      <vt:lpstr>Винни-пух просит вас помочь ему перейти через дорогу</vt:lpstr>
      <vt:lpstr>-Представь в виде суммы разрядных слагаемых</vt:lpstr>
      <vt:lpstr>Определите количество цифр в частном</vt:lpstr>
      <vt:lpstr>Презентация PowerPoint</vt:lpstr>
      <vt:lpstr>Физминутка</vt:lpstr>
      <vt:lpstr>Алгоритм деления на однозначное число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 многозначных чисел</dc:title>
  <dc:creator>11-36</dc:creator>
  <cp:lastModifiedBy>11-36</cp:lastModifiedBy>
  <cp:revision>36</cp:revision>
  <dcterms:created xsi:type="dcterms:W3CDTF">2014-01-14T07:36:44Z</dcterms:created>
  <dcterms:modified xsi:type="dcterms:W3CDTF">2014-01-27T05:39:38Z</dcterms:modified>
</cp:coreProperties>
</file>