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51"/>
  </p:notesMasterIdLst>
  <p:sldIdLst>
    <p:sldId id="336" r:id="rId8"/>
    <p:sldId id="343" r:id="rId9"/>
    <p:sldId id="344" r:id="rId10"/>
    <p:sldId id="345" r:id="rId11"/>
    <p:sldId id="347" r:id="rId12"/>
    <p:sldId id="348" r:id="rId13"/>
    <p:sldId id="349" r:id="rId14"/>
    <p:sldId id="350" r:id="rId15"/>
    <p:sldId id="355" r:id="rId16"/>
    <p:sldId id="283" r:id="rId17"/>
    <p:sldId id="352" r:id="rId18"/>
    <p:sldId id="264" r:id="rId19"/>
    <p:sldId id="330" r:id="rId20"/>
    <p:sldId id="266" r:id="rId21"/>
    <p:sldId id="284" r:id="rId22"/>
    <p:sldId id="328" r:id="rId23"/>
    <p:sldId id="329" r:id="rId24"/>
    <p:sldId id="269" r:id="rId25"/>
    <p:sldId id="270" r:id="rId26"/>
    <p:sldId id="271" r:id="rId27"/>
    <p:sldId id="272" r:id="rId28"/>
    <p:sldId id="273" r:id="rId29"/>
    <p:sldId id="354" r:id="rId30"/>
    <p:sldId id="331" r:id="rId31"/>
    <p:sldId id="332" r:id="rId32"/>
    <p:sldId id="333" r:id="rId33"/>
    <p:sldId id="335" r:id="rId34"/>
    <p:sldId id="274" r:id="rId35"/>
    <p:sldId id="276" r:id="rId36"/>
    <p:sldId id="275" r:id="rId37"/>
    <p:sldId id="277" r:id="rId38"/>
    <p:sldId id="278" r:id="rId39"/>
    <p:sldId id="356" r:id="rId40"/>
    <p:sldId id="285" r:id="rId41"/>
    <p:sldId id="317" r:id="rId42"/>
    <p:sldId id="315" r:id="rId43"/>
    <p:sldId id="337" r:id="rId44"/>
    <p:sldId id="339" r:id="rId45"/>
    <p:sldId id="338" r:id="rId46"/>
    <p:sldId id="340" r:id="rId47"/>
    <p:sldId id="341" r:id="rId48"/>
    <p:sldId id="308" r:id="rId49"/>
    <p:sldId id="357" r:id="rId5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CC"/>
    <a:srgbClr val="009900"/>
    <a:srgbClr val="B9FFB9"/>
    <a:srgbClr val="C5FFC5"/>
    <a:srgbClr val="E1FFE1"/>
    <a:srgbClr val="85FF85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9FF6A-0B6E-40D6-BAA2-DB5A9449DDB0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E513-E059-4516-8FFE-F2BC70F50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E513-E059-4516-8FFE-F2BC70F502BD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9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FF465-21EB-4304-97E3-0219E32080AC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FCC9-3120-4A98-A047-51D34DBEED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24E92-D87E-43A3-AED9-1F6819852763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098F1-298D-4B7E-99B2-A5EED1BC76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8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61679-022D-40D4-BDB8-2CAA130F9A2E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44EF8-1C30-4728-B346-C760DA7EB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6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15D9D-3F28-445B-8FFC-2C2F1CB576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1CB8-45D6-40D2-A23B-545B5A6AD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70AD4-C330-4818-965E-52BEF266D9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829-F11D-4EA7-BC46-6C0792EB2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7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A59B4-FA3A-4C7C-84B1-84BF3EC27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61658-8503-4ED4-9215-0E550C29C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8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B4174-00D6-4A79-8CE4-BA0F513FA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371B5-49BA-4600-AB84-8026B99B03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4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D8E4D-1C8F-47CD-A26B-9E0B99013B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59E7-5ACF-4369-9FDB-3E1A5BC7C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39AC-41EC-4CA8-97C1-23B59408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6470-82CA-409A-9848-52437C53D0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7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84846-C8BB-4DB3-B147-37BCD314E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3D0-B2C9-4D1B-83BF-628DE9CC0E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54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1E72F-8D35-462D-B11F-39FB25AFF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A5DA-FE36-42FE-AA6F-98772D304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1B0A0-DE1D-42F3-9D44-15C1973CA6ED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07147-3BB0-4FD3-B6B2-B6B72E8B6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29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F3AB-6279-4886-B491-42FDA91CCB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2E2E-AFEB-41EB-BFE3-72ACABB39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ACBBB-02A7-432F-B47A-9427A6D0F0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D9130-DD83-4F51-91CF-F3C5DBDD3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CAB2E-61AD-4B91-A7F1-8FE538028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BDAC0-8A85-4E75-B11F-C8F6FE37F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61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15D9D-3F28-445B-8FFC-2C2F1CB576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1CB8-45D6-40D2-A23B-545B5A6AD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56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70AD4-C330-4818-965E-52BEF266D9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829-F11D-4EA7-BC46-6C0792EB2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78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A59B4-FA3A-4C7C-84B1-84BF3EC27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61658-8503-4ED4-9215-0E550C29C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2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B4174-00D6-4A79-8CE4-BA0F513FA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371B5-49BA-4600-AB84-8026B99B03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94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D8E4D-1C8F-47CD-A26B-9E0B99013B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59E7-5ACF-4369-9FDB-3E1A5BC7C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39AC-41EC-4CA8-97C1-23B59408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6470-82CA-409A-9848-52437C53D0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4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84846-C8BB-4DB3-B147-37BCD314E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3D0-B2C9-4D1B-83BF-628DE9CC0E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173E4-20BD-4601-897F-1133CAB4C96D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38F38-015E-487C-9D25-A73A73B9F2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86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1E72F-8D35-462D-B11F-39FB25AFF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A5DA-FE36-42FE-AA6F-98772D304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10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F3AB-6279-4886-B491-42FDA91CCB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2E2E-AFEB-41EB-BFE3-72ACABB39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33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ACBBB-02A7-432F-B47A-9427A6D0F0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D9130-DD83-4F51-91CF-F3C5DBDD3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CAB2E-61AD-4B91-A7F1-8FE538028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BDAC0-8A85-4E75-B11F-C8F6FE37F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00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15D9D-3F28-445B-8FFC-2C2F1CB576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1CB8-45D6-40D2-A23B-545B5A6AD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11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70AD4-C330-4818-965E-52BEF266D9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829-F11D-4EA7-BC46-6C0792EB2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38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A59B4-FA3A-4C7C-84B1-84BF3EC27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61658-8503-4ED4-9215-0E550C29C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21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B4174-00D6-4A79-8CE4-BA0F513FA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371B5-49BA-4600-AB84-8026B99B03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64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D8E4D-1C8F-47CD-A26B-9E0B99013B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59E7-5ACF-4369-9FDB-3E1A5BC7C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97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39AC-41EC-4CA8-97C1-23B59408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6470-82CA-409A-9848-52437C53D0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EE27A-4E44-4774-89AD-C7D2A49628F4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EE65B-1F7F-4AF6-B66A-D4C501C0D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35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84846-C8BB-4DB3-B147-37BCD314E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3D0-B2C9-4D1B-83BF-628DE9CC0E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85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1E72F-8D35-462D-B11F-39FB25AFF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A5DA-FE36-42FE-AA6F-98772D304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2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F3AB-6279-4886-B491-42FDA91CCB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2E2E-AFEB-41EB-BFE3-72ACABB39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9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ACBBB-02A7-432F-B47A-9427A6D0F0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D9130-DD83-4F51-91CF-F3C5DBDD3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3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CAB2E-61AD-4B91-A7F1-8FE538028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BDAC0-8A85-4E75-B11F-C8F6FE37F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7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15D9D-3F28-445B-8FFC-2C2F1CB576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1CB8-45D6-40D2-A23B-545B5A6AD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14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70AD4-C330-4818-965E-52BEF266D9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829-F11D-4EA7-BC46-6C0792EB2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74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A59B4-FA3A-4C7C-84B1-84BF3EC27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61658-8503-4ED4-9215-0E550C29C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59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B4174-00D6-4A79-8CE4-BA0F513FA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371B5-49BA-4600-AB84-8026B99B03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2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D8E4D-1C8F-47CD-A26B-9E0B99013B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59E7-5ACF-4369-9FDB-3E1A5BC7C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BBF76-9C7F-46F9-BC9E-208D97C286EA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B65D0-E97C-44B5-B80E-3E49E5646E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34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39AC-41EC-4CA8-97C1-23B59408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6470-82CA-409A-9848-52437C53D0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72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84846-C8BB-4DB3-B147-37BCD314E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3D0-B2C9-4D1B-83BF-628DE9CC0E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7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1E72F-8D35-462D-B11F-39FB25AFF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A5DA-FE36-42FE-AA6F-98772D304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28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F3AB-6279-4886-B491-42FDA91CCB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2E2E-AFEB-41EB-BFE3-72ACABB39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4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ACBBB-02A7-432F-B47A-9427A6D0F0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D9130-DD83-4F51-91CF-F3C5DBDD3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92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CAB2E-61AD-4B91-A7F1-8FE538028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BDAC0-8A85-4E75-B11F-C8F6FE37F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43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15D9D-3F28-445B-8FFC-2C2F1CB576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1CB8-45D6-40D2-A23B-545B5A6AD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34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70AD4-C330-4818-965E-52BEF266D9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829-F11D-4EA7-BC46-6C0792EB2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84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A59B4-FA3A-4C7C-84B1-84BF3EC27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61658-8503-4ED4-9215-0E550C29C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92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B4174-00D6-4A79-8CE4-BA0F513FA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371B5-49BA-4600-AB84-8026B99B03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7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B9ACE-E3AC-45F2-93D0-DDE7941E6694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297F4-674A-4858-A94A-CE4849C169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69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D8E4D-1C8F-47CD-A26B-9E0B99013B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59E7-5ACF-4369-9FDB-3E1A5BC7C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8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39AC-41EC-4CA8-97C1-23B59408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6470-82CA-409A-9848-52437C53D0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59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84846-C8BB-4DB3-B147-37BCD314E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3D0-B2C9-4D1B-83BF-628DE9CC0E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15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1E72F-8D35-462D-B11F-39FB25AFF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A5DA-FE36-42FE-AA6F-98772D304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02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F3AB-6279-4886-B491-42FDA91CCB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2E2E-AFEB-41EB-BFE3-72ACABB39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ACBBB-02A7-432F-B47A-9427A6D0F0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D9130-DD83-4F51-91CF-F3C5DBDD3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49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CAB2E-61AD-4B91-A7F1-8FE538028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BDAC0-8A85-4E75-B11F-C8F6FE37F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3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15D9D-3F28-445B-8FFC-2C2F1CB576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1CB8-45D6-40D2-A23B-545B5A6AD4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7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70AD4-C330-4818-965E-52BEF266D9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829-F11D-4EA7-BC46-6C0792EB2F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32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A59B4-FA3A-4C7C-84B1-84BF3EC27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61658-8503-4ED4-9215-0E550C29C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1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E4FDC-9F2A-41BD-AA60-4EA9C83A680C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276D2-5E76-4DBF-AB12-C49E15B8EC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694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B4174-00D6-4A79-8CE4-BA0F513FAB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371B5-49BA-4600-AB84-8026B99B03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80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D8E4D-1C8F-47CD-A26B-9E0B99013B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759E7-5ACF-4369-9FDB-3E1A5BC7C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668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39AC-41EC-4CA8-97C1-23B59408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86470-82CA-409A-9848-52437C53D0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090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84846-C8BB-4DB3-B147-37BCD314E2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43D0-B2C9-4D1B-83BF-628DE9CC0E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2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1E72F-8D35-462D-B11F-39FB25AFFB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A5DA-FE36-42FE-AA6F-98772D3041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68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F3AB-6279-4886-B491-42FDA91CCB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E2E2E-AFEB-41EB-BFE3-72ACABB39E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48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ACBBB-02A7-432F-B47A-9427A6D0F0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D9130-DD83-4F51-91CF-F3C5DBDD3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41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CAB2E-61AD-4B91-A7F1-8FE538028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BDAC0-8A85-4E75-B11F-C8F6FE37F8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D42F9-62F3-4DA3-B8F4-D9CD6DD34A74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EFFA-C60F-4193-906D-66EB1239FA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656071-4367-404B-A3CA-F27423F79B67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667E-AEB6-461E-AAD4-45C42C32A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1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FFE1"/>
            </a:gs>
            <a:gs pos="85000">
              <a:srgbClr val="C5FFC5"/>
            </a:gs>
            <a:gs pos="100000">
              <a:srgbClr val="B9FFB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019A87-BCE0-426A-9DFA-F551A9EE63BD}" type="datetimeFigureOut">
              <a:rPr lang="ru-RU" smtClean="0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BB793D-090E-4C40-A4D0-1E304B5FA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FFE1"/>
            </a:gs>
            <a:gs pos="85000">
              <a:srgbClr val="C5FFC5"/>
            </a:gs>
            <a:gs pos="100000">
              <a:srgbClr val="B9FFB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4FFE3-5271-4249-961D-379A31E0EAD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EB5B-6908-451F-A702-0FA8A2AAFE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4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FFE1"/>
            </a:gs>
            <a:gs pos="85000">
              <a:srgbClr val="C5FFC5"/>
            </a:gs>
            <a:gs pos="100000">
              <a:srgbClr val="B9FFB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4FFE3-5271-4249-961D-379A31E0EAD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EB5B-6908-451F-A702-0FA8A2AAFE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FFE1"/>
            </a:gs>
            <a:gs pos="85000">
              <a:srgbClr val="C5FFC5"/>
            </a:gs>
            <a:gs pos="100000">
              <a:srgbClr val="B9FFB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4FFE3-5271-4249-961D-379A31E0EAD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EB5B-6908-451F-A702-0FA8A2AAFE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2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FFE1"/>
            </a:gs>
            <a:gs pos="85000">
              <a:srgbClr val="C5FFC5"/>
            </a:gs>
            <a:gs pos="100000">
              <a:srgbClr val="B9FFB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4FFE3-5271-4249-961D-379A31E0EAD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EB5B-6908-451F-A702-0FA8A2AAFE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5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FFE1"/>
            </a:gs>
            <a:gs pos="85000">
              <a:srgbClr val="C5FFC5"/>
            </a:gs>
            <a:gs pos="100000">
              <a:srgbClr val="B9FFB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4FFE3-5271-4249-961D-379A31E0EAD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EB5B-6908-451F-A702-0FA8A2AAFE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E1FFE1"/>
            </a:gs>
            <a:gs pos="85000">
              <a:srgbClr val="C5FFC5"/>
            </a:gs>
            <a:gs pos="100000">
              <a:srgbClr val="B9FFB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4FFE3-5271-4249-961D-379A31E0EAD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19.01.2015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EB5B-6908-451F-A702-0FA8A2AAFED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26.png"/><Relationship Id="rId3" Type="http://schemas.microsoft.com/office/2007/relationships/hdphoto" Target="../media/hdphoto13.wdp"/><Relationship Id="rId7" Type="http://schemas.openxmlformats.org/officeDocument/2006/relationships/image" Target="../media/image23.png"/><Relationship Id="rId12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4.wdp"/><Relationship Id="rId10" Type="http://schemas.microsoft.com/office/2007/relationships/hdphoto" Target="../media/hdphoto16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24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32.jpeg"/><Relationship Id="rId17" Type="http://schemas.microsoft.com/office/2007/relationships/hdphoto" Target="../media/hdphoto26.wdp"/><Relationship Id="rId2" Type="http://schemas.openxmlformats.org/officeDocument/2006/relationships/image" Target="../media/image27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microsoft.com/office/2007/relationships/hdphoto" Target="../media/hdphoto22.wdp"/><Relationship Id="rId1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8.wdp"/><Relationship Id="rId5" Type="http://schemas.openxmlformats.org/officeDocument/2006/relationships/image" Target="../media/image38.png"/><Relationship Id="rId10" Type="http://schemas.microsoft.com/office/2007/relationships/hdphoto" Target="../media/hdphoto30.wdp"/><Relationship Id="rId4" Type="http://schemas.microsoft.com/office/2007/relationships/hdphoto" Target="../media/hdphoto27.wdp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hdphoto" Target="../media/hdphoto23.wdp"/><Relationship Id="rId7" Type="http://schemas.openxmlformats.org/officeDocument/2006/relationships/image" Target="../media/image4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microsoft.com/office/2007/relationships/hdphoto" Target="../media/hdphoto32.wdp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349" y="247471"/>
            <a:ext cx="6804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Читаем на «5»!</a:t>
            </a:r>
            <a:endParaRPr lang="ru-RU" sz="7200" dirty="0"/>
          </a:p>
        </p:txBody>
      </p:sp>
      <p:pic>
        <p:nvPicPr>
          <p:cNvPr id="8" name="Picture 4" descr="Клипарт Дети часть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6" t="52435" b="2400"/>
          <a:stretch/>
        </p:blipFill>
        <p:spPr bwMode="auto">
          <a:xfrm>
            <a:off x="533400" y="3490831"/>
            <a:ext cx="2743200" cy="2927940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липарт Дети часть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1440" b="7560"/>
          <a:stretch/>
        </p:blipFill>
        <p:spPr bwMode="auto">
          <a:xfrm>
            <a:off x="4789972" y="3581400"/>
            <a:ext cx="3915090" cy="2837371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липарт Дети часть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7" b="51120"/>
          <a:stretch/>
        </p:blipFill>
        <p:spPr bwMode="auto">
          <a:xfrm>
            <a:off x="2514600" y="1371600"/>
            <a:ext cx="3733800" cy="3249622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13771"/>
            <a:ext cx="80772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Звуки и буквы.</a:t>
            </a:r>
            <a:endParaRPr lang="ru-RU" sz="7200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5720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мы слышим и произносим. </a:t>
            </a:r>
          </a:p>
          <a:p>
            <a:pPr lvl="0">
              <a:lnSpc>
                <a:spcPct val="11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Гласный звук 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звук, который произносится свободно, легко, при его произнесении нет препятствий для выходящего воздуха (не мешают губы, зубы, язык).</a:t>
            </a:r>
          </a:p>
          <a:p>
            <a:pPr lvl="0">
              <a:lnSpc>
                <a:spcPct val="11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Согласный звук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звук, при произнесении которого воздушная струя встречает преграду (губы, зубы, язык).</a:t>
            </a:r>
          </a:p>
          <a:p>
            <a:pPr lvl="0">
              <a:lnSpc>
                <a:spcPct val="110000"/>
              </a:lnSpc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видим и пишем.</a:t>
            </a:r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237565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знаем: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82357"/>
              </p:ext>
            </p:extLst>
          </p:nvPr>
        </p:nvGraphicFramePr>
        <p:xfrm>
          <a:off x="6429586" y="1418333"/>
          <a:ext cx="1625600" cy="1963102"/>
        </p:xfrm>
        <a:graphic>
          <a:graphicData uri="http://schemas.openxmlformats.org/drawingml/2006/table">
            <a:tbl>
              <a:tblPr firstRow="1" firstCol="1" bandRow="1"/>
              <a:tblGrid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</a:tblGrid>
              <a:tr h="19631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73558"/>
              </p:ext>
            </p:extLst>
          </p:nvPr>
        </p:nvGraphicFramePr>
        <p:xfrm>
          <a:off x="850223" y="3962400"/>
          <a:ext cx="1624094" cy="1905795"/>
        </p:xfrm>
        <a:graphic>
          <a:graphicData uri="http://schemas.openxmlformats.org/drawingml/2006/table">
            <a:tbl>
              <a:tblPr firstRow="1" firstCol="1" bandRow="1"/>
              <a:tblGrid>
                <a:gridCol w="217838"/>
                <a:gridCol w="175782"/>
                <a:gridCol w="175782"/>
                <a:gridCol w="175782"/>
                <a:gridCol w="175782"/>
                <a:gridCol w="175782"/>
                <a:gridCol w="175782"/>
                <a:gridCol w="189004"/>
                <a:gridCol w="162560"/>
              </a:tblGrid>
              <a:tr h="1905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30449"/>
              </p:ext>
            </p:extLst>
          </p:nvPr>
        </p:nvGraphicFramePr>
        <p:xfrm>
          <a:off x="817720" y="1613541"/>
          <a:ext cx="1689100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16891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003675" y="1844675"/>
            <a:ext cx="1006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3757612" y="1625123"/>
            <a:ext cx="12366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818523" y="4087523"/>
            <a:ext cx="12366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0" dirty="0">
                <a:latin typeface="Times New Roman" pitchFamily="18" charset="0"/>
                <a:cs typeface="Times New Roman" pitchFamily="18" charset="0"/>
              </a:rPr>
              <a:t>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3529172" y="1668522"/>
            <a:ext cx="1935163" cy="1712913"/>
          </a:xfrm>
          <a:custGeom>
            <a:avLst/>
            <a:gdLst>
              <a:gd name="T0" fmla="*/ 1713 w 3047"/>
              <a:gd name="T1" fmla="*/ 650 h 2698"/>
              <a:gd name="T2" fmla="*/ 976 w 3047"/>
              <a:gd name="T3" fmla="*/ 1173 h 2698"/>
              <a:gd name="T4" fmla="*/ 1516 w 3047"/>
              <a:gd name="T5" fmla="*/ 1043 h 2698"/>
              <a:gd name="T6" fmla="*/ 1860 w 3047"/>
              <a:gd name="T7" fmla="*/ 1321 h 2698"/>
              <a:gd name="T8" fmla="*/ 895 w 3047"/>
              <a:gd name="T9" fmla="*/ 1664 h 2698"/>
              <a:gd name="T10" fmla="*/ 1680 w 3047"/>
              <a:gd name="T11" fmla="*/ 1795 h 2698"/>
              <a:gd name="T12" fmla="*/ 2351 w 3047"/>
              <a:gd name="T13" fmla="*/ 1910 h 2698"/>
              <a:gd name="T14" fmla="*/ 2007 w 3047"/>
              <a:gd name="T15" fmla="*/ 2237 h 2698"/>
              <a:gd name="T16" fmla="*/ 1156 w 3047"/>
              <a:gd name="T17" fmla="*/ 1926 h 2698"/>
              <a:gd name="T18" fmla="*/ 2187 w 3047"/>
              <a:gd name="T19" fmla="*/ 1713 h 2698"/>
              <a:gd name="T20" fmla="*/ 1827 w 3047"/>
              <a:gd name="T21" fmla="*/ 1337 h 2698"/>
              <a:gd name="T22" fmla="*/ 404 w 3047"/>
              <a:gd name="T23" fmla="*/ 1223 h 2698"/>
              <a:gd name="T24" fmla="*/ 1009 w 3047"/>
              <a:gd name="T25" fmla="*/ 961 h 2698"/>
              <a:gd name="T26" fmla="*/ 2106 w 3047"/>
              <a:gd name="T27" fmla="*/ 699 h 2698"/>
              <a:gd name="T28" fmla="*/ 1664 w 3047"/>
              <a:gd name="T29" fmla="*/ 568 h 2698"/>
              <a:gd name="T30" fmla="*/ 600 w 3047"/>
              <a:gd name="T31" fmla="*/ 306 h 2698"/>
              <a:gd name="T32" fmla="*/ 1467 w 3047"/>
              <a:gd name="T33" fmla="*/ 372 h 2698"/>
              <a:gd name="T34" fmla="*/ 306 w 3047"/>
              <a:gd name="T35" fmla="*/ 748 h 2698"/>
              <a:gd name="T36" fmla="*/ 2400 w 3047"/>
              <a:gd name="T37" fmla="*/ 1026 h 2698"/>
              <a:gd name="T38" fmla="*/ 2498 w 3047"/>
              <a:gd name="T39" fmla="*/ 1337 h 2698"/>
              <a:gd name="T40" fmla="*/ 1582 w 3047"/>
              <a:gd name="T41" fmla="*/ 1386 h 2698"/>
              <a:gd name="T42" fmla="*/ 551 w 3047"/>
              <a:gd name="T43" fmla="*/ 1059 h 2698"/>
              <a:gd name="T44" fmla="*/ 158 w 3047"/>
              <a:gd name="T45" fmla="*/ 1288 h 2698"/>
              <a:gd name="T46" fmla="*/ 1386 w 3047"/>
              <a:gd name="T47" fmla="*/ 1435 h 2698"/>
              <a:gd name="T48" fmla="*/ 2106 w 3047"/>
              <a:gd name="T49" fmla="*/ 1533 h 2698"/>
              <a:gd name="T50" fmla="*/ 420 w 3047"/>
              <a:gd name="T51" fmla="*/ 1517 h 2698"/>
              <a:gd name="T52" fmla="*/ 535 w 3047"/>
              <a:gd name="T53" fmla="*/ 1893 h 2698"/>
              <a:gd name="T54" fmla="*/ 1189 w 3047"/>
              <a:gd name="T55" fmla="*/ 2155 h 2698"/>
              <a:gd name="T56" fmla="*/ 2220 w 3047"/>
              <a:gd name="T57" fmla="*/ 1403 h 2698"/>
              <a:gd name="T58" fmla="*/ 2727 w 3047"/>
              <a:gd name="T59" fmla="*/ 1681 h 2698"/>
              <a:gd name="T60" fmla="*/ 1713 w 3047"/>
              <a:gd name="T61" fmla="*/ 1926 h 2698"/>
              <a:gd name="T62" fmla="*/ 1042 w 3047"/>
              <a:gd name="T63" fmla="*/ 1550 h 2698"/>
              <a:gd name="T64" fmla="*/ 600 w 3047"/>
              <a:gd name="T65" fmla="*/ 1893 h 2698"/>
              <a:gd name="T66" fmla="*/ 1026 w 3047"/>
              <a:gd name="T67" fmla="*/ 2253 h 2698"/>
              <a:gd name="T68" fmla="*/ 2318 w 3047"/>
              <a:gd name="T69" fmla="*/ 1681 h 2698"/>
              <a:gd name="T70" fmla="*/ 1762 w 3047"/>
              <a:gd name="T71" fmla="*/ 993 h 2698"/>
              <a:gd name="T72" fmla="*/ 1566 w 3047"/>
              <a:gd name="T73" fmla="*/ 650 h 2698"/>
              <a:gd name="T74" fmla="*/ 1680 w 3047"/>
              <a:gd name="T75" fmla="*/ 290 h 2698"/>
              <a:gd name="T76" fmla="*/ 2367 w 3047"/>
              <a:gd name="T77" fmla="*/ 699 h 2698"/>
              <a:gd name="T78" fmla="*/ 486 w 3047"/>
              <a:gd name="T79" fmla="*/ 1288 h 2698"/>
              <a:gd name="T80" fmla="*/ 551 w 3047"/>
              <a:gd name="T81" fmla="*/ 2073 h 2698"/>
              <a:gd name="T82" fmla="*/ 1271 w 3047"/>
              <a:gd name="T83" fmla="*/ 2433 h 2698"/>
              <a:gd name="T84" fmla="*/ 2858 w 3047"/>
              <a:gd name="T85" fmla="*/ 2270 h 2698"/>
              <a:gd name="T86" fmla="*/ 2367 w 3047"/>
              <a:gd name="T87" fmla="*/ 1615 h 2698"/>
              <a:gd name="T88" fmla="*/ 1746 w 3047"/>
              <a:gd name="T89" fmla="*/ 1386 h 2698"/>
              <a:gd name="T90" fmla="*/ 1271 w 3047"/>
              <a:gd name="T91" fmla="*/ 1223 h 2698"/>
              <a:gd name="T92" fmla="*/ 911 w 3047"/>
              <a:gd name="T93" fmla="*/ 1026 h 2698"/>
              <a:gd name="T94" fmla="*/ 682 w 3047"/>
              <a:gd name="T95" fmla="*/ 797 h 2698"/>
              <a:gd name="T96" fmla="*/ 436 w 3047"/>
              <a:gd name="T97" fmla="*/ 306 h 2698"/>
              <a:gd name="T98" fmla="*/ 1451 w 3047"/>
              <a:gd name="T99" fmla="*/ 143 h 2698"/>
              <a:gd name="T100" fmla="*/ 2138 w 3047"/>
              <a:gd name="T101" fmla="*/ 421 h 2698"/>
              <a:gd name="T102" fmla="*/ 2760 w 3047"/>
              <a:gd name="T103" fmla="*/ 879 h 2698"/>
              <a:gd name="T104" fmla="*/ 2515 w 3047"/>
              <a:gd name="T105" fmla="*/ 1599 h 2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47" h="2698">
                <a:moveTo>
                  <a:pt x="780" y="355"/>
                </a:moveTo>
                <a:cubicBezTo>
                  <a:pt x="991" y="359"/>
                  <a:pt x="1678" y="166"/>
                  <a:pt x="1893" y="486"/>
                </a:cubicBezTo>
                <a:cubicBezTo>
                  <a:pt x="1942" y="635"/>
                  <a:pt x="1886" y="590"/>
                  <a:pt x="1762" y="633"/>
                </a:cubicBezTo>
                <a:cubicBezTo>
                  <a:pt x="1746" y="639"/>
                  <a:pt x="1730" y="649"/>
                  <a:pt x="1713" y="650"/>
                </a:cubicBezTo>
                <a:cubicBezTo>
                  <a:pt x="1484" y="660"/>
                  <a:pt x="1255" y="661"/>
                  <a:pt x="1026" y="666"/>
                </a:cubicBezTo>
                <a:cubicBezTo>
                  <a:pt x="927" y="716"/>
                  <a:pt x="825" y="734"/>
                  <a:pt x="731" y="797"/>
                </a:cubicBezTo>
                <a:cubicBezTo>
                  <a:pt x="736" y="879"/>
                  <a:pt x="734" y="962"/>
                  <a:pt x="747" y="1043"/>
                </a:cubicBezTo>
                <a:cubicBezTo>
                  <a:pt x="763" y="1138"/>
                  <a:pt x="905" y="1159"/>
                  <a:pt x="976" y="1173"/>
                </a:cubicBezTo>
                <a:cubicBezTo>
                  <a:pt x="1047" y="1168"/>
                  <a:pt x="1118" y="1166"/>
                  <a:pt x="1189" y="1157"/>
                </a:cubicBezTo>
                <a:cubicBezTo>
                  <a:pt x="1245" y="1150"/>
                  <a:pt x="1237" y="1133"/>
                  <a:pt x="1287" y="1108"/>
                </a:cubicBezTo>
                <a:cubicBezTo>
                  <a:pt x="1309" y="1097"/>
                  <a:pt x="1384" y="1080"/>
                  <a:pt x="1402" y="1075"/>
                </a:cubicBezTo>
                <a:cubicBezTo>
                  <a:pt x="1440" y="1064"/>
                  <a:pt x="1478" y="1054"/>
                  <a:pt x="1516" y="1043"/>
                </a:cubicBezTo>
                <a:cubicBezTo>
                  <a:pt x="1549" y="1033"/>
                  <a:pt x="1615" y="1010"/>
                  <a:pt x="1615" y="1010"/>
                </a:cubicBezTo>
                <a:cubicBezTo>
                  <a:pt x="1756" y="1019"/>
                  <a:pt x="1896" y="967"/>
                  <a:pt x="1942" y="1108"/>
                </a:cubicBezTo>
                <a:cubicBezTo>
                  <a:pt x="1937" y="1163"/>
                  <a:pt x="1946" y="1221"/>
                  <a:pt x="1926" y="1272"/>
                </a:cubicBezTo>
                <a:cubicBezTo>
                  <a:pt x="1916" y="1298"/>
                  <a:pt x="1883" y="1307"/>
                  <a:pt x="1860" y="1321"/>
                </a:cubicBezTo>
                <a:cubicBezTo>
                  <a:pt x="1797" y="1360"/>
                  <a:pt x="1735" y="1372"/>
                  <a:pt x="1664" y="1386"/>
                </a:cubicBezTo>
                <a:cubicBezTo>
                  <a:pt x="1611" y="1422"/>
                  <a:pt x="1560" y="1431"/>
                  <a:pt x="1500" y="1452"/>
                </a:cubicBezTo>
                <a:cubicBezTo>
                  <a:pt x="1282" y="1439"/>
                  <a:pt x="1093" y="1417"/>
                  <a:pt x="878" y="1435"/>
                </a:cubicBezTo>
                <a:cubicBezTo>
                  <a:pt x="848" y="1526"/>
                  <a:pt x="841" y="1523"/>
                  <a:pt x="895" y="1664"/>
                </a:cubicBezTo>
                <a:cubicBezTo>
                  <a:pt x="902" y="1682"/>
                  <a:pt x="928" y="1686"/>
                  <a:pt x="944" y="1697"/>
                </a:cubicBezTo>
                <a:cubicBezTo>
                  <a:pt x="966" y="1713"/>
                  <a:pt x="985" y="1734"/>
                  <a:pt x="1009" y="1746"/>
                </a:cubicBezTo>
                <a:cubicBezTo>
                  <a:pt x="1040" y="1761"/>
                  <a:pt x="1107" y="1779"/>
                  <a:pt x="1107" y="1779"/>
                </a:cubicBezTo>
                <a:cubicBezTo>
                  <a:pt x="1297" y="1907"/>
                  <a:pt x="1170" y="1835"/>
                  <a:pt x="1680" y="1795"/>
                </a:cubicBezTo>
                <a:cubicBezTo>
                  <a:pt x="1714" y="1792"/>
                  <a:pt x="1778" y="1763"/>
                  <a:pt x="1778" y="1763"/>
                </a:cubicBezTo>
                <a:cubicBezTo>
                  <a:pt x="1898" y="1774"/>
                  <a:pt x="2020" y="1773"/>
                  <a:pt x="2138" y="1795"/>
                </a:cubicBezTo>
                <a:cubicBezTo>
                  <a:pt x="2196" y="1806"/>
                  <a:pt x="2302" y="1861"/>
                  <a:pt x="2302" y="1861"/>
                </a:cubicBezTo>
                <a:cubicBezTo>
                  <a:pt x="2318" y="1877"/>
                  <a:pt x="2347" y="1887"/>
                  <a:pt x="2351" y="1910"/>
                </a:cubicBezTo>
                <a:cubicBezTo>
                  <a:pt x="2369" y="2016"/>
                  <a:pt x="2344" y="2091"/>
                  <a:pt x="2253" y="2123"/>
                </a:cubicBezTo>
                <a:cubicBezTo>
                  <a:pt x="2237" y="2139"/>
                  <a:pt x="2225" y="2163"/>
                  <a:pt x="2204" y="2172"/>
                </a:cubicBezTo>
                <a:cubicBezTo>
                  <a:pt x="2163" y="2190"/>
                  <a:pt x="2073" y="2204"/>
                  <a:pt x="2073" y="2204"/>
                </a:cubicBezTo>
                <a:cubicBezTo>
                  <a:pt x="2051" y="2215"/>
                  <a:pt x="2030" y="2228"/>
                  <a:pt x="2007" y="2237"/>
                </a:cubicBezTo>
                <a:cubicBezTo>
                  <a:pt x="1975" y="2250"/>
                  <a:pt x="1909" y="2270"/>
                  <a:pt x="1909" y="2270"/>
                </a:cubicBezTo>
                <a:cubicBezTo>
                  <a:pt x="1642" y="2264"/>
                  <a:pt x="1373" y="2279"/>
                  <a:pt x="1107" y="2253"/>
                </a:cubicBezTo>
                <a:cubicBezTo>
                  <a:pt x="1083" y="2251"/>
                  <a:pt x="1075" y="2212"/>
                  <a:pt x="1075" y="2188"/>
                </a:cubicBezTo>
                <a:cubicBezTo>
                  <a:pt x="1075" y="2043"/>
                  <a:pt x="1068" y="1997"/>
                  <a:pt x="1156" y="1926"/>
                </a:cubicBezTo>
                <a:cubicBezTo>
                  <a:pt x="1357" y="1766"/>
                  <a:pt x="1591" y="1807"/>
                  <a:pt x="1844" y="1795"/>
                </a:cubicBezTo>
                <a:cubicBezTo>
                  <a:pt x="1889" y="1789"/>
                  <a:pt x="1990" y="1777"/>
                  <a:pt x="2040" y="1763"/>
                </a:cubicBezTo>
                <a:cubicBezTo>
                  <a:pt x="2073" y="1754"/>
                  <a:pt x="2105" y="1741"/>
                  <a:pt x="2138" y="1730"/>
                </a:cubicBezTo>
                <a:cubicBezTo>
                  <a:pt x="2154" y="1724"/>
                  <a:pt x="2187" y="1713"/>
                  <a:pt x="2187" y="1713"/>
                </a:cubicBezTo>
                <a:cubicBezTo>
                  <a:pt x="2246" y="1654"/>
                  <a:pt x="2242" y="1631"/>
                  <a:pt x="2286" y="1566"/>
                </a:cubicBezTo>
                <a:cubicBezTo>
                  <a:pt x="2291" y="1550"/>
                  <a:pt x="2302" y="1534"/>
                  <a:pt x="2302" y="1517"/>
                </a:cubicBezTo>
                <a:cubicBezTo>
                  <a:pt x="2302" y="1373"/>
                  <a:pt x="2246" y="1432"/>
                  <a:pt x="2089" y="1419"/>
                </a:cubicBezTo>
                <a:cubicBezTo>
                  <a:pt x="1991" y="1403"/>
                  <a:pt x="1921" y="1368"/>
                  <a:pt x="1827" y="1337"/>
                </a:cubicBezTo>
                <a:cubicBezTo>
                  <a:pt x="1791" y="1325"/>
                  <a:pt x="1751" y="1326"/>
                  <a:pt x="1713" y="1321"/>
                </a:cubicBezTo>
                <a:cubicBezTo>
                  <a:pt x="1377" y="1204"/>
                  <a:pt x="623" y="1273"/>
                  <a:pt x="535" y="1272"/>
                </a:cubicBezTo>
                <a:cubicBezTo>
                  <a:pt x="508" y="1266"/>
                  <a:pt x="479" y="1265"/>
                  <a:pt x="453" y="1255"/>
                </a:cubicBezTo>
                <a:cubicBezTo>
                  <a:pt x="435" y="1248"/>
                  <a:pt x="421" y="1232"/>
                  <a:pt x="404" y="1223"/>
                </a:cubicBezTo>
                <a:cubicBezTo>
                  <a:pt x="389" y="1215"/>
                  <a:pt x="371" y="1212"/>
                  <a:pt x="355" y="1206"/>
                </a:cubicBezTo>
                <a:cubicBezTo>
                  <a:pt x="366" y="1168"/>
                  <a:pt x="365" y="1125"/>
                  <a:pt x="387" y="1092"/>
                </a:cubicBezTo>
                <a:cubicBezTo>
                  <a:pt x="406" y="1064"/>
                  <a:pt x="490" y="1051"/>
                  <a:pt x="518" y="1043"/>
                </a:cubicBezTo>
                <a:cubicBezTo>
                  <a:pt x="683" y="993"/>
                  <a:pt x="836" y="976"/>
                  <a:pt x="1009" y="961"/>
                </a:cubicBezTo>
                <a:cubicBezTo>
                  <a:pt x="1287" y="903"/>
                  <a:pt x="878" y="983"/>
                  <a:pt x="1598" y="928"/>
                </a:cubicBezTo>
                <a:cubicBezTo>
                  <a:pt x="1753" y="916"/>
                  <a:pt x="1927" y="829"/>
                  <a:pt x="2073" y="781"/>
                </a:cubicBezTo>
                <a:cubicBezTo>
                  <a:pt x="2089" y="770"/>
                  <a:pt x="2115" y="766"/>
                  <a:pt x="2122" y="748"/>
                </a:cubicBezTo>
                <a:cubicBezTo>
                  <a:pt x="2128" y="732"/>
                  <a:pt x="2120" y="709"/>
                  <a:pt x="2106" y="699"/>
                </a:cubicBezTo>
                <a:cubicBezTo>
                  <a:pt x="2084" y="683"/>
                  <a:pt x="1936" y="641"/>
                  <a:pt x="1893" y="633"/>
                </a:cubicBezTo>
                <a:cubicBezTo>
                  <a:pt x="1855" y="626"/>
                  <a:pt x="1816" y="622"/>
                  <a:pt x="1778" y="617"/>
                </a:cubicBezTo>
                <a:cubicBezTo>
                  <a:pt x="1762" y="612"/>
                  <a:pt x="1745" y="608"/>
                  <a:pt x="1729" y="601"/>
                </a:cubicBezTo>
                <a:cubicBezTo>
                  <a:pt x="1707" y="591"/>
                  <a:pt x="1687" y="576"/>
                  <a:pt x="1664" y="568"/>
                </a:cubicBezTo>
                <a:cubicBezTo>
                  <a:pt x="1441" y="494"/>
                  <a:pt x="1160" y="510"/>
                  <a:pt x="944" y="503"/>
                </a:cubicBezTo>
                <a:cubicBezTo>
                  <a:pt x="933" y="500"/>
                  <a:pt x="845" y="479"/>
                  <a:pt x="829" y="470"/>
                </a:cubicBezTo>
                <a:cubicBezTo>
                  <a:pt x="795" y="451"/>
                  <a:pt x="731" y="404"/>
                  <a:pt x="731" y="404"/>
                </a:cubicBezTo>
                <a:cubicBezTo>
                  <a:pt x="683" y="333"/>
                  <a:pt x="669" y="352"/>
                  <a:pt x="600" y="306"/>
                </a:cubicBezTo>
                <a:cubicBezTo>
                  <a:pt x="668" y="260"/>
                  <a:pt x="751" y="218"/>
                  <a:pt x="829" y="192"/>
                </a:cubicBezTo>
                <a:cubicBezTo>
                  <a:pt x="872" y="178"/>
                  <a:pt x="917" y="173"/>
                  <a:pt x="960" y="159"/>
                </a:cubicBezTo>
                <a:cubicBezTo>
                  <a:pt x="1020" y="161"/>
                  <a:pt x="1425" y="70"/>
                  <a:pt x="1484" y="241"/>
                </a:cubicBezTo>
                <a:cubicBezTo>
                  <a:pt x="1478" y="285"/>
                  <a:pt x="1479" y="330"/>
                  <a:pt x="1467" y="372"/>
                </a:cubicBezTo>
                <a:cubicBezTo>
                  <a:pt x="1452" y="426"/>
                  <a:pt x="1423" y="422"/>
                  <a:pt x="1386" y="453"/>
                </a:cubicBezTo>
                <a:cubicBezTo>
                  <a:pt x="1307" y="518"/>
                  <a:pt x="1233" y="564"/>
                  <a:pt x="1124" y="568"/>
                </a:cubicBezTo>
                <a:cubicBezTo>
                  <a:pt x="846" y="578"/>
                  <a:pt x="567" y="579"/>
                  <a:pt x="289" y="584"/>
                </a:cubicBezTo>
                <a:cubicBezTo>
                  <a:pt x="208" y="639"/>
                  <a:pt x="214" y="707"/>
                  <a:pt x="306" y="748"/>
                </a:cubicBezTo>
                <a:cubicBezTo>
                  <a:pt x="471" y="821"/>
                  <a:pt x="636" y="904"/>
                  <a:pt x="813" y="944"/>
                </a:cubicBezTo>
                <a:cubicBezTo>
                  <a:pt x="1294" y="1051"/>
                  <a:pt x="1485" y="968"/>
                  <a:pt x="2236" y="977"/>
                </a:cubicBezTo>
                <a:cubicBezTo>
                  <a:pt x="2258" y="982"/>
                  <a:pt x="2280" y="987"/>
                  <a:pt x="2302" y="993"/>
                </a:cubicBezTo>
                <a:cubicBezTo>
                  <a:pt x="2335" y="1003"/>
                  <a:pt x="2400" y="1026"/>
                  <a:pt x="2400" y="1026"/>
                </a:cubicBezTo>
                <a:cubicBezTo>
                  <a:pt x="2422" y="1042"/>
                  <a:pt x="2448" y="1054"/>
                  <a:pt x="2466" y="1075"/>
                </a:cubicBezTo>
                <a:cubicBezTo>
                  <a:pt x="2477" y="1088"/>
                  <a:pt x="2474" y="1109"/>
                  <a:pt x="2482" y="1124"/>
                </a:cubicBezTo>
                <a:cubicBezTo>
                  <a:pt x="2491" y="1142"/>
                  <a:pt x="2504" y="1157"/>
                  <a:pt x="2515" y="1173"/>
                </a:cubicBezTo>
                <a:cubicBezTo>
                  <a:pt x="2509" y="1228"/>
                  <a:pt x="2515" y="1285"/>
                  <a:pt x="2498" y="1337"/>
                </a:cubicBezTo>
                <a:cubicBezTo>
                  <a:pt x="2492" y="1356"/>
                  <a:pt x="2464" y="1357"/>
                  <a:pt x="2449" y="1370"/>
                </a:cubicBezTo>
                <a:cubicBezTo>
                  <a:pt x="2315" y="1482"/>
                  <a:pt x="2511" y="1412"/>
                  <a:pt x="2138" y="1435"/>
                </a:cubicBezTo>
                <a:cubicBezTo>
                  <a:pt x="1974" y="1430"/>
                  <a:pt x="1810" y="1433"/>
                  <a:pt x="1647" y="1419"/>
                </a:cubicBezTo>
                <a:cubicBezTo>
                  <a:pt x="1623" y="1417"/>
                  <a:pt x="1605" y="1392"/>
                  <a:pt x="1582" y="1386"/>
                </a:cubicBezTo>
                <a:cubicBezTo>
                  <a:pt x="1545" y="1376"/>
                  <a:pt x="1505" y="1377"/>
                  <a:pt x="1467" y="1370"/>
                </a:cubicBezTo>
                <a:cubicBezTo>
                  <a:pt x="1345" y="1348"/>
                  <a:pt x="1229" y="1296"/>
                  <a:pt x="1107" y="1272"/>
                </a:cubicBezTo>
                <a:cubicBezTo>
                  <a:pt x="1001" y="1218"/>
                  <a:pt x="895" y="1186"/>
                  <a:pt x="780" y="1157"/>
                </a:cubicBezTo>
                <a:cubicBezTo>
                  <a:pt x="707" y="1102"/>
                  <a:pt x="639" y="1086"/>
                  <a:pt x="551" y="1059"/>
                </a:cubicBezTo>
                <a:cubicBezTo>
                  <a:pt x="508" y="1046"/>
                  <a:pt x="420" y="1026"/>
                  <a:pt x="420" y="1026"/>
                </a:cubicBezTo>
                <a:cubicBezTo>
                  <a:pt x="289" y="1032"/>
                  <a:pt x="155" y="1012"/>
                  <a:pt x="27" y="1043"/>
                </a:cubicBezTo>
                <a:cubicBezTo>
                  <a:pt x="0" y="1049"/>
                  <a:pt x="8" y="1097"/>
                  <a:pt x="11" y="1124"/>
                </a:cubicBezTo>
                <a:cubicBezTo>
                  <a:pt x="20" y="1224"/>
                  <a:pt x="73" y="1260"/>
                  <a:pt x="158" y="1288"/>
                </a:cubicBezTo>
                <a:cubicBezTo>
                  <a:pt x="257" y="1355"/>
                  <a:pt x="364" y="1400"/>
                  <a:pt x="469" y="1452"/>
                </a:cubicBezTo>
                <a:cubicBezTo>
                  <a:pt x="585" y="1510"/>
                  <a:pt x="664" y="1560"/>
                  <a:pt x="796" y="1583"/>
                </a:cubicBezTo>
                <a:cubicBezTo>
                  <a:pt x="1279" y="1534"/>
                  <a:pt x="993" y="1576"/>
                  <a:pt x="1222" y="1501"/>
                </a:cubicBezTo>
                <a:cubicBezTo>
                  <a:pt x="1278" y="1464"/>
                  <a:pt x="1321" y="1452"/>
                  <a:pt x="1386" y="1435"/>
                </a:cubicBezTo>
                <a:cubicBezTo>
                  <a:pt x="1531" y="1319"/>
                  <a:pt x="1693" y="1211"/>
                  <a:pt x="1876" y="1173"/>
                </a:cubicBezTo>
                <a:cubicBezTo>
                  <a:pt x="1985" y="1179"/>
                  <a:pt x="2096" y="1170"/>
                  <a:pt x="2204" y="1190"/>
                </a:cubicBezTo>
                <a:cubicBezTo>
                  <a:pt x="2223" y="1194"/>
                  <a:pt x="2235" y="1220"/>
                  <a:pt x="2236" y="1239"/>
                </a:cubicBezTo>
                <a:cubicBezTo>
                  <a:pt x="2245" y="1391"/>
                  <a:pt x="2247" y="1486"/>
                  <a:pt x="2106" y="1533"/>
                </a:cubicBezTo>
                <a:cubicBezTo>
                  <a:pt x="1812" y="1631"/>
                  <a:pt x="1703" y="1619"/>
                  <a:pt x="1336" y="1632"/>
                </a:cubicBezTo>
                <a:cubicBezTo>
                  <a:pt x="1222" y="1616"/>
                  <a:pt x="1106" y="1605"/>
                  <a:pt x="993" y="1583"/>
                </a:cubicBezTo>
                <a:cubicBezTo>
                  <a:pt x="937" y="1572"/>
                  <a:pt x="885" y="1545"/>
                  <a:pt x="829" y="1533"/>
                </a:cubicBezTo>
                <a:cubicBezTo>
                  <a:pt x="677" y="1458"/>
                  <a:pt x="713" y="1463"/>
                  <a:pt x="420" y="1517"/>
                </a:cubicBezTo>
                <a:cubicBezTo>
                  <a:pt x="381" y="1524"/>
                  <a:pt x="322" y="1583"/>
                  <a:pt x="322" y="1583"/>
                </a:cubicBezTo>
                <a:cubicBezTo>
                  <a:pt x="300" y="1616"/>
                  <a:pt x="243" y="1644"/>
                  <a:pt x="256" y="1681"/>
                </a:cubicBezTo>
                <a:cubicBezTo>
                  <a:pt x="262" y="1698"/>
                  <a:pt x="289" y="1807"/>
                  <a:pt x="322" y="1828"/>
                </a:cubicBezTo>
                <a:cubicBezTo>
                  <a:pt x="374" y="1861"/>
                  <a:pt x="472" y="1878"/>
                  <a:pt x="535" y="1893"/>
                </a:cubicBezTo>
                <a:cubicBezTo>
                  <a:pt x="570" y="1917"/>
                  <a:pt x="598" y="1951"/>
                  <a:pt x="633" y="1975"/>
                </a:cubicBezTo>
                <a:cubicBezTo>
                  <a:pt x="647" y="1985"/>
                  <a:pt x="666" y="1985"/>
                  <a:pt x="682" y="1992"/>
                </a:cubicBezTo>
                <a:cubicBezTo>
                  <a:pt x="968" y="2122"/>
                  <a:pt x="691" y="2017"/>
                  <a:pt x="895" y="2073"/>
                </a:cubicBezTo>
                <a:cubicBezTo>
                  <a:pt x="998" y="2101"/>
                  <a:pt x="1083" y="2138"/>
                  <a:pt x="1189" y="2155"/>
                </a:cubicBezTo>
                <a:cubicBezTo>
                  <a:pt x="1445" y="2144"/>
                  <a:pt x="1703" y="2150"/>
                  <a:pt x="1958" y="2123"/>
                </a:cubicBezTo>
                <a:cubicBezTo>
                  <a:pt x="1976" y="2121"/>
                  <a:pt x="1970" y="2090"/>
                  <a:pt x="1975" y="2073"/>
                </a:cubicBezTo>
                <a:cubicBezTo>
                  <a:pt x="1992" y="2013"/>
                  <a:pt x="2008" y="1953"/>
                  <a:pt x="2024" y="1893"/>
                </a:cubicBezTo>
                <a:cubicBezTo>
                  <a:pt x="2071" y="1717"/>
                  <a:pt x="2118" y="1555"/>
                  <a:pt x="2220" y="1403"/>
                </a:cubicBezTo>
                <a:cubicBezTo>
                  <a:pt x="2335" y="1408"/>
                  <a:pt x="2451" y="1399"/>
                  <a:pt x="2564" y="1419"/>
                </a:cubicBezTo>
                <a:cubicBezTo>
                  <a:pt x="2583" y="1422"/>
                  <a:pt x="2581" y="1456"/>
                  <a:pt x="2596" y="1468"/>
                </a:cubicBezTo>
                <a:cubicBezTo>
                  <a:pt x="2610" y="1479"/>
                  <a:pt x="2629" y="1479"/>
                  <a:pt x="2646" y="1484"/>
                </a:cubicBezTo>
                <a:cubicBezTo>
                  <a:pt x="2701" y="1558"/>
                  <a:pt x="2709" y="1590"/>
                  <a:pt x="2727" y="1681"/>
                </a:cubicBezTo>
                <a:cubicBezTo>
                  <a:pt x="2716" y="1757"/>
                  <a:pt x="2721" y="1837"/>
                  <a:pt x="2695" y="1910"/>
                </a:cubicBezTo>
                <a:cubicBezTo>
                  <a:pt x="2686" y="1936"/>
                  <a:pt x="2654" y="1947"/>
                  <a:pt x="2629" y="1959"/>
                </a:cubicBezTo>
                <a:cubicBezTo>
                  <a:pt x="2598" y="1974"/>
                  <a:pt x="2531" y="1992"/>
                  <a:pt x="2531" y="1992"/>
                </a:cubicBezTo>
                <a:cubicBezTo>
                  <a:pt x="2093" y="1980"/>
                  <a:pt x="2016" y="2005"/>
                  <a:pt x="1713" y="1926"/>
                </a:cubicBezTo>
                <a:cubicBezTo>
                  <a:pt x="1563" y="1815"/>
                  <a:pt x="1727" y="1924"/>
                  <a:pt x="1582" y="1861"/>
                </a:cubicBezTo>
                <a:cubicBezTo>
                  <a:pt x="1541" y="1844"/>
                  <a:pt x="1506" y="1817"/>
                  <a:pt x="1467" y="1795"/>
                </a:cubicBezTo>
                <a:cubicBezTo>
                  <a:pt x="1398" y="1757"/>
                  <a:pt x="1354" y="1702"/>
                  <a:pt x="1287" y="1664"/>
                </a:cubicBezTo>
                <a:cubicBezTo>
                  <a:pt x="1211" y="1621"/>
                  <a:pt x="1120" y="1589"/>
                  <a:pt x="1042" y="1550"/>
                </a:cubicBezTo>
                <a:cubicBezTo>
                  <a:pt x="1002" y="1530"/>
                  <a:pt x="954" y="1531"/>
                  <a:pt x="911" y="1517"/>
                </a:cubicBezTo>
                <a:cubicBezTo>
                  <a:pt x="835" y="1522"/>
                  <a:pt x="756" y="1515"/>
                  <a:pt x="682" y="1533"/>
                </a:cubicBezTo>
                <a:cubicBezTo>
                  <a:pt x="616" y="1549"/>
                  <a:pt x="600" y="1712"/>
                  <a:pt x="584" y="1763"/>
                </a:cubicBezTo>
                <a:cubicBezTo>
                  <a:pt x="589" y="1806"/>
                  <a:pt x="589" y="1851"/>
                  <a:pt x="600" y="1893"/>
                </a:cubicBezTo>
                <a:cubicBezTo>
                  <a:pt x="623" y="1985"/>
                  <a:pt x="699" y="2034"/>
                  <a:pt x="764" y="2090"/>
                </a:cubicBezTo>
                <a:cubicBezTo>
                  <a:pt x="787" y="2110"/>
                  <a:pt x="805" y="2136"/>
                  <a:pt x="829" y="2155"/>
                </a:cubicBezTo>
                <a:cubicBezTo>
                  <a:pt x="860" y="2180"/>
                  <a:pt x="894" y="2199"/>
                  <a:pt x="927" y="2221"/>
                </a:cubicBezTo>
                <a:cubicBezTo>
                  <a:pt x="956" y="2240"/>
                  <a:pt x="1026" y="2253"/>
                  <a:pt x="1026" y="2253"/>
                </a:cubicBezTo>
                <a:cubicBezTo>
                  <a:pt x="1147" y="2335"/>
                  <a:pt x="1085" y="2311"/>
                  <a:pt x="1206" y="2335"/>
                </a:cubicBezTo>
                <a:cubicBezTo>
                  <a:pt x="1331" y="2386"/>
                  <a:pt x="1425" y="2389"/>
                  <a:pt x="1566" y="2401"/>
                </a:cubicBezTo>
                <a:cubicBezTo>
                  <a:pt x="1848" y="2383"/>
                  <a:pt x="2273" y="2532"/>
                  <a:pt x="2416" y="2237"/>
                </a:cubicBezTo>
                <a:cubicBezTo>
                  <a:pt x="2455" y="2014"/>
                  <a:pt x="2421" y="1865"/>
                  <a:pt x="2318" y="1681"/>
                </a:cubicBezTo>
                <a:cubicBezTo>
                  <a:pt x="2197" y="1466"/>
                  <a:pt x="2254" y="1534"/>
                  <a:pt x="2138" y="1419"/>
                </a:cubicBezTo>
                <a:cubicBezTo>
                  <a:pt x="2117" y="1354"/>
                  <a:pt x="2089" y="1321"/>
                  <a:pt x="2040" y="1272"/>
                </a:cubicBezTo>
                <a:cubicBezTo>
                  <a:pt x="2015" y="1194"/>
                  <a:pt x="1978" y="1137"/>
                  <a:pt x="1909" y="1092"/>
                </a:cubicBezTo>
                <a:cubicBezTo>
                  <a:pt x="1865" y="1027"/>
                  <a:pt x="1838" y="1013"/>
                  <a:pt x="1762" y="993"/>
                </a:cubicBezTo>
                <a:cubicBezTo>
                  <a:pt x="1740" y="966"/>
                  <a:pt x="1715" y="941"/>
                  <a:pt x="1696" y="912"/>
                </a:cubicBezTo>
                <a:cubicBezTo>
                  <a:pt x="1687" y="897"/>
                  <a:pt x="1688" y="878"/>
                  <a:pt x="1680" y="863"/>
                </a:cubicBezTo>
                <a:cubicBezTo>
                  <a:pt x="1671" y="845"/>
                  <a:pt x="1658" y="830"/>
                  <a:pt x="1647" y="813"/>
                </a:cubicBezTo>
                <a:cubicBezTo>
                  <a:pt x="1627" y="753"/>
                  <a:pt x="1590" y="709"/>
                  <a:pt x="1566" y="650"/>
                </a:cubicBezTo>
                <a:cubicBezTo>
                  <a:pt x="1553" y="618"/>
                  <a:pt x="1533" y="552"/>
                  <a:pt x="1533" y="552"/>
                </a:cubicBezTo>
                <a:cubicBezTo>
                  <a:pt x="1538" y="497"/>
                  <a:pt x="1532" y="440"/>
                  <a:pt x="1549" y="388"/>
                </a:cubicBezTo>
                <a:cubicBezTo>
                  <a:pt x="1555" y="369"/>
                  <a:pt x="1582" y="367"/>
                  <a:pt x="1598" y="355"/>
                </a:cubicBezTo>
                <a:cubicBezTo>
                  <a:pt x="1626" y="334"/>
                  <a:pt x="1653" y="312"/>
                  <a:pt x="1680" y="290"/>
                </a:cubicBezTo>
                <a:cubicBezTo>
                  <a:pt x="1751" y="301"/>
                  <a:pt x="1823" y="306"/>
                  <a:pt x="1893" y="323"/>
                </a:cubicBezTo>
                <a:cubicBezTo>
                  <a:pt x="1912" y="328"/>
                  <a:pt x="1925" y="346"/>
                  <a:pt x="1942" y="355"/>
                </a:cubicBezTo>
                <a:cubicBezTo>
                  <a:pt x="2048" y="408"/>
                  <a:pt x="2151" y="467"/>
                  <a:pt x="2236" y="552"/>
                </a:cubicBezTo>
                <a:cubicBezTo>
                  <a:pt x="2265" y="636"/>
                  <a:pt x="2288" y="651"/>
                  <a:pt x="2367" y="699"/>
                </a:cubicBezTo>
                <a:cubicBezTo>
                  <a:pt x="2424" y="775"/>
                  <a:pt x="2469" y="854"/>
                  <a:pt x="2498" y="944"/>
                </a:cubicBezTo>
                <a:cubicBezTo>
                  <a:pt x="2493" y="1004"/>
                  <a:pt x="2502" y="1067"/>
                  <a:pt x="2482" y="1124"/>
                </a:cubicBezTo>
                <a:cubicBezTo>
                  <a:pt x="2446" y="1223"/>
                  <a:pt x="2042" y="1271"/>
                  <a:pt x="1991" y="1272"/>
                </a:cubicBezTo>
                <a:cubicBezTo>
                  <a:pt x="1489" y="1282"/>
                  <a:pt x="988" y="1283"/>
                  <a:pt x="486" y="1288"/>
                </a:cubicBezTo>
                <a:cubicBezTo>
                  <a:pt x="370" y="1325"/>
                  <a:pt x="336" y="1400"/>
                  <a:pt x="273" y="1501"/>
                </a:cubicBezTo>
                <a:cubicBezTo>
                  <a:pt x="257" y="1591"/>
                  <a:pt x="241" y="1662"/>
                  <a:pt x="207" y="1746"/>
                </a:cubicBezTo>
                <a:cubicBezTo>
                  <a:pt x="218" y="1784"/>
                  <a:pt x="222" y="1825"/>
                  <a:pt x="240" y="1861"/>
                </a:cubicBezTo>
                <a:cubicBezTo>
                  <a:pt x="277" y="1935"/>
                  <a:pt x="542" y="2068"/>
                  <a:pt x="551" y="2073"/>
                </a:cubicBezTo>
                <a:cubicBezTo>
                  <a:pt x="640" y="2129"/>
                  <a:pt x="712" y="2212"/>
                  <a:pt x="813" y="2237"/>
                </a:cubicBezTo>
                <a:cubicBezTo>
                  <a:pt x="867" y="2264"/>
                  <a:pt x="925" y="2286"/>
                  <a:pt x="976" y="2319"/>
                </a:cubicBezTo>
                <a:cubicBezTo>
                  <a:pt x="1009" y="2341"/>
                  <a:pt x="1039" y="2369"/>
                  <a:pt x="1075" y="2384"/>
                </a:cubicBezTo>
                <a:cubicBezTo>
                  <a:pt x="1137" y="2410"/>
                  <a:pt x="1208" y="2410"/>
                  <a:pt x="1271" y="2433"/>
                </a:cubicBezTo>
                <a:cubicBezTo>
                  <a:pt x="1358" y="2464"/>
                  <a:pt x="1439" y="2522"/>
                  <a:pt x="1533" y="2532"/>
                </a:cubicBezTo>
                <a:cubicBezTo>
                  <a:pt x="1658" y="2546"/>
                  <a:pt x="1784" y="2550"/>
                  <a:pt x="1909" y="2564"/>
                </a:cubicBezTo>
                <a:cubicBezTo>
                  <a:pt x="3047" y="2541"/>
                  <a:pt x="2464" y="2698"/>
                  <a:pt x="2809" y="2466"/>
                </a:cubicBezTo>
                <a:cubicBezTo>
                  <a:pt x="2861" y="2389"/>
                  <a:pt x="2862" y="2404"/>
                  <a:pt x="2858" y="2270"/>
                </a:cubicBezTo>
                <a:cubicBezTo>
                  <a:pt x="2849" y="1952"/>
                  <a:pt x="2944" y="1850"/>
                  <a:pt x="2727" y="1779"/>
                </a:cubicBezTo>
                <a:cubicBezTo>
                  <a:pt x="2658" y="1727"/>
                  <a:pt x="2616" y="1724"/>
                  <a:pt x="2547" y="1681"/>
                </a:cubicBezTo>
                <a:cubicBezTo>
                  <a:pt x="2524" y="1667"/>
                  <a:pt x="2507" y="1641"/>
                  <a:pt x="2482" y="1632"/>
                </a:cubicBezTo>
                <a:cubicBezTo>
                  <a:pt x="2446" y="1619"/>
                  <a:pt x="2405" y="1621"/>
                  <a:pt x="2367" y="1615"/>
                </a:cubicBezTo>
                <a:cubicBezTo>
                  <a:pt x="2042" y="1486"/>
                  <a:pt x="2517" y="1683"/>
                  <a:pt x="2220" y="1533"/>
                </a:cubicBezTo>
                <a:cubicBezTo>
                  <a:pt x="2200" y="1523"/>
                  <a:pt x="2176" y="1525"/>
                  <a:pt x="2155" y="1517"/>
                </a:cubicBezTo>
                <a:cubicBezTo>
                  <a:pt x="1921" y="1433"/>
                  <a:pt x="2173" y="1492"/>
                  <a:pt x="1860" y="1435"/>
                </a:cubicBezTo>
                <a:cubicBezTo>
                  <a:pt x="1822" y="1419"/>
                  <a:pt x="1786" y="1397"/>
                  <a:pt x="1746" y="1386"/>
                </a:cubicBezTo>
                <a:cubicBezTo>
                  <a:pt x="1703" y="1375"/>
                  <a:pt x="1657" y="1384"/>
                  <a:pt x="1615" y="1370"/>
                </a:cubicBezTo>
                <a:cubicBezTo>
                  <a:pt x="1573" y="1356"/>
                  <a:pt x="1540" y="1322"/>
                  <a:pt x="1500" y="1304"/>
                </a:cubicBezTo>
                <a:cubicBezTo>
                  <a:pt x="1464" y="1288"/>
                  <a:pt x="1424" y="1284"/>
                  <a:pt x="1386" y="1272"/>
                </a:cubicBezTo>
                <a:cubicBezTo>
                  <a:pt x="1306" y="1219"/>
                  <a:pt x="1368" y="1252"/>
                  <a:pt x="1271" y="1223"/>
                </a:cubicBezTo>
                <a:cubicBezTo>
                  <a:pt x="1238" y="1213"/>
                  <a:pt x="1173" y="1190"/>
                  <a:pt x="1173" y="1190"/>
                </a:cubicBezTo>
                <a:cubicBezTo>
                  <a:pt x="1157" y="1179"/>
                  <a:pt x="1142" y="1166"/>
                  <a:pt x="1124" y="1157"/>
                </a:cubicBezTo>
                <a:cubicBezTo>
                  <a:pt x="1109" y="1149"/>
                  <a:pt x="1090" y="1150"/>
                  <a:pt x="1075" y="1141"/>
                </a:cubicBezTo>
                <a:cubicBezTo>
                  <a:pt x="1018" y="1106"/>
                  <a:pt x="966" y="1064"/>
                  <a:pt x="911" y="1026"/>
                </a:cubicBezTo>
                <a:cubicBezTo>
                  <a:pt x="892" y="1013"/>
                  <a:pt x="882" y="989"/>
                  <a:pt x="862" y="977"/>
                </a:cubicBezTo>
                <a:cubicBezTo>
                  <a:pt x="837" y="961"/>
                  <a:pt x="807" y="955"/>
                  <a:pt x="780" y="944"/>
                </a:cubicBezTo>
                <a:cubicBezTo>
                  <a:pt x="745" y="909"/>
                  <a:pt x="720" y="891"/>
                  <a:pt x="698" y="846"/>
                </a:cubicBezTo>
                <a:cubicBezTo>
                  <a:pt x="690" y="831"/>
                  <a:pt x="693" y="810"/>
                  <a:pt x="682" y="797"/>
                </a:cubicBezTo>
                <a:cubicBezTo>
                  <a:pt x="670" y="782"/>
                  <a:pt x="649" y="775"/>
                  <a:pt x="633" y="764"/>
                </a:cubicBezTo>
                <a:cubicBezTo>
                  <a:pt x="591" y="680"/>
                  <a:pt x="554" y="596"/>
                  <a:pt x="502" y="519"/>
                </a:cubicBezTo>
                <a:cubicBezTo>
                  <a:pt x="479" y="422"/>
                  <a:pt x="492" y="470"/>
                  <a:pt x="453" y="355"/>
                </a:cubicBezTo>
                <a:cubicBezTo>
                  <a:pt x="447" y="339"/>
                  <a:pt x="436" y="306"/>
                  <a:pt x="436" y="306"/>
                </a:cubicBezTo>
                <a:cubicBezTo>
                  <a:pt x="442" y="252"/>
                  <a:pt x="436" y="195"/>
                  <a:pt x="453" y="143"/>
                </a:cubicBezTo>
                <a:cubicBezTo>
                  <a:pt x="459" y="124"/>
                  <a:pt x="487" y="123"/>
                  <a:pt x="502" y="110"/>
                </a:cubicBezTo>
                <a:cubicBezTo>
                  <a:pt x="520" y="95"/>
                  <a:pt x="535" y="77"/>
                  <a:pt x="551" y="61"/>
                </a:cubicBezTo>
                <a:cubicBezTo>
                  <a:pt x="1670" y="84"/>
                  <a:pt x="1038" y="0"/>
                  <a:pt x="1451" y="143"/>
                </a:cubicBezTo>
                <a:cubicBezTo>
                  <a:pt x="1491" y="173"/>
                  <a:pt x="1525" y="212"/>
                  <a:pt x="1566" y="241"/>
                </a:cubicBezTo>
                <a:cubicBezTo>
                  <a:pt x="1586" y="255"/>
                  <a:pt x="1611" y="260"/>
                  <a:pt x="1631" y="273"/>
                </a:cubicBezTo>
                <a:cubicBezTo>
                  <a:pt x="1763" y="361"/>
                  <a:pt x="1658" y="326"/>
                  <a:pt x="1778" y="355"/>
                </a:cubicBezTo>
                <a:cubicBezTo>
                  <a:pt x="1890" y="430"/>
                  <a:pt x="1996" y="411"/>
                  <a:pt x="2138" y="421"/>
                </a:cubicBezTo>
                <a:cubicBezTo>
                  <a:pt x="2216" y="451"/>
                  <a:pt x="2310" y="466"/>
                  <a:pt x="2384" y="503"/>
                </a:cubicBezTo>
                <a:cubicBezTo>
                  <a:pt x="2419" y="521"/>
                  <a:pt x="2448" y="549"/>
                  <a:pt x="2482" y="568"/>
                </a:cubicBezTo>
                <a:cubicBezTo>
                  <a:pt x="2518" y="588"/>
                  <a:pt x="2559" y="598"/>
                  <a:pt x="2596" y="617"/>
                </a:cubicBezTo>
                <a:cubicBezTo>
                  <a:pt x="2654" y="703"/>
                  <a:pt x="2698" y="796"/>
                  <a:pt x="2760" y="879"/>
                </a:cubicBezTo>
                <a:cubicBezTo>
                  <a:pt x="2803" y="1007"/>
                  <a:pt x="2865" y="1128"/>
                  <a:pt x="2907" y="1255"/>
                </a:cubicBezTo>
                <a:cubicBezTo>
                  <a:pt x="2902" y="1326"/>
                  <a:pt x="2918" y="1402"/>
                  <a:pt x="2891" y="1468"/>
                </a:cubicBezTo>
                <a:cubicBezTo>
                  <a:pt x="2874" y="1510"/>
                  <a:pt x="2684" y="1574"/>
                  <a:pt x="2646" y="1583"/>
                </a:cubicBezTo>
                <a:cubicBezTo>
                  <a:pt x="2603" y="1593"/>
                  <a:pt x="2559" y="1594"/>
                  <a:pt x="2515" y="1599"/>
                </a:cubicBezTo>
                <a:cubicBezTo>
                  <a:pt x="2343" y="1656"/>
                  <a:pt x="2450" y="1627"/>
                  <a:pt x="2187" y="1664"/>
                </a:cubicBezTo>
                <a:cubicBezTo>
                  <a:pt x="2084" y="1699"/>
                  <a:pt x="2123" y="1697"/>
                  <a:pt x="2073" y="169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974476" y="1497011"/>
            <a:ext cx="12366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372745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727450" y="276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1054038" y="1497013"/>
            <a:ext cx="12366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120048" y="3962400"/>
            <a:ext cx="12366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0" dirty="0"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713536" y="1497012"/>
            <a:ext cx="12366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t="3475" r="69103"/>
          <a:stretch/>
        </p:blipFill>
        <p:spPr bwMode="auto">
          <a:xfrm>
            <a:off x="3539330" y="3962400"/>
            <a:ext cx="1935163" cy="19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118433" y="3956891"/>
            <a:ext cx="12366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0" dirty="0"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19"/>
          <p:cNvSpPr>
            <a:spLocks/>
          </p:cNvSpPr>
          <p:nvPr/>
        </p:nvSpPr>
        <p:spPr bwMode="auto">
          <a:xfrm>
            <a:off x="6404375" y="4221657"/>
            <a:ext cx="1935163" cy="1712913"/>
          </a:xfrm>
          <a:custGeom>
            <a:avLst/>
            <a:gdLst>
              <a:gd name="T0" fmla="*/ 1713 w 3047"/>
              <a:gd name="T1" fmla="*/ 650 h 2698"/>
              <a:gd name="T2" fmla="*/ 976 w 3047"/>
              <a:gd name="T3" fmla="*/ 1173 h 2698"/>
              <a:gd name="T4" fmla="*/ 1516 w 3047"/>
              <a:gd name="T5" fmla="*/ 1043 h 2698"/>
              <a:gd name="T6" fmla="*/ 1860 w 3047"/>
              <a:gd name="T7" fmla="*/ 1321 h 2698"/>
              <a:gd name="T8" fmla="*/ 895 w 3047"/>
              <a:gd name="T9" fmla="*/ 1664 h 2698"/>
              <a:gd name="T10" fmla="*/ 1680 w 3047"/>
              <a:gd name="T11" fmla="*/ 1795 h 2698"/>
              <a:gd name="T12" fmla="*/ 2351 w 3047"/>
              <a:gd name="T13" fmla="*/ 1910 h 2698"/>
              <a:gd name="T14" fmla="*/ 2007 w 3047"/>
              <a:gd name="T15" fmla="*/ 2237 h 2698"/>
              <a:gd name="T16" fmla="*/ 1156 w 3047"/>
              <a:gd name="T17" fmla="*/ 1926 h 2698"/>
              <a:gd name="T18" fmla="*/ 2187 w 3047"/>
              <a:gd name="T19" fmla="*/ 1713 h 2698"/>
              <a:gd name="T20" fmla="*/ 1827 w 3047"/>
              <a:gd name="T21" fmla="*/ 1337 h 2698"/>
              <a:gd name="T22" fmla="*/ 404 w 3047"/>
              <a:gd name="T23" fmla="*/ 1223 h 2698"/>
              <a:gd name="T24" fmla="*/ 1009 w 3047"/>
              <a:gd name="T25" fmla="*/ 961 h 2698"/>
              <a:gd name="T26" fmla="*/ 2106 w 3047"/>
              <a:gd name="T27" fmla="*/ 699 h 2698"/>
              <a:gd name="T28" fmla="*/ 1664 w 3047"/>
              <a:gd name="T29" fmla="*/ 568 h 2698"/>
              <a:gd name="T30" fmla="*/ 600 w 3047"/>
              <a:gd name="T31" fmla="*/ 306 h 2698"/>
              <a:gd name="T32" fmla="*/ 1467 w 3047"/>
              <a:gd name="T33" fmla="*/ 372 h 2698"/>
              <a:gd name="T34" fmla="*/ 306 w 3047"/>
              <a:gd name="T35" fmla="*/ 748 h 2698"/>
              <a:gd name="T36" fmla="*/ 2400 w 3047"/>
              <a:gd name="T37" fmla="*/ 1026 h 2698"/>
              <a:gd name="T38" fmla="*/ 2498 w 3047"/>
              <a:gd name="T39" fmla="*/ 1337 h 2698"/>
              <a:gd name="T40" fmla="*/ 1582 w 3047"/>
              <a:gd name="T41" fmla="*/ 1386 h 2698"/>
              <a:gd name="T42" fmla="*/ 551 w 3047"/>
              <a:gd name="T43" fmla="*/ 1059 h 2698"/>
              <a:gd name="T44" fmla="*/ 158 w 3047"/>
              <a:gd name="T45" fmla="*/ 1288 h 2698"/>
              <a:gd name="T46" fmla="*/ 1386 w 3047"/>
              <a:gd name="T47" fmla="*/ 1435 h 2698"/>
              <a:gd name="T48" fmla="*/ 2106 w 3047"/>
              <a:gd name="T49" fmla="*/ 1533 h 2698"/>
              <a:gd name="T50" fmla="*/ 420 w 3047"/>
              <a:gd name="T51" fmla="*/ 1517 h 2698"/>
              <a:gd name="T52" fmla="*/ 535 w 3047"/>
              <a:gd name="T53" fmla="*/ 1893 h 2698"/>
              <a:gd name="T54" fmla="*/ 1189 w 3047"/>
              <a:gd name="T55" fmla="*/ 2155 h 2698"/>
              <a:gd name="T56" fmla="*/ 2220 w 3047"/>
              <a:gd name="T57" fmla="*/ 1403 h 2698"/>
              <a:gd name="T58" fmla="*/ 2727 w 3047"/>
              <a:gd name="T59" fmla="*/ 1681 h 2698"/>
              <a:gd name="T60" fmla="*/ 1713 w 3047"/>
              <a:gd name="T61" fmla="*/ 1926 h 2698"/>
              <a:gd name="T62" fmla="*/ 1042 w 3047"/>
              <a:gd name="T63" fmla="*/ 1550 h 2698"/>
              <a:gd name="T64" fmla="*/ 600 w 3047"/>
              <a:gd name="T65" fmla="*/ 1893 h 2698"/>
              <a:gd name="T66" fmla="*/ 1026 w 3047"/>
              <a:gd name="T67" fmla="*/ 2253 h 2698"/>
              <a:gd name="T68" fmla="*/ 2318 w 3047"/>
              <a:gd name="T69" fmla="*/ 1681 h 2698"/>
              <a:gd name="T70" fmla="*/ 1762 w 3047"/>
              <a:gd name="T71" fmla="*/ 993 h 2698"/>
              <a:gd name="T72" fmla="*/ 1566 w 3047"/>
              <a:gd name="T73" fmla="*/ 650 h 2698"/>
              <a:gd name="T74" fmla="*/ 1680 w 3047"/>
              <a:gd name="T75" fmla="*/ 290 h 2698"/>
              <a:gd name="T76" fmla="*/ 2367 w 3047"/>
              <a:gd name="T77" fmla="*/ 699 h 2698"/>
              <a:gd name="T78" fmla="*/ 486 w 3047"/>
              <a:gd name="T79" fmla="*/ 1288 h 2698"/>
              <a:gd name="T80" fmla="*/ 551 w 3047"/>
              <a:gd name="T81" fmla="*/ 2073 h 2698"/>
              <a:gd name="T82" fmla="*/ 1271 w 3047"/>
              <a:gd name="T83" fmla="*/ 2433 h 2698"/>
              <a:gd name="T84" fmla="*/ 2858 w 3047"/>
              <a:gd name="T85" fmla="*/ 2270 h 2698"/>
              <a:gd name="T86" fmla="*/ 2367 w 3047"/>
              <a:gd name="T87" fmla="*/ 1615 h 2698"/>
              <a:gd name="T88" fmla="*/ 1746 w 3047"/>
              <a:gd name="T89" fmla="*/ 1386 h 2698"/>
              <a:gd name="T90" fmla="*/ 1271 w 3047"/>
              <a:gd name="T91" fmla="*/ 1223 h 2698"/>
              <a:gd name="T92" fmla="*/ 911 w 3047"/>
              <a:gd name="T93" fmla="*/ 1026 h 2698"/>
              <a:gd name="T94" fmla="*/ 682 w 3047"/>
              <a:gd name="T95" fmla="*/ 797 h 2698"/>
              <a:gd name="T96" fmla="*/ 436 w 3047"/>
              <a:gd name="T97" fmla="*/ 306 h 2698"/>
              <a:gd name="T98" fmla="*/ 1451 w 3047"/>
              <a:gd name="T99" fmla="*/ 143 h 2698"/>
              <a:gd name="T100" fmla="*/ 2138 w 3047"/>
              <a:gd name="T101" fmla="*/ 421 h 2698"/>
              <a:gd name="T102" fmla="*/ 2760 w 3047"/>
              <a:gd name="T103" fmla="*/ 879 h 2698"/>
              <a:gd name="T104" fmla="*/ 2515 w 3047"/>
              <a:gd name="T105" fmla="*/ 1599 h 2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47" h="2698">
                <a:moveTo>
                  <a:pt x="780" y="355"/>
                </a:moveTo>
                <a:cubicBezTo>
                  <a:pt x="991" y="359"/>
                  <a:pt x="1678" y="166"/>
                  <a:pt x="1893" y="486"/>
                </a:cubicBezTo>
                <a:cubicBezTo>
                  <a:pt x="1942" y="635"/>
                  <a:pt x="1886" y="590"/>
                  <a:pt x="1762" y="633"/>
                </a:cubicBezTo>
                <a:cubicBezTo>
                  <a:pt x="1746" y="639"/>
                  <a:pt x="1730" y="649"/>
                  <a:pt x="1713" y="650"/>
                </a:cubicBezTo>
                <a:cubicBezTo>
                  <a:pt x="1484" y="660"/>
                  <a:pt x="1255" y="661"/>
                  <a:pt x="1026" y="666"/>
                </a:cubicBezTo>
                <a:cubicBezTo>
                  <a:pt x="927" y="716"/>
                  <a:pt x="825" y="734"/>
                  <a:pt x="731" y="797"/>
                </a:cubicBezTo>
                <a:cubicBezTo>
                  <a:pt x="736" y="879"/>
                  <a:pt x="734" y="962"/>
                  <a:pt x="747" y="1043"/>
                </a:cubicBezTo>
                <a:cubicBezTo>
                  <a:pt x="763" y="1138"/>
                  <a:pt x="905" y="1159"/>
                  <a:pt x="976" y="1173"/>
                </a:cubicBezTo>
                <a:cubicBezTo>
                  <a:pt x="1047" y="1168"/>
                  <a:pt x="1118" y="1166"/>
                  <a:pt x="1189" y="1157"/>
                </a:cubicBezTo>
                <a:cubicBezTo>
                  <a:pt x="1245" y="1150"/>
                  <a:pt x="1237" y="1133"/>
                  <a:pt x="1287" y="1108"/>
                </a:cubicBezTo>
                <a:cubicBezTo>
                  <a:pt x="1309" y="1097"/>
                  <a:pt x="1384" y="1080"/>
                  <a:pt x="1402" y="1075"/>
                </a:cubicBezTo>
                <a:cubicBezTo>
                  <a:pt x="1440" y="1064"/>
                  <a:pt x="1478" y="1054"/>
                  <a:pt x="1516" y="1043"/>
                </a:cubicBezTo>
                <a:cubicBezTo>
                  <a:pt x="1549" y="1033"/>
                  <a:pt x="1615" y="1010"/>
                  <a:pt x="1615" y="1010"/>
                </a:cubicBezTo>
                <a:cubicBezTo>
                  <a:pt x="1756" y="1019"/>
                  <a:pt x="1896" y="967"/>
                  <a:pt x="1942" y="1108"/>
                </a:cubicBezTo>
                <a:cubicBezTo>
                  <a:pt x="1937" y="1163"/>
                  <a:pt x="1946" y="1221"/>
                  <a:pt x="1926" y="1272"/>
                </a:cubicBezTo>
                <a:cubicBezTo>
                  <a:pt x="1916" y="1298"/>
                  <a:pt x="1883" y="1307"/>
                  <a:pt x="1860" y="1321"/>
                </a:cubicBezTo>
                <a:cubicBezTo>
                  <a:pt x="1797" y="1360"/>
                  <a:pt x="1735" y="1372"/>
                  <a:pt x="1664" y="1386"/>
                </a:cubicBezTo>
                <a:cubicBezTo>
                  <a:pt x="1611" y="1422"/>
                  <a:pt x="1560" y="1431"/>
                  <a:pt x="1500" y="1452"/>
                </a:cubicBezTo>
                <a:cubicBezTo>
                  <a:pt x="1282" y="1439"/>
                  <a:pt x="1093" y="1417"/>
                  <a:pt x="878" y="1435"/>
                </a:cubicBezTo>
                <a:cubicBezTo>
                  <a:pt x="848" y="1526"/>
                  <a:pt x="841" y="1523"/>
                  <a:pt x="895" y="1664"/>
                </a:cubicBezTo>
                <a:cubicBezTo>
                  <a:pt x="902" y="1682"/>
                  <a:pt x="928" y="1686"/>
                  <a:pt x="944" y="1697"/>
                </a:cubicBezTo>
                <a:cubicBezTo>
                  <a:pt x="966" y="1713"/>
                  <a:pt x="985" y="1734"/>
                  <a:pt x="1009" y="1746"/>
                </a:cubicBezTo>
                <a:cubicBezTo>
                  <a:pt x="1040" y="1761"/>
                  <a:pt x="1107" y="1779"/>
                  <a:pt x="1107" y="1779"/>
                </a:cubicBezTo>
                <a:cubicBezTo>
                  <a:pt x="1297" y="1907"/>
                  <a:pt x="1170" y="1835"/>
                  <a:pt x="1680" y="1795"/>
                </a:cubicBezTo>
                <a:cubicBezTo>
                  <a:pt x="1714" y="1792"/>
                  <a:pt x="1778" y="1763"/>
                  <a:pt x="1778" y="1763"/>
                </a:cubicBezTo>
                <a:cubicBezTo>
                  <a:pt x="1898" y="1774"/>
                  <a:pt x="2020" y="1773"/>
                  <a:pt x="2138" y="1795"/>
                </a:cubicBezTo>
                <a:cubicBezTo>
                  <a:pt x="2196" y="1806"/>
                  <a:pt x="2302" y="1861"/>
                  <a:pt x="2302" y="1861"/>
                </a:cubicBezTo>
                <a:cubicBezTo>
                  <a:pt x="2318" y="1877"/>
                  <a:pt x="2347" y="1887"/>
                  <a:pt x="2351" y="1910"/>
                </a:cubicBezTo>
                <a:cubicBezTo>
                  <a:pt x="2369" y="2016"/>
                  <a:pt x="2344" y="2091"/>
                  <a:pt x="2253" y="2123"/>
                </a:cubicBezTo>
                <a:cubicBezTo>
                  <a:pt x="2237" y="2139"/>
                  <a:pt x="2225" y="2163"/>
                  <a:pt x="2204" y="2172"/>
                </a:cubicBezTo>
                <a:cubicBezTo>
                  <a:pt x="2163" y="2190"/>
                  <a:pt x="2073" y="2204"/>
                  <a:pt x="2073" y="2204"/>
                </a:cubicBezTo>
                <a:cubicBezTo>
                  <a:pt x="2051" y="2215"/>
                  <a:pt x="2030" y="2228"/>
                  <a:pt x="2007" y="2237"/>
                </a:cubicBezTo>
                <a:cubicBezTo>
                  <a:pt x="1975" y="2250"/>
                  <a:pt x="1909" y="2270"/>
                  <a:pt x="1909" y="2270"/>
                </a:cubicBezTo>
                <a:cubicBezTo>
                  <a:pt x="1642" y="2264"/>
                  <a:pt x="1373" y="2279"/>
                  <a:pt x="1107" y="2253"/>
                </a:cubicBezTo>
                <a:cubicBezTo>
                  <a:pt x="1083" y="2251"/>
                  <a:pt x="1075" y="2212"/>
                  <a:pt x="1075" y="2188"/>
                </a:cubicBezTo>
                <a:cubicBezTo>
                  <a:pt x="1075" y="2043"/>
                  <a:pt x="1068" y="1997"/>
                  <a:pt x="1156" y="1926"/>
                </a:cubicBezTo>
                <a:cubicBezTo>
                  <a:pt x="1357" y="1766"/>
                  <a:pt x="1591" y="1807"/>
                  <a:pt x="1844" y="1795"/>
                </a:cubicBezTo>
                <a:cubicBezTo>
                  <a:pt x="1889" y="1789"/>
                  <a:pt x="1990" y="1777"/>
                  <a:pt x="2040" y="1763"/>
                </a:cubicBezTo>
                <a:cubicBezTo>
                  <a:pt x="2073" y="1754"/>
                  <a:pt x="2105" y="1741"/>
                  <a:pt x="2138" y="1730"/>
                </a:cubicBezTo>
                <a:cubicBezTo>
                  <a:pt x="2154" y="1724"/>
                  <a:pt x="2187" y="1713"/>
                  <a:pt x="2187" y="1713"/>
                </a:cubicBezTo>
                <a:cubicBezTo>
                  <a:pt x="2246" y="1654"/>
                  <a:pt x="2242" y="1631"/>
                  <a:pt x="2286" y="1566"/>
                </a:cubicBezTo>
                <a:cubicBezTo>
                  <a:pt x="2291" y="1550"/>
                  <a:pt x="2302" y="1534"/>
                  <a:pt x="2302" y="1517"/>
                </a:cubicBezTo>
                <a:cubicBezTo>
                  <a:pt x="2302" y="1373"/>
                  <a:pt x="2246" y="1432"/>
                  <a:pt x="2089" y="1419"/>
                </a:cubicBezTo>
                <a:cubicBezTo>
                  <a:pt x="1991" y="1403"/>
                  <a:pt x="1921" y="1368"/>
                  <a:pt x="1827" y="1337"/>
                </a:cubicBezTo>
                <a:cubicBezTo>
                  <a:pt x="1791" y="1325"/>
                  <a:pt x="1751" y="1326"/>
                  <a:pt x="1713" y="1321"/>
                </a:cubicBezTo>
                <a:cubicBezTo>
                  <a:pt x="1377" y="1204"/>
                  <a:pt x="623" y="1273"/>
                  <a:pt x="535" y="1272"/>
                </a:cubicBezTo>
                <a:cubicBezTo>
                  <a:pt x="508" y="1266"/>
                  <a:pt x="479" y="1265"/>
                  <a:pt x="453" y="1255"/>
                </a:cubicBezTo>
                <a:cubicBezTo>
                  <a:pt x="435" y="1248"/>
                  <a:pt x="421" y="1232"/>
                  <a:pt x="404" y="1223"/>
                </a:cubicBezTo>
                <a:cubicBezTo>
                  <a:pt x="389" y="1215"/>
                  <a:pt x="371" y="1212"/>
                  <a:pt x="355" y="1206"/>
                </a:cubicBezTo>
                <a:cubicBezTo>
                  <a:pt x="366" y="1168"/>
                  <a:pt x="365" y="1125"/>
                  <a:pt x="387" y="1092"/>
                </a:cubicBezTo>
                <a:cubicBezTo>
                  <a:pt x="406" y="1064"/>
                  <a:pt x="490" y="1051"/>
                  <a:pt x="518" y="1043"/>
                </a:cubicBezTo>
                <a:cubicBezTo>
                  <a:pt x="683" y="993"/>
                  <a:pt x="836" y="976"/>
                  <a:pt x="1009" y="961"/>
                </a:cubicBezTo>
                <a:cubicBezTo>
                  <a:pt x="1287" y="903"/>
                  <a:pt x="878" y="983"/>
                  <a:pt x="1598" y="928"/>
                </a:cubicBezTo>
                <a:cubicBezTo>
                  <a:pt x="1753" y="916"/>
                  <a:pt x="1927" y="829"/>
                  <a:pt x="2073" y="781"/>
                </a:cubicBezTo>
                <a:cubicBezTo>
                  <a:pt x="2089" y="770"/>
                  <a:pt x="2115" y="766"/>
                  <a:pt x="2122" y="748"/>
                </a:cubicBezTo>
                <a:cubicBezTo>
                  <a:pt x="2128" y="732"/>
                  <a:pt x="2120" y="709"/>
                  <a:pt x="2106" y="699"/>
                </a:cubicBezTo>
                <a:cubicBezTo>
                  <a:pt x="2084" y="683"/>
                  <a:pt x="1936" y="641"/>
                  <a:pt x="1893" y="633"/>
                </a:cubicBezTo>
                <a:cubicBezTo>
                  <a:pt x="1855" y="626"/>
                  <a:pt x="1816" y="622"/>
                  <a:pt x="1778" y="617"/>
                </a:cubicBezTo>
                <a:cubicBezTo>
                  <a:pt x="1762" y="612"/>
                  <a:pt x="1745" y="608"/>
                  <a:pt x="1729" y="601"/>
                </a:cubicBezTo>
                <a:cubicBezTo>
                  <a:pt x="1707" y="591"/>
                  <a:pt x="1687" y="576"/>
                  <a:pt x="1664" y="568"/>
                </a:cubicBezTo>
                <a:cubicBezTo>
                  <a:pt x="1441" y="494"/>
                  <a:pt x="1160" y="510"/>
                  <a:pt x="944" y="503"/>
                </a:cubicBezTo>
                <a:cubicBezTo>
                  <a:pt x="933" y="500"/>
                  <a:pt x="845" y="479"/>
                  <a:pt x="829" y="470"/>
                </a:cubicBezTo>
                <a:cubicBezTo>
                  <a:pt x="795" y="451"/>
                  <a:pt x="731" y="404"/>
                  <a:pt x="731" y="404"/>
                </a:cubicBezTo>
                <a:cubicBezTo>
                  <a:pt x="683" y="333"/>
                  <a:pt x="669" y="352"/>
                  <a:pt x="600" y="306"/>
                </a:cubicBezTo>
                <a:cubicBezTo>
                  <a:pt x="668" y="260"/>
                  <a:pt x="751" y="218"/>
                  <a:pt x="829" y="192"/>
                </a:cubicBezTo>
                <a:cubicBezTo>
                  <a:pt x="872" y="178"/>
                  <a:pt x="917" y="173"/>
                  <a:pt x="960" y="159"/>
                </a:cubicBezTo>
                <a:cubicBezTo>
                  <a:pt x="1020" y="161"/>
                  <a:pt x="1425" y="70"/>
                  <a:pt x="1484" y="241"/>
                </a:cubicBezTo>
                <a:cubicBezTo>
                  <a:pt x="1478" y="285"/>
                  <a:pt x="1479" y="330"/>
                  <a:pt x="1467" y="372"/>
                </a:cubicBezTo>
                <a:cubicBezTo>
                  <a:pt x="1452" y="426"/>
                  <a:pt x="1423" y="422"/>
                  <a:pt x="1386" y="453"/>
                </a:cubicBezTo>
                <a:cubicBezTo>
                  <a:pt x="1307" y="518"/>
                  <a:pt x="1233" y="564"/>
                  <a:pt x="1124" y="568"/>
                </a:cubicBezTo>
                <a:cubicBezTo>
                  <a:pt x="846" y="578"/>
                  <a:pt x="567" y="579"/>
                  <a:pt x="289" y="584"/>
                </a:cubicBezTo>
                <a:cubicBezTo>
                  <a:pt x="208" y="639"/>
                  <a:pt x="214" y="707"/>
                  <a:pt x="306" y="748"/>
                </a:cubicBezTo>
                <a:cubicBezTo>
                  <a:pt x="471" y="821"/>
                  <a:pt x="636" y="904"/>
                  <a:pt x="813" y="944"/>
                </a:cubicBezTo>
                <a:cubicBezTo>
                  <a:pt x="1294" y="1051"/>
                  <a:pt x="1485" y="968"/>
                  <a:pt x="2236" y="977"/>
                </a:cubicBezTo>
                <a:cubicBezTo>
                  <a:pt x="2258" y="982"/>
                  <a:pt x="2280" y="987"/>
                  <a:pt x="2302" y="993"/>
                </a:cubicBezTo>
                <a:cubicBezTo>
                  <a:pt x="2335" y="1003"/>
                  <a:pt x="2400" y="1026"/>
                  <a:pt x="2400" y="1026"/>
                </a:cubicBezTo>
                <a:cubicBezTo>
                  <a:pt x="2422" y="1042"/>
                  <a:pt x="2448" y="1054"/>
                  <a:pt x="2466" y="1075"/>
                </a:cubicBezTo>
                <a:cubicBezTo>
                  <a:pt x="2477" y="1088"/>
                  <a:pt x="2474" y="1109"/>
                  <a:pt x="2482" y="1124"/>
                </a:cubicBezTo>
                <a:cubicBezTo>
                  <a:pt x="2491" y="1142"/>
                  <a:pt x="2504" y="1157"/>
                  <a:pt x="2515" y="1173"/>
                </a:cubicBezTo>
                <a:cubicBezTo>
                  <a:pt x="2509" y="1228"/>
                  <a:pt x="2515" y="1285"/>
                  <a:pt x="2498" y="1337"/>
                </a:cubicBezTo>
                <a:cubicBezTo>
                  <a:pt x="2492" y="1356"/>
                  <a:pt x="2464" y="1357"/>
                  <a:pt x="2449" y="1370"/>
                </a:cubicBezTo>
                <a:cubicBezTo>
                  <a:pt x="2315" y="1482"/>
                  <a:pt x="2511" y="1412"/>
                  <a:pt x="2138" y="1435"/>
                </a:cubicBezTo>
                <a:cubicBezTo>
                  <a:pt x="1974" y="1430"/>
                  <a:pt x="1810" y="1433"/>
                  <a:pt x="1647" y="1419"/>
                </a:cubicBezTo>
                <a:cubicBezTo>
                  <a:pt x="1623" y="1417"/>
                  <a:pt x="1605" y="1392"/>
                  <a:pt x="1582" y="1386"/>
                </a:cubicBezTo>
                <a:cubicBezTo>
                  <a:pt x="1545" y="1376"/>
                  <a:pt x="1505" y="1377"/>
                  <a:pt x="1467" y="1370"/>
                </a:cubicBezTo>
                <a:cubicBezTo>
                  <a:pt x="1345" y="1348"/>
                  <a:pt x="1229" y="1296"/>
                  <a:pt x="1107" y="1272"/>
                </a:cubicBezTo>
                <a:cubicBezTo>
                  <a:pt x="1001" y="1218"/>
                  <a:pt x="895" y="1186"/>
                  <a:pt x="780" y="1157"/>
                </a:cubicBezTo>
                <a:cubicBezTo>
                  <a:pt x="707" y="1102"/>
                  <a:pt x="639" y="1086"/>
                  <a:pt x="551" y="1059"/>
                </a:cubicBezTo>
                <a:cubicBezTo>
                  <a:pt x="508" y="1046"/>
                  <a:pt x="420" y="1026"/>
                  <a:pt x="420" y="1026"/>
                </a:cubicBezTo>
                <a:cubicBezTo>
                  <a:pt x="289" y="1032"/>
                  <a:pt x="155" y="1012"/>
                  <a:pt x="27" y="1043"/>
                </a:cubicBezTo>
                <a:cubicBezTo>
                  <a:pt x="0" y="1049"/>
                  <a:pt x="8" y="1097"/>
                  <a:pt x="11" y="1124"/>
                </a:cubicBezTo>
                <a:cubicBezTo>
                  <a:pt x="20" y="1224"/>
                  <a:pt x="73" y="1260"/>
                  <a:pt x="158" y="1288"/>
                </a:cubicBezTo>
                <a:cubicBezTo>
                  <a:pt x="257" y="1355"/>
                  <a:pt x="364" y="1400"/>
                  <a:pt x="469" y="1452"/>
                </a:cubicBezTo>
                <a:cubicBezTo>
                  <a:pt x="585" y="1510"/>
                  <a:pt x="664" y="1560"/>
                  <a:pt x="796" y="1583"/>
                </a:cubicBezTo>
                <a:cubicBezTo>
                  <a:pt x="1279" y="1534"/>
                  <a:pt x="993" y="1576"/>
                  <a:pt x="1222" y="1501"/>
                </a:cubicBezTo>
                <a:cubicBezTo>
                  <a:pt x="1278" y="1464"/>
                  <a:pt x="1321" y="1452"/>
                  <a:pt x="1386" y="1435"/>
                </a:cubicBezTo>
                <a:cubicBezTo>
                  <a:pt x="1531" y="1319"/>
                  <a:pt x="1693" y="1211"/>
                  <a:pt x="1876" y="1173"/>
                </a:cubicBezTo>
                <a:cubicBezTo>
                  <a:pt x="1985" y="1179"/>
                  <a:pt x="2096" y="1170"/>
                  <a:pt x="2204" y="1190"/>
                </a:cubicBezTo>
                <a:cubicBezTo>
                  <a:pt x="2223" y="1194"/>
                  <a:pt x="2235" y="1220"/>
                  <a:pt x="2236" y="1239"/>
                </a:cubicBezTo>
                <a:cubicBezTo>
                  <a:pt x="2245" y="1391"/>
                  <a:pt x="2247" y="1486"/>
                  <a:pt x="2106" y="1533"/>
                </a:cubicBezTo>
                <a:cubicBezTo>
                  <a:pt x="1812" y="1631"/>
                  <a:pt x="1703" y="1619"/>
                  <a:pt x="1336" y="1632"/>
                </a:cubicBezTo>
                <a:cubicBezTo>
                  <a:pt x="1222" y="1616"/>
                  <a:pt x="1106" y="1605"/>
                  <a:pt x="993" y="1583"/>
                </a:cubicBezTo>
                <a:cubicBezTo>
                  <a:pt x="937" y="1572"/>
                  <a:pt x="885" y="1545"/>
                  <a:pt x="829" y="1533"/>
                </a:cubicBezTo>
                <a:cubicBezTo>
                  <a:pt x="677" y="1458"/>
                  <a:pt x="713" y="1463"/>
                  <a:pt x="420" y="1517"/>
                </a:cubicBezTo>
                <a:cubicBezTo>
                  <a:pt x="381" y="1524"/>
                  <a:pt x="322" y="1583"/>
                  <a:pt x="322" y="1583"/>
                </a:cubicBezTo>
                <a:cubicBezTo>
                  <a:pt x="300" y="1616"/>
                  <a:pt x="243" y="1644"/>
                  <a:pt x="256" y="1681"/>
                </a:cubicBezTo>
                <a:cubicBezTo>
                  <a:pt x="262" y="1698"/>
                  <a:pt x="289" y="1807"/>
                  <a:pt x="322" y="1828"/>
                </a:cubicBezTo>
                <a:cubicBezTo>
                  <a:pt x="374" y="1861"/>
                  <a:pt x="472" y="1878"/>
                  <a:pt x="535" y="1893"/>
                </a:cubicBezTo>
                <a:cubicBezTo>
                  <a:pt x="570" y="1917"/>
                  <a:pt x="598" y="1951"/>
                  <a:pt x="633" y="1975"/>
                </a:cubicBezTo>
                <a:cubicBezTo>
                  <a:pt x="647" y="1985"/>
                  <a:pt x="666" y="1985"/>
                  <a:pt x="682" y="1992"/>
                </a:cubicBezTo>
                <a:cubicBezTo>
                  <a:pt x="968" y="2122"/>
                  <a:pt x="691" y="2017"/>
                  <a:pt x="895" y="2073"/>
                </a:cubicBezTo>
                <a:cubicBezTo>
                  <a:pt x="998" y="2101"/>
                  <a:pt x="1083" y="2138"/>
                  <a:pt x="1189" y="2155"/>
                </a:cubicBezTo>
                <a:cubicBezTo>
                  <a:pt x="1445" y="2144"/>
                  <a:pt x="1703" y="2150"/>
                  <a:pt x="1958" y="2123"/>
                </a:cubicBezTo>
                <a:cubicBezTo>
                  <a:pt x="1976" y="2121"/>
                  <a:pt x="1970" y="2090"/>
                  <a:pt x="1975" y="2073"/>
                </a:cubicBezTo>
                <a:cubicBezTo>
                  <a:pt x="1992" y="2013"/>
                  <a:pt x="2008" y="1953"/>
                  <a:pt x="2024" y="1893"/>
                </a:cubicBezTo>
                <a:cubicBezTo>
                  <a:pt x="2071" y="1717"/>
                  <a:pt x="2118" y="1555"/>
                  <a:pt x="2220" y="1403"/>
                </a:cubicBezTo>
                <a:cubicBezTo>
                  <a:pt x="2335" y="1408"/>
                  <a:pt x="2451" y="1399"/>
                  <a:pt x="2564" y="1419"/>
                </a:cubicBezTo>
                <a:cubicBezTo>
                  <a:pt x="2583" y="1422"/>
                  <a:pt x="2581" y="1456"/>
                  <a:pt x="2596" y="1468"/>
                </a:cubicBezTo>
                <a:cubicBezTo>
                  <a:pt x="2610" y="1479"/>
                  <a:pt x="2629" y="1479"/>
                  <a:pt x="2646" y="1484"/>
                </a:cubicBezTo>
                <a:cubicBezTo>
                  <a:pt x="2701" y="1558"/>
                  <a:pt x="2709" y="1590"/>
                  <a:pt x="2727" y="1681"/>
                </a:cubicBezTo>
                <a:cubicBezTo>
                  <a:pt x="2716" y="1757"/>
                  <a:pt x="2721" y="1837"/>
                  <a:pt x="2695" y="1910"/>
                </a:cubicBezTo>
                <a:cubicBezTo>
                  <a:pt x="2686" y="1936"/>
                  <a:pt x="2654" y="1947"/>
                  <a:pt x="2629" y="1959"/>
                </a:cubicBezTo>
                <a:cubicBezTo>
                  <a:pt x="2598" y="1974"/>
                  <a:pt x="2531" y="1992"/>
                  <a:pt x="2531" y="1992"/>
                </a:cubicBezTo>
                <a:cubicBezTo>
                  <a:pt x="2093" y="1980"/>
                  <a:pt x="2016" y="2005"/>
                  <a:pt x="1713" y="1926"/>
                </a:cubicBezTo>
                <a:cubicBezTo>
                  <a:pt x="1563" y="1815"/>
                  <a:pt x="1727" y="1924"/>
                  <a:pt x="1582" y="1861"/>
                </a:cubicBezTo>
                <a:cubicBezTo>
                  <a:pt x="1541" y="1844"/>
                  <a:pt x="1506" y="1817"/>
                  <a:pt x="1467" y="1795"/>
                </a:cubicBezTo>
                <a:cubicBezTo>
                  <a:pt x="1398" y="1757"/>
                  <a:pt x="1354" y="1702"/>
                  <a:pt x="1287" y="1664"/>
                </a:cubicBezTo>
                <a:cubicBezTo>
                  <a:pt x="1211" y="1621"/>
                  <a:pt x="1120" y="1589"/>
                  <a:pt x="1042" y="1550"/>
                </a:cubicBezTo>
                <a:cubicBezTo>
                  <a:pt x="1002" y="1530"/>
                  <a:pt x="954" y="1531"/>
                  <a:pt x="911" y="1517"/>
                </a:cubicBezTo>
                <a:cubicBezTo>
                  <a:pt x="835" y="1522"/>
                  <a:pt x="756" y="1515"/>
                  <a:pt x="682" y="1533"/>
                </a:cubicBezTo>
                <a:cubicBezTo>
                  <a:pt x="616" y="1549"/>
                  <a:pt x="600" y="1712"/>
                  <a:pt x="584" y="1763"/>
                </a:cubicBezTo>
                <a:cubicBezTo>
                  <a:pt x="589" y="1806"/>
                  <a:pt x="589" y="1851"/>
                  <a:pt x="600" y="1893"/>
                </a:cubicBezTo>
                <a:cubicBezTo>
                  <a:pt x="623" y="1985"/>
                  <a:pt x="699" y="2034"/>
                  <a:pt x="764" y="2090"/>
                </a:cubicBezTo>
                <a:cubicBezTo>
                  <a:pt x="787" y="2110"/>
                  <a:pt x="805" y="2136"/>
                  <a:pt x="829" y="2155"/>
                </a:cubicBezTo>
                <a:cubicBezTo>
                  <a:pt x="860" y="2180"/>
                  <a:pt x="894" y="2199"/>
                  <a:pt x="927" y="2221"/>
                </a:cubicBezTo>
                <a:cubicBezTo>
                  <a:pt x="956" y="2240"/>
                  <a:pt x="1026" y="2253"/>
                  <a:pt x="1026" y="2253"/>
                </a:cubicBezTo>
                <a:cubicBezTo>
                  <a:pt x="1147" y="2335"/>
                  <a:pt x="1085" y="2311"/>
                  <a:pt x="1206" y="2335"/>
                </a:cubicBezTo>
                <a:cubicBezTo>
                  <a:pt x="1331" y="2386"/>
                  <a:pt x="1425" y="2389"/>
                  <a:pt x="1566" y="2401"/>
                </a:cubicBezTo>
                <a:cubicBezTo>
                  <a:pt x="1848" y="2383"/>
                  <a:pt x="2273" y="2532"/>
                  <a:pt x="2416" y="2237"/>
                </a:cubicBezTo>
                <a:cubicBezTo>
                  <a:pt x="2455" y="2014"/>
                  <a:pt x="2421" y="1865"/>
                  <a:pt x="2318" y="1681"/>
                </a:cubicBezTo>
                <a:cubicBezTo>
                  <a:pt x="2197" y="1466"/>
                  <a:pt x="2254" y="1534"/>
                  <a:pt x="2138" y="1419"/>
                </a:cubicBezTo>
                <a:cubicBezTo>
                  <a:pt x="2117" y="1354"/>
                  <a:pt x="2089" y="1321"/>
                  <a:pt x="2040" y="1272"/>
                </a:cubicBezTo>
                <a:cubicBezTo>
                  <a:pt x="2015" y="1194"/>
                  <a:pt x="1978" y="1137"/>
                  <a:pt x="1909" y="1092"/>
                </a:cubicBezTo>
                <a:cubicBezTo>
                  <a:pt x="1865" y="1027"/>
                  <a:pt x="1838" y="1013"/>
                  <a:pt x="1762" y="993"/>
                </a:cubicBezTo>
                <a:cubicBezTo>
                  <a:pt x="1740" y="966"/>
                  <a:pt x="1715" y="941"/>
                  <a:pt x="1696" y="912"/>
                </a:cubicBezTo>
                <a:cubicBezTo>
                  <a:pt x="1687" y="897"/>
                  <a:pt x="1688" y="878"/>
                  <a:pt x="1680" y="863"/>
                </a:cubicBezTo>
                <a:cubicBezTo>
                  <a:pt x="1671" y="845"/>
                  <a:pt x="1658" y="830"/>
                  <a:pt x="1647" y="813"/>
                </a:cubicBezTo>
                <a:cubicBezTo>
                  <a:pt x="1627" y="753"/>
                  <a:pt x="1590" y="709"/>
                  <a:pt x="1566" y="650"/>
                </a:cubicBezTo>
                <a:cubicBezTo>
                  <a:pt x="1553" y="618"/>
                  <a:pt x="1533" y="552"/>
                  <a:pt x="1533" y="552"/>
                </a:cubicBezTo>
                <a:cubicBezTo>
                  <a:pt x="1538" y="497"/>
                  <a:pt x="1532" y="440"/>
                  <a:pt x="1549" y="388"/>
                </a:cubicBezTo>
                <a:cubicBezTo>
                  <a:pt x="1555" y="369"/>
                  <a:pt x="1582" y="367"/>
                  <a:pt x="1598" y="355"/>
                </a:cubicBezTo>
                <a:cubicBezTo>
                  <a:pt x="1626" y="334"/>
                  <a:pt x="1653" y="312"/>
                  <a:pt x="1680" y="290"/>
                </a:cubicBezTo>
                <a:cubicBezTo>
                  <a:pt x="1751" y="301"/>
                  <a:pt x="1823" y="306"/>
                  <a:pt x="1893" y="323"/>
                </a:cubicBezTo>
                <a:cubicBezTo>
                  <a:pt x="1912" y="328"/>
                  <a:pt x="1925" y="346"/>
                  <a:pt x="1942" y="355"/>
                </a:cubicBezTo>
                <a:cubicBezTo>
                  <a:pt x="2048" y="408"/>
                  <a:pt x="2151" y="467"/>
                  <a:pt x="2236" y="552"/>
                </a:cubicBezTo>
                <a:cubicBezTo>
                  <a:pt x="2265" y="636"/>
                  <a:pt x="2288" y="651"/>
                  <a:pt x="2367" y="699"/>
                </a:cubicBezTo>
                <a:cubicBezTo>
                  <a:pt x="2424" y="775"/>
                  <a:pt x="2469" y="854"/>
                  <a:pt x="2498" y="944"/>
                </a:cubicBezTo>
                <a:cubicBezTo>
                  <a:pt x="2493" y="1004"/>
                  <a:pt x="2502" y="1067"/>
                  <a:pt x="2482" y="1124"/>
                </a:cubicBezTo>
                <a:cubicBezTo>
                  <a:pt x="2446" y="1223"/>
                  <a:pt x="2042" y="1271"/>
                  <a:pt x="1991" y="1272"/>
                </a:cubicBezTo>
                <a:cubicBezTo>
                  <a:pt x="1489" y="1282"/>
                  <a:pt x="988" y="1283"/>
                  <a:pt x="486" y="1288"/>
                </a:cubicBezTo>
                <a:cubicBezTo>
                  <a:pt x="370" y="1325"/>
                  <a:pt x="336" y="1400"/>
                  <a:pt x="273" y="1501"/>
                </a:cubicBezTo>
                <a:cubicBezTo>
                  <a:pt x="257" y="1591"/>
                  <a:pt x="241" y="1662"/>
                  <a:pt x="207" y="1746"/>
                </a:cubicBezTo>
                <a:cubicBezTo>
                  <a:pt x="218" y="1784"/>
                  <a:pt x="222" y="1825"/>
                  <a:pt x="240" y="1861"/>
                </a:cubicBezTo>
                <a:cubicBezTo>
                  <a:pt x="277" y="1935"/>
                  <a:pt x="542" y="2068"/>
                  <a:pt x="551" y="2073"/>
                </a:cubicBezTo>
                <a:cubicBezTo>
                  <a:pt x="640" y="2129"/>
                  <a:pt x="712" y="2212"/>
                  <a:pt x="813" y="2237"/>
                </a:cubicBezTo>
                <a:cubicBezTo>
                  <a:pt x="867" y="2264"/>
                  <a:pt x="925" y="2286"/>
                  <a:pt x="976" y="2319"/>
                </a:cubicBezTo>
                <a:cubicBezTo>
                  <a:pt x="1009" y="2341"/>
                  <a:pt x="1039" y="2369"/>
                  <a:pt x="1075" y="2384"/>
                </a:cubicBezTo>
                <a:cubicBezTo>
                  <a:pt x="1137" y="2410"/>
                  <a:pt x="1208" y="2410"/>
                  <a:pt x="1271" y="2433"/>
                </a:cubicBezTo>
                <a:cubicBezTo>
                  <a:pt x="1358" y="2464"/>
                  <a:pt x="1439" y="2522"/>
                  <a:pt x="1533" y="2532"/>
                </a:cubicBezTo>
                <a:cubicBezTo>
                  <a:pt x="1658" y="2546"/>
                  <a:pt x="1784" y="2550"/>
                  <a:pt x="1909" y="2564"/>
                </a:cubicBezTo>
                <a:cubicBezTo>
                  <a:pt x="3047" y="2541"/>
                  <a:pt x="2464" y="2698"/>
                  <a:pt x="2809" y="2466"/>
                </a:cubicBezTo>
                <a:cubicBezTo>
                  <a:pt x="2861" y="2389"/>
                  <a:pt x="2862" y="2404"/>
                  <a:pt x="2858" y="2270"/>
                </a:cubicBezTo>
                <a:cubicBezTo>
                  <a:pt x="2849" y="1952"/>
                  <a:pt x="2944" y="1850"/>
                  <a:pt x="2727" y="1779"/>
                </a:cubicBezTo>
                <a:cubicBezTo>
                  <a:pt x="2658" y="1727"/>
                  <a:pt x="2616" y="1724"/>
                  <a:pt x="2547" y="1681"/>
                </a:cubicBezTo>
                <a:cubicBezTo>
                  <a:pt x="2524" y="1667"/>
                  <a:pt x="2507" y="1641"/>
                  <a:pt x="2482" y="1632"/>
                </a:cubicBezTo>
                <a:cubicBezTo>
                  <a:pt x="2446" y="1619"/>
                  <a:pt x="2405" y="1621"/>
                  <a:pt x="2367" y="1615"/>
                </a:cubicBezTo>
                <a:cubicBezTo>
                  <a:pt x="2042" y="1486"/>
                  <a:pt x="2517" y="1683"/>
                  <a:pt x="2220" y="1533"/>
                </a:cubicBezTo>
                <a:cubicBezTo>
                  <a:pt x="2200" y="1523"/>
                  <a:pt x="2176" y="1525"/>
                  <a:pt x="2155" y="1517"/>
                </a:cubicBezTo>
                <a:cubicBezTo>
                  <a:pt x="1921" y="1433"/>
                  <a:pt x="2173" y="1492"/>
                  <a:pt x="1860" y="1435"/>
                </a:cubicBezTo>
                <a:cubicBezTo>
                  <a:pt x="1822" y="1419"/>
                  <a:pt x="1786" y="1397"/>
                  <a:pt x="1746" y="1386"/>
                </a:cubicBezTo>
                <a:cubicBezTo>
                  <a:pt x="1703" y="1375"/>
                  <a:pt x="1657" y="1384"/>
                  <a:pt x="1615" y="1370"/>
                </a:cubicBezTo>
                <a:cubicBezTo>
                  <a:pt x="1573" y="1356"/>
                  <a:pt x="1540" y="1322"/>
                  <a:pt x="1500" y="1304"/>
                </a:cubicBezTo>
                <a:cubicBezTo>
                  <a:pt x="1464" y="1288"/>
                  <a:pt x="1424" y="1284"/>
                  <a:pt x="1386" y="1272"/>
                </a:cubicBezTo>
                <a:cubicBezTo>
                  <a:pt x="1306" y="1219"/>
                  <a:pt x="1368" y="1252"/>
                  <a:pt x="1271" y="1223"/>
                </a:cubicBezTo>
                <a:cubicBezTo>
                  <a:pt x="1238" y="1213"/>
                  <a:pt x="1173" y="1190"/>
                  <a:pt x="1173" y="1190"/>
                </a:cubicBezTo>
                <a:cubicBezTo>
                  <a:pt x="1157" y="1179"/>
                  <a:pt x="1142" y="1166"/>
                  <a:pt x="1124" y="1157"/>
                </a:cubicBezTo>
                <a:cubicBezTo>
                  <a:pt x="1109" y="1149"/>
                  <a:pt x="1090" y="1150"/>
                  <a:pt x="1075" y="1141"/>
                </a:cubicBezTo>
                <a:cubicBezTo>
                  <a:pt x="1018" y="1106"/>
                  <a:pt x="966" y="1064"/>
                  <a:pt x="911" y="1026"/>
                </a:cubicBezTo>
                <a:cubicBezTo>
                  <a:pt x="892" y="1013"/>
                  <a:pt x="882" y="989"/>
                  <a:pt x="862" y="977"/>
                </a:cubicBezTo>
                <a:cubicBezTo>
                  <a:pt x="837" y="961"/>
                  <a:pt x="807" y="955"/>
                  <a:pt x="780" y="944"/>
                </a:cubicBezTo>
                <a:cubicBezTo>
                  <a:pt x="745" y="909"/>
                  <a:pt x="720" y="891"/>
                  <a:pt x="698" y="846"/>
                </a:cubicBezTo>
                <a:cubicBezTo>
                  <a:pt x="690" y="831"/>
                  <a:pt x="693" y="810"/>
                  <a:pt x="682" y="797"/>
                </a:cubicBezTo>
                <a:cubicBezTo>
                  <a:pt x="670" y="782"/>
                  <a:pt x="649" y="775"/>
                  <a:pt x="633" y="764"/>
                </a:cubicBezTo>
                <a:cubicBezTo>
                  <a:pt x="591" y="680"/>
                  <a:pt x="554" y="596"/>
                  <a:pt x="502" y="519"/>
                </a:cubicBezTo>
                <a:cubicBezTo>
                  <a:pt x="479" y="422"/>
                  <a:pt x="492" y="470"/>
                  <a:pt x="453" y="355"/>
                </a:cubicBezTo>
                <a:cubicBezTo>
                  <a:pt x="447" y="339"/>
                  <a:pt x="436" y="306"/>
                  <a:pt x="436" y="306"/>
                </a:cubicBezTo>
                <a:cubicBezTo>
                  <a:pt x="442" y="252"/>
                  <a:pt x="436" y="195"/>
                  <a:pt x="453" y="143"/>
                </a:cubicBezTo>
                <a:cubicBezTo>
                  <a:pt x="459" y="124"/>
                  <a:pt x="487" y="123"/>
                  <a:pt x="502" y="110"/>
                </a:cubicBezTo>
                <a:cubicBezTo>
                  <a:pt x="520" y="95"/>
                  <a:pt x="535" y="77"/>
                  <a:pt x="551" y="61"/>
                </a:cubicBezTo>
                <a:cubicBezTo>
                  <a:pt x="1670" y="84"/>
                  <a:pt x="1038" y="0"/>
                  <a:pt x="1451" y="143"/>
                </a:cubicBezTo>
                <a:cubicBezTo>
                  <a:pt x="1491" y="173"/>
                  <a:pt x="1525" y="212"/>
                  <a:pt x="1566" y="241"/>
                </a:cubicBezTo>
                <a:cubicBezTo>
                  <a:pt x="1586" y="255"/>
                  <a:pt x="1611" y="260"/>
                  <a:pt x="1631" y="273"/>
                </a:cubicBezTo>
                <a:cubicBezTo>
                  <a:pt x="1763" y="361"/>
                  <a:pt x="1658" y="326"/>
                  <a:pt x="1778" y="355"/>
                </a:cubicBezTo>
                <a:cubicBezTo>
                  <a:pt x="1890" y="430"/>
                  <a:pt x="1996" y="411"/>
                  <a:pt x="2138" y="421"/>
                </a:cubicBezTo>
                <a:cubicBezTo>
                  <a:pt x="2216" y="451"/>
                  <a:pt x="2310" y="466"/>
                  <a:pt x="2384" y="503"/>
                </a:cubicBezTo>
                <a:cubicBezTo>
                  <a:pt x="2419" y="521"/>
                  <a:pt x="2448" y="549"/>
                  <a:pt x="2482" y="568"/>
                </a:cubicBezTo>
                <a:cubicBezTo>
                  <a:pt x="2518" y="588"/>
                  <a:pt x="2559" y="598"/>
                  <a:pt x="2596" y="617"/>
                </a:cubicBezTo>
                <a:cubicBezTo>
                  <a:pt x="2654" y="703"/>
                  <a:pt x="2698" y="796"/>
                  <a:pt x="2760" y="879"/>
                </a:cubicBezTo>
                <a:cubicBezTo>
                  <a:pt x="2803" y="1007"/>
                  <a:pt x="2865" y="1128"/>
                  <a:pt x="2907" y="1255"/>
                </a:cubicBezTo>
                <a:cubicBezTo>
                  <a:pt x="2902" y="1326"/>
                  <a:pt x="2918" y="1402"/>
                  <a:pt x="2891" y="1468"/>
                </a:cubicBezTo>
                <a:cubicBezTo>
                  <a:pt x="2874" y="1510"/>
                  <a:pt x="2684" y="1574"/>
                  <a:pt x="2646" y="1583"/>
                </a:cubicBezTo>
                <a:cubicBezTo>
                  <a:pt x="2603" y="1593"/>
                  <a:pt x="2559" y="1594"/>
                  <a:pt x="2515" y="1599"/>
                </a:cubicBezTo>
                <a:cubicBezTo>
                  <a:pt x="2343" y="1656"/>
                  <a:pt x="2450" y="1627"/>
                  <a:pt x="2187" y="1664"/>
                </a:cubicBezTo>
                <a:cubicBezTo>
                  <a:pt x="2084" y="1699"/>
                  <a:pt x="2123" y="1697"/>
                  <a:pt x="2073" y="169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8270" y="152400"/>
            <a:ext cx="6845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200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Перечёркнутые буквы.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365" y="88139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Помоги кошке назвать буквы, перечёркнутые линиями.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28" b="95556" l="79063" r="96458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9278" t="59440" r="3577" b="4686"/>
          <a:stretch/>
        </p:blipFill>
        <p:spPr>
          <a:xfrm>
            <a:off x="5305450" y="5078113"/>
            <a:ext cx="1182816" cy="1555858"/>
          </a:xfrm>
          <a:prstGeom prst="rect">
            <a:avLst/>
          </a:prstGeom>
          <a:gradFill>
            <a:gsLst>
              <a:gs pos="64000">
                <a:srgbClr val="E1FFE1"/>
              </a:gs>
              <a:gs pos="85000">
                <a:srgbClr val="C5FFC5"/>
              </a:gs>
              <a:gs pos="100000">
                <a:srgbClr val="B9FFB9"/>
              </a:gs>
            </a:gsLst>
            <a:lin ang="5400000" scaled="0"/>
          </a:gradFill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9903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Перевёрнутые буквы.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7" b="67639" l="9375" r="94479">
                        <a14:foregroundMark x1="19688" y1="29306" x2="19688" y2="29306"/>
                        <a14:foregroundMark x1="46042" y1="27361" x2="46042" y2="27361"/>
                        <a14:foregroundMark x1="78438" y1="27639" x2="78438" y2="27639"/>
                        <a14:foregroundMark x1="48646" y1="55278" x2="48646" y2="55278"/>
                        <a14:foregroundMark x1="20625" y1="57361" x2="20625" y2="57361"/>
                        <a14:foregroundMark x1="14792" y1="58056" x2="14792" y2="580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422" t="15045" r="12968" b="32328"/>
          <a:stretch/>
        </p:blipFill>
        <p:spPr>
          <a:xfrm>
            <a:off x="1346812" y="2438400"/>
            <a:ext cx="6678976" cy="2903862"/>
          </a:xfrm>
          <a:ln w="28575">
            <a:solidFill>
              <a:srgbClr val="008000"/>
            </a:solidFill>
          </a:ln>
        </p:spPr>
      </p:pic>
      <p:pic>
        <p:nvPicPr>
          <p:cNvPr id="3074" name="Picture 2" descr="http://luntiki.ru/uploads/images/7/e/9/c/25/deb74b126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17" y1="85549" x2="5217" y2="85549"/>
                        <a14:foregroundMark x1="79783" y1="53468" x2="79783" y2="53468"/>
                        <a14:foregroundMark x1="89130" y1="23699" x2="89130" y2="23699"/>
                        <a14:foregroundMark x1="78913" y1="13873" x2="78913" y2="13873"/>
                        <a14:foregroundMark x1="92826" y1="25723" x2="92826" y2="25723"/>
                        <a14:foregroundMark x1="84348" y1="19653" x2="84348" y2="19653"/>
                        <a14:foregroundMark x1="79783" y1="43642" x2="79783" y2="43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4800600"/>
            <a:ext cx="2435225" cy="1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13716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Помоги собачке определить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неправильно написанные буквы.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918" y="7620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еркальные буквы.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914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Помоги зайчику узнать буквы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зеркальному изображению.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78354"/>
              </p:ext>
            </p:extLst>
          </p:nvPr>
        </p:nvGraphicFramePr>
        <p:xfrm>
          <a:off x="794701" y="1868507"/>
          <a:ext cx="7706995" cy="4608492"/>
        </p:xfrm>
        <a:graphic>
          <a:graphicData uri="http://schemas.openxmlformats.org/drawingml/2006/table">
            <a:tbl>
              <a:tblPr firstRow="1" firstCol="1" bandRow="1"/>
              <a:tblGrid>
                <a:gridCol w="7706995"/>
              </a:tblGrid>
              <a:tr h="460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i="1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 flipH="1">
            <a:off x="1390649" y="2209800"/>
            <a:ext cx="6515101" cy="3990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  Ы  И  К  Б</a:t>
            </a:r>
          </a:p>
          <a:p>
            <a:pPr algn="ctr" rtl="0">
              <a:buNone/>
            </a:pPr>
            <a:r>
              <a:rPr lang="ru-RU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Л  В  Г  У  С</a:t>
            </a:r>
          </a:p>
          <a:p>
            <a:pPr algn="ctr" rtl="0">
              <a:buNone/>
            </a:pPr>
            <a:r>
              <a:rPr lang="ru-RU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  З  Е  Д</a:t>
            </a:r>
            <a:endParaRPr lang="ru-RU" sz="4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7" name="Picture 2" descr="http://img1.liveinternet.ru/images/attach/c/2/68/386/68386578_1293395600_df6e69ccf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t="11125" r="3397" b="7961"/>
          <a:stretch/>
        </p:blipFill>
        <p:spPr bwMode="auto">
          <a:xfrm flipH="1">
            <a:off x="7162800" y="4616514"/>
            <a:ext cx="1295400" cy="17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аложенные буквы.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7" b="90125" l="20729" r="82813">
                        <a14:foregroundMark x1="55937" y1="43672" x2="55937" y2="43672"/>
                        <a14:foregroundMark x1="55937" y1="41586" x2="55937" y2="41586"/>
                        <a14:foregroundMark x1="56146" y1="44784" x2="56146" y2="44784"/>
                        <a14:foregroundMark x1="48229" y1="71071" x2="48229" y2="71071"/>
                        <a14:foregroundMark x1="49375" y1="70654" x2="49375" y2="70654"/>
                        <a14:foregroundMark x1="50417" y1="70654" x2="50417" y2="70654"/>
                        <a14:foregroundMark x1="51042" y1="69819" x2="51042" y2="69819"/>
                      </a14:backgroundRemoval>
                    </a14:imgEffect>
                  </a14:imgLayer>
                </a14:imgProps>
              </a:ext>
            </a:extLst>
          </a:blip>
          <a:srcRect l="20987" t="9826" r="17176" b="10242"/>
          <a:stretch/>
        </p:blipFill>
        <p:spPr bwMode="auto">
          <a:xfrm>
            <a:off x="1828800" y="1981200"/>
            <a:ext cx="5343181" cy="405420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62200" y="1279793"/>
            <a:ext cx="4648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Помоги ёжику узнать буквы.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5124" name="Picture 4" descr="http://img1.liveinternet.ru/images/attach/b/2/23/586/23586895_1209150308_ezhi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6"/>
          <a:stretch/>
        </p:blipFill>
        <p:spPr bwMode="auto">
          <a:xfrm>
            <a:off x="6477000" y="4419600"/>
            <a:ext cx="19462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39624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Слоги.</a:t>
            </a:r>
            <a:endParaRPr lang="ru-RU" sz="7200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знаем: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гласный звук или гласный звук в сочетании с согласным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согласными) , которые произносятся одним толчком выдыхаемого воздуха.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  в  слове  гласных, столько  и  слогов.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5350" y="152400"/>
            <a:ext cx="49530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Читаем слоги.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4870"/>
              </p:ext>
            </p:extLst>
          </p:nvPr>
        </p:nvGraphicFramePr>
        <p:xfrm>
          <a:off x="838200" y="762000"/>
          <a:ext cx="7696200" cy="5638800"/>
        </p:xfrm>
        <a:graphic>
          <a:graphicData uri="http://schemas.openxmlformats.org/drawingml/2006/table">
            <a:tbl>
              <a:tblPr firstRow="1" bandRow="1"/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3600" kern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3600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279" marR="30279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5350" y="152400"/>
            <a:ext cx="49530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Читаем слоги.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72835"/>
              </p:ext>
            </p:extLst>
          </p:nvPr>
        </p:nvGraphicFramePr>
        <p:xfrm>
          <a:off x="685800" y="914400"/>
          <a:ext cx="8153403" cy="5562600"/>
        </p:xfrm>
        <a:graphic>
          <a:graphicData uri="http://schemas.openxmlformats.org/drawingml/2006/table">
            <a:tbl>
              <a:tblPr firstRow="1" firstCol="1" bandRow="1"/>
              <a:tblGrid>
                <a:gridCol w="1629935"/>
                <a:gridCol w="1630867"/>
                <a:gridCol w="1630867"/>
                <a:gridCol w="1630867"/>
                <a:gridCol w="1630867"/>
              </a:tblGrid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6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36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36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36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36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36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36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6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3600" spc="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3600" spc="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36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8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4290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8000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Слова.</a:t>
            </a:r>
            <a:endParaRPr lang="ru-RU" sz="8000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981200"/>
            <a:ext cx="6629400" cy="3124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Мы знаем: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 слогов.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обозначает предметы,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их признаки и действия.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Читаем похожие слова.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95776"/>
              </p:ext>
            </p:extLst>
          </p:nvPr>
        </p:nvGraphicFramePr>
        <p:xfrm>
          <a:off x="1219200" y="3429000"/>
          <a:ext cx="7086600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1376029"/>
                <a:gridCol w="1350347"/>
                <a:gridCol w="1490615"/>
                <a:gridCol w="1386896"/>
                <a:gridCol w="148271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ль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ль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шь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мь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шь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30496"/>
              </p:ext>
            </p:extLst>
          </p:nvPr>
        </p:nvGraphicFramePr>
        <p:xfrm>
          <a:off x="685801" y="914400"/>
          <a:ext cx="7696199" cy="2362200"/>
        </p:xfrm>
        <a:graphic>
          <a:graphicData uri="http://schemas.openxmlformats.org/drawingml/2006/table">
            <a:tbl>
              <a:tblPr firstRow="1" firstCol="1" bandRow="1"/>
              <a:tblGrid>
                <a:gridCol w="1065474"/>
                <a:gridCol w="1045588"/>
                <a:gridCol w="1154201"/>
                <a:gridCol w="1162614"/>
                <a:gridCol w="1073888"/>
                <a:gridCol w="1148082"/>
                <a:gridCol w="1046352"/>
              </a:tblGrid>
              <a:tr h="787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800" spc="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r>
                        <a:rPr lang="ru-RU" sz="2800" spc="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spc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2800" spc="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u-RU" sz="2800" spc="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spc="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19763"/>
              </p:ext>
            </p:extLst>
          </p:nvPr>
        </p:nvGraphicFramePr>
        <p:xfrm>
          <a:off x="1066800" y="3505200"/>
          <a:ext cx="6858000" cy="3124200"/>
        </p:xfrm>
        <a:graphic>
          <a:graphicData uri="http://schemas.openxmlformats.org/drawingml/2006/table">
            <a:tbl>
              <a:tblPr firstRow="1" bandRow="1"/>
              <a:tblGrid>
                <a:gridCol w="6858000"/>
              </a:tblGrid>
              <a:tr h="3124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1621" y="609600"/>
            <a:ext cx="8534400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Авторская методическая разработка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«Дидактический материал 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 коррекции чтения младших школьников».</a:t>
            </a:r>
          </a:p>
          <a:p>
            <a:pPr lvl="0" algn="ctr">
              <a:spcBef>
                <a:spcPct val="20000"/>
              </a:spcBef>
              <a:defRPr/>
            </a:pPr>
            <a:endParaRPr lang="ru-RU" sz="3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spc="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Алсуфьева</a:t>
            </a:r>
            <a:r>
              <a:rPr lang="ru-RU" sz="2800" b="1" spc="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– логопед МБОУ СОШ № 14 г. Архангельск</a:t>
            </a:r>
          </a:p>
          <a:p>
            <a:pPr lvl="0" algn="r">
              <a:spcBef>
                <a:spcPct val="20000"/>
              </a:spcBef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2800" b="1" spc="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Лопатина Л.И.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– логопед МБОУ СОШ № 26 г. Архангельск</a:t>
            </a:r>
          </a:p>
        </p:txBody>
      </p:sp>
    </p:spTree>
    <p:extLst>
      <p:ext uri="{BB962C8B-B14F-4D97-AF65-F5344CB8AC3E}">
        <p14:creationId xmlns:p14="http://schemas.microsoft.com/office/powerpoint/2010/main" val="20377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257800" cy="79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Словесные горки.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251" y="1978394"/>
            <a:ext cx="2438400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endParaRPr lang="ru-RU" sz="3600" spc="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ы</a:t>
            </a:r>
            <a:endParaRPr lang="ru-RU" sz="3600" spc="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endParaRPr lang="ru-RU" sz="3600" spc="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б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endParaRPr lang="ru-RU" sz="3600" spc="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3600" spc="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endParaRPr lang="ru-RU" sz="3600" spc="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2972" y="1978393"/>
            <a:ext cx="2438400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</a:t>
            </a:r>
            <a:r>
              <a:rPr lang="ru-RU" sz="3600" spc="200" dirty="0">
                <a:latin typeface="Times New Roman" pitchFamily="18" charset="0"/>
                <a:ea typeface="Calibri"/>
                <a:cs typeface="Times New Roman" pitchFamily="18" charset="0"/>
              </a:rPr>
              <a:t>нц</a:t>
            </a:r>
            <a:r>
              <a:rPr lang="ru-RU" sz="3600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</a:t>
            </a:r>
          </a:p>
        </p:txBody>
      </p:sp>
      <p:pic>
        <p:nvPicPr>
          <p:cNvPr id="6" name="Picture 4" descr="http://img0.liveinternet.ru/images/attach/c/8/101/286/101286672_1369421723_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38" y="4724400"/>
            <a:ext cx="1732124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136" y="838200"/>
            <a:ext cx="8343900" cy="11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pc="200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Читаем </a:t>
            </a:r>
            <a:r>
              <a:rPr lang="ru-RU" sz="2800" b="1" spc="200" dirty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слова, </a:t>
            </a:r>
            <a:endParaRPr lang="ru-RU" sz="2800" b="1" spc="200" dirty="0" smtClean="0">
              <a:solidFill>
                <a:srgbClr val="008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pc="200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спускаясь </a:t>
            </a:r>
            <a:r>
              <a:rPr lang="ru-RU" sz="2800" b="1" spc="200" dirty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и поднимаясь по лесенке.</a:t>
            </a:r>
            <a:endParaRPr lang="ru-RU" sz="2800" b="1" spc="200" dirty="0">
              <a:solidFill>
                <a:srgbClr val="008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75438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Читаем «дружные» слова.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7"/>
          <p:cNvSpPr>
            <a:spLocks noGrp="1"/>
          </p:cNvSpPr>
          <p:nvPr>
            <p:ph sz="half" idx="1"/>
          </p:nvPr>
        </p:nvSpPr>
        <p:spPr>
          <a:xfrm>
            <a:off x="5486400" y="1066800"/>
            <a:ext cx="22860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лес</a:t>
            </a:r>
          </a:p>
          <a:p>
            <a:pPr marL="0" indent="0">
              <a:buNone/>
            </a:pP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ок</a:t>
            </a:r>
          </a:p>
          <a:p>
            <a:pPr marL="0" indent="0">
              <a:buNone/>
            </a:pP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ной</a:t>
            </a:r>
          </a:p>
          <a:p>
            <a:pPr marL="0" indent="0">
              <a:buNone/>
            </a:pP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ник</a:t>
            </a:r>
          </a:p>
          <a:p>
            <a:pPr marL="0" indent="0">
              <a:buNone/>
            </a:pP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очек</a:t>
            </a:r>
          </a:p>
          <a:p>
            <a:pPr marL="0" indent="0">
              <a:buNone/>
            </a:pP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ничий</a:t>
            </a:r>
          </a:p>
        </p:txBody>
      </p:sp>
      <p:pic>
        <p:nvPicPr>
          <p:cNvPr id="11270" name="Picture 6" descr="http://touroid.ru/uploads/images/00/00/78/2011/08/13/5446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10281" r="14111"/>
          <a:stretch/>
        </p:blipFill>
        <p:spPr bwMode="auto">
          <a:xfrm>
            <a:off x="1600200" y="5171123"/>
            <a:ext cx="1470271" cy="1440000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7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2362200" cy="4010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spc="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pPr marL="0" indent="0">
              <a:buNone/>
            </a:pPr>
            <a:r>
              <a:rPr lang="ru-RU" sz="3600" b="1" spc="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ка</a:t>
            </a:r>
          </a:p>
          <a:p>
            <a:pPr marL="0" indent="0">
              <a:buNone/>
            </a:pPr>
            <a:r>
              <a:rPr lang="ru-RU" sz="3600" b="1" spc="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ный</a:t>
            </a:r>
          </a:p>
          <a:p>
            <a:pPr marL="0" indent="0">
              <a:buNone/>
            </a:pPr>
            <a:r>
              <a:rPr lang="ru-RU" sz="3600" b="1" spc="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ушка</a:t>
            </a:r>
          </a:p>
          <a:p>
            <a:pPr marL="0" indent="0">
              <a:buNone/>
            </a:pPr>
            <a:r>
              <a:rPr lang="ru-RU" sz="3600" b="1" spc="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истый</a:t>
            </a:r>
          </a:p>
          <a:p>
            <a:pPr marL="0" indent="0">
              <a:buNone/>
            </a:pPr>
            <a:r>
              <a:rPr lang="ru-RU" sz="3600" spc="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3600" b="1" spc="200" dirty="0" smtClean="0"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3600" spc="200" dirty="0" smtClean="0">
                <a:latin typeface="Times New Roman" pitchFamily="18" charset="0"/>
                <a:cs typeface="Times New Roman" pitchFamily="18" charset="0"/>
              </a:rPr>
              <a:t>ок</a:t>
            </a:r>
          </a:p>
        </p:txBody>
      </p:sp>
      <p:pic>
        <p:nvPicPr>
          <p:cNvPr id="2054" name="Picture 6" descr="http://photos2.ocan.ru/zem/23351-589517_I6wG4gsT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49089"/>
            <a:ext cx="2577180" cy="1440000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Чем похожи и </a:t>
            </a:r>
            <a:b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чем различаются слова?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1594468"/>
            <a:ext cx="2362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300" dirty="0" smtClean="0">
                <a:latin typeface="Times New Roman" pitchFamily="18" charset="0"/>
                <a:ea typeface="Calibri"/>
                <a:cs typeface="Times New Roman" pitchFamily="18" charset="0"/>
              </a:rPr>
              <a:t>шёл</a:t>
            </a:r>
            <a:endParaRPr lang="ru-RU" sz="3200" spc="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 smtClean="0"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3200" spc="300" dirty="0" smtClean="0">
                <a:latin typeface="Times New Roman" pitchFamily="18" charset="0"/>
                <a:ea typeface="Calibri"/>
                <a:cs typeface="Times New Roman" pitchFamily="18" charset="0"/>
              </a:rPr>
              <a:t>шёл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</a:t>
            </a:r>
            <a:r>
              <a:rPr lang="ru-RU" sz="3200" spc="300" dirty="0" smtClean="0">
                <a:latin typeface="Times New Roman" pitchFamily="18" charset="0"/>
                <a:ea typeface="Calibri"/>
                <a:cs typeface="Times New Roman" pitchFamily="18" charset="0"/>
              </a:rPr>
              <a:t>шёл</a:t>
            </a:r>
            <a:endParaRPr lang="ru-RU" sz="3200" spc="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>
                <a:latin typeface="Times New Roman" pitchFamily="18" charset="0"/>
                <a:ea typeface="Calibri"/>
                <a:cs typeface="Times New Roman" pitchFamily="18" charset="0"/>
              </a:rPr>
              <a:t>вы</a:t>
            </a:r>
            <a:r>
              <a:rPr lang="ru-RU" sz="3200" spc="300" dirty="0">
                <a:latin typeface="Times New Roman" pitchFamily="18" charset="0"/>
                <a:ea typeface="Calibri"/>
                <a:cs typeface="Times New Roman" pitchFamily="18" charset="0"/>
              </a:rPr>
              <a:t>шел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>
                <a:latin typeface="Times New Roman" pitchFamily="18" charset="0"/>
                <a:ea typeface="Calibri"/>
                <a:cs typeface="Times New Roman" pitchFamily="18" charset="0"/>
              </a:rPr>
              <a:t>пере</a:t>
            </a:r>
            <a:r>
              <a:rPr lang="ru-RU" sz="3200" spc="300" dirty="0">
                <a:latin typeface="Times New Roman" pitchFamily="18" charset="0"/>
                <a:ea typeface="Calibri"/>
                <a:cs typeface="Times New Roman" pitchFamily="18" charset="0"/>
              </a:rPr>
              <a:t>шёл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1548381"/>
            <a:ext cx="24257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300" dirty="0">
                <a:latin typeface="Times New Roman" pitchFamily="18" charset="0"/>
                <a:ea typeface="Calibri"/>
                <a:cs typeface="Times New Roman" pitchFamily="18" charset="0"/>
              </a:rPr>
              <a:t>плыл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3200" spc="300" dirty="0">
                <a:latin typeface="Times New Roman" pitchFamily="18" charset="0"/>
                <a:ea typeface="Calibri"/>
                <a:cs typeface="Times New Roman" pitchFamily="18" charset="0"/>
              </a:rPr>
              <a:t>плыл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>
                <a:latin typeface="Times New Roman" pitchFamily="18" charset="0"/>
                <a:ea typeface="Calibri"/>
                <a:cs typeface="Times New Roman" pitchFamily="18" charset="0"/>
              </a:rPr>
              <a:t>по</a:t>
            </a:r>
            <a:r>
              <a:rPr lang="ru-RU" sz="3200" spc="300" dirty="0">
                <a:latin typeface="Times New Roman" pitchFamily="18" charset="0"/>
                <a:ea typeface="Calibri"/>
                <a:cs typeface="Times New Roman" pitchFamily="18" charset="0"/>
              </a:rPr>
              <a:t>плыл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>
                <a:latin typeface="Times New Roman" pitchFamily="18" charset="0"/>
                <a:ea typeface="Calibri"/>
                <a:cs typeface="Times New Roman" pitchFamily="18" charset="0"/>
              </a:rPr>
              <a:t>вы</a:t>
            </a:r>
            <a:r>
              <a:rPr lang="ru-RU" sz="3200" spc="300" dirty="0">
                <a:latin typeface="Times New Roman" pitchFamily="18" charset="0"/>
                <a:ea typeface="Calibri"/>
                <a:cs typeface="Times New Roman" pitchFamily="18" charset="0"/>
              </a:rPr>
              <a:t>плыл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spc="300" dirty="0">
                <a:latin typeface="Times New Roman" pitchFamily="18" charset="0"/>
                <a:ea typeface="Calibri"/>
                <a:cs typeface="Times New Roman" pitchFamily="18" charset="0"/>
              </a:rPr>
              <a:t>пере</a:t>
            </a:r>
            <a:r>
              <a:rPr lang="ru-RU" sz="3200" spc="300" dirty="0">
                <a:latin typeface="Times New Roman" pitchFamily="18" charset="0"/>
                <a:ea typeface="Calibri"/>
                <a:cs typeface="Times New Roman" pitchFamily="18" charset="0"/>
              </a:rPr>
              <a:t>плыл</a:t>
            </a:r>
          </a:p>
        </p:txBody>
      </p:sp>
      <p:pic>
        <p:nvPicPr>
          <p:cNvPr id="3084" name="Picture 12" descr="http://media.nn.ru/data/forum/images/2013-07/70399699-turiste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285" y1="33521" x2="57285" y2="33521"/>
                        <a14:foregroundMark x1="62417" y1="33146" x2="62417" y2="33146"/>
                        <a14:foregroundMark x1="76821" y1="89139" x2="76821" y2="89139"/>
                        <a14:foregroundMark x1="40397" y1="89513" x2="40397" y2="89513"/>
                        <a14:foregroundMark x1="14570" y1="30524" x2="14570" y2="30524"/>
                        <a14:foregroundMark x1="77980" y1="46629" x2="77980" y2="46629"/>
                        <a14:foregroundMark x1="72185" y1="65169" x2="72185" y2="65169"/>
                        <a14:foregroundMark x1="71854" y1="62360" x2="71854" y2="62360"/>
                        <a14:foregroundMark x1="69371" y1="64794" x2="69371" y2="64794"/>
                        <a14:foregroundMark x1="82119" y1="55431" x2="82119" y2="55431"/>
                        <a14:foregroundMark x1="79801" y1="50000" x2="79801" y2="50000"/>
                        <a14:foregroundMark x1="79801" y1="44944" x2="79801" y2="44944"/>
                        <a14:foregroundMark x1="69371" y1="50187" x2="69371" y2="50187"/>
                        <a14:foregroundMark x1="69040" y1="52434" x2="69040" y2="52434"/>
                        <a14:foregroundMark x1="20695" y1="1311" x2="20695" y2="1311"/>
                        <a14:foregroundMark x1="22185" y1="5243" x2="22185" y2="5243"/>
                        <a14:foregroundMark x1="27980" y1="20974" x2="27980" y2="20974"/>
                        <a14:foregroundMark x1="27980" y1="20974" x2="20530" y2="562"/>
                        <a14:foregroundMark x1="28642" y1="21910" x2="28642" y2="21910"/>
                        <a14:foregroundMark x1="29139" y1="21348" x2="32119" y2="20412"/>
                        <a14:foregroundMark x1="23344" y1="23408" x2="13907" y2="27903"/>
                        <a14:foregroundMark x1="67715" y1="55431" x2="67715" y2="55431"/>
                        <a14:foregroundMark x1="70033" y1="54494" x2="70033" y2="54494"/>
                        <a14:foregroundMark x1="72185" y1="52434" x2="72185" y2="52434"/>
                        <a14:foregroundMark x1="24834" y1="95880" x2="24834" y2="95880"/>
                        <a14:foregroundMark x1="9768" y1="94195" x2="9768" y2="94195"/>
                        <a14:foregroundMark x1="63245" y1="91199" x2="63245" y2="91199"/>
                        <a14:foregroundMark x1="59768" y1="92884" x2="59768" y2="92884"/>
                        <a14:foregroundMark x1="81291" y1="85955" x2="81291" y2="85955"/>
                        <a14:foregroundMark x1="41887" y1="90824" x2="41887" y2="90824"/>
                        <a14:foregroundMark x1="36093" y1="87640" x2="36093" y2="87640"/>
                        <a14:foregroundMark x1="47682" y1="96629" x2="47682" y2="96629"/>
                        <a14:foregroundMark x1="47682" y1="94944" x2="47682" y2="94944"/>
                        <a14:foregroundMark x1="70033" y1="88390" x2="70033" y2="88390"/>
                        <a14:foregroundMark x1="71523" y1="91760" x2="71523" y2="91760"/>
                        <a14:foregroundMark x1="75880" y1="92629" x2="75880" y2="92629"/>
                        <a14:foregroundMark x1="43662" y1="93028" x2="43662" y2="93028"/>
                        <a14:foregroundMark x1="40317" y1="85657" x2="40317" y2="85657"/>
                        <a14:foregroundMark x1="44190" y1="88845" x2="44190" y2="88845"/>
                        <a14:foregroundMark x1="79577" y1="89841" x2="79577" y2="89841"/>
                        <a14:foregroundMark x1="73944" y1="46016" x2="73944" y2="46016"/>
                        <a14:foregroundMark x1="75880" y1="50797" x2="75880" y2="50797"/>
                        <a14:foregroundMark x1="76761" y1="45020" x2="76761" y2="45020"/>
                        <a14:foregroundMark x1="80986" y1="47211" x2="80986" y2="47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27215"/>
            <a:ext cx="2358490" cy="20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detsad-kitty.ru/uploads/posts/2011-10/1319034090_1286861724_bezim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00" b="73000" l="654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00" t="36357" r="1745" b="27286"/>
          <a:stretch/>
        </p:blipFill>
        <p:spPr bwMode="auto">
          <a:xfrm>
            <a:off x="5413948" y="4518345"/>
            <a:ext cx="181481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detsad-kitty.ru/uploads/posts/2011-10/1319034090_1286861724_bezime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00" b="45200" l="39200" r="67400">
                        <a14:foregroundMark x1="56000" y1="37200" x2="56000" y2="37200"/>
                        <a14:foregroundMark x1="44400" y1="35400" x2="44400" y2="35400"/>
                        <a14:foregroundMark x1="42800" y1="33600" x2="42800" y2="33600"/>
                        <a14:foregroundMark x1="48600" y1="39200" x2="48600" y2="39200"/>
                        <a14:foregroundMark x1="64200" y1="41200" x2="64200" y2="41200"/>
                        <a14:foregroundMark x1="52000" y1="40200" x2="52000" y2="402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3" t="11167" r="32746" b="54954"/>
          <a:stretch/>
        </p:blipFill>
        <p:spPr bwMode="auto">
          <a:xfrm>
            <a:off x="7162800" y="1828800"/>
            <a:ext cx="1672969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hildts.fi/sites/default/files/images/L%C3%A4romedel/Min%20kunskap/t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6" y="1447800"/>
            <a:ext cx="1013034" cy="12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5425" y="1447800"/>
            <a:ext cx="6610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atin typeface="Times New Roman"/>
                <a:ea typeface="Calibri"/>
              </a:rPr>
              <a:t>-</a:t>
            </a:r>
            <a:r>
              <a:rPr lang="ru-RU" sz="7200" dirty="0" smtClean="0">
                <a:latin typeface="Times New Roman"/>
                <a:ea typeface="Calibri"/>
              </a:rPr>
              <a:t> шиш </a:t>
            </a:r>
            <a:r>
              <a:rPr lang="ru-RU" sz="7200" b="1" dirty="0">
                <a:latin typeface="Times New Roman"/>
                <a:ea typeface="Calibri"/>
              </a:rPr>
              <a:t>+</a:t>
            </a:r>
            <a:r>
              <a:rPr lang="ru-RU" sz="7200" dirty="0">
                <a:latin typeface="Times New Roman"/>
                <a:ea typeface="Calibri"/>
              </a:rPr>
              <a:t> </a:t>
            </a:r>
            <a:r>
              <a:rPr lang="ru-RU" sz="7200" dirty="0" smtClean="0">
                <a:latin typeface="Times New Roman"/>
                <a:ea typeface="Calibri"/>
              </a:rPr>
              <a:t>ток </a:t>
            </a:r>
            <a:r>
              <a:rPr lang="ru-RU" sz="7200" b="1" dirty="0">
                <a:latin typeface="Times New Roman"/>
                <a:ea typeface="Calibri"/>
              </a:rPr>
              <a:t>=</a:t>
            </a:r>
            <a:r>
              <a:rPr lang="ru-RU" sz="7200" dirty="0">
                <a:latin typeface="Times New Roman"/>
                <a:ea typeface="Calibri"/>
              </a:rPr>
              <a:t> </a:t>
            </a:r>
            <a:r>
              <a:rPr lang="ru-RU" sz="7200" b="1" dirty="0">
                <a:solidFill>
                  <a:srgbClr val="008000"/>
                </a:solidFill>
                <a:latin typeface="Times New Roman"/>
                <a:ea typeface="Calibri"/>
              </a:rPr>
              <a:t>?</a:t>
            </a:r>
            <a:r>
              <a:rPr lang="ru-RU" sz="7200" dirty="0">
                <a:latin typeface="Times New Roman"/>
                <a:ea typeface="Calibri"/>
              </a:rPr>
              <a:t> </a:t>
            </a:r>
            <a:endParaRPr lang="ru-RU" sz="7200" dirty="0"/>
          </a:p>
        </p:txBody>
      </p:sp>
      <p:pic>
        <p:nvPicPr>
          <p:cNvPr id="1028" name="Picture 4" descr="http://img-fotki.yandex.ru/get/6602/160878850.831/0_9b13a_815962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8" y="2920103"/>
            <a:ext cx="1217791" cy="17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9395" y="3177815"/>
            <a:ext cx="56473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atin typeface="Times New Roman"/>
                <a:ea typeface="Calibri"/>
              </a:rPr>
              <a:t>-</a:t>
            </a:r>
            <a:r>
              <a:rPr lang="ru-RU" sz="7200" dirty="0">
                <a:latin typeface="Times New Roman"/>
                <a:ea typeface="Calibri"/>
              </a:rPr>
              <a:t> ко </a:t>
            </a:r>
            <a:r>
              <a:rPr lang="ru-RU" sz="7200" b="1" dirty="0">
                <a:latin typeface="Times New Roman"/>
                <a:ea typeface="Calibri"/>
              </a:rPr>
              <a:t>+</a:t>
            </a:r>
            <a:r>
              <a:rPr lang="ru-RU" sz="7200" dirty="0">
                <a:latin typeface="Times New Roman"/>
                <a:ea typeface="Calibri"/>
              </a:rPr>
              <a:t> бор </a:t>
            </a:r>
            <a:r>
              <a:rPr lang="ru-RU" sz="7200" b="1" dirty="0">
                <a:latin typeface="Times New Roman"/>
                <a:ea typeface="Calibri"/>
              </a:rPr>
              <a:t>=</a:t>
            </a:r>
            <a:r>
              <a:rPr lang="ru-RU" sz="7200" dirty="0">
                <a:latin typeface="Times New Roman"/>
                <a:ea typeface="Calibri"/>
              </a:rPr>
              <a:t> </a:t>
            </a:r>
            <a:r>
              <a:rPr lang="ru-RU" sz="7200" b="1" dirty="0">
                <a:solidFill>
                  <a:srgbClr val="008000"/>
                </a:solidFill>
                <a:latin typeface="Times New Roman"/>
                <a:ea typeface="Calibri"/>
              </a:rPr>
              <a:t>?</a:t>
            </a:r>
            <a:r>
              <a:rPr lang="ru-RU" sz="7200" dirty="0">
                <a:latin typeface="Times New Roman"/>
                <a:ea typeface="Calibri"/>
              </a:rPr>
              <a:t> </a:t>
            </a:r>
            <a:endParaRPr lang="ru-RU" sz="7200" dirty="0"/>
          </a:p>
        </p:txBody>
      </p:sp>
      <p:pic>
        <p:nvPicPr>
          <p:cNvPr id="1030" name="Picture 6" descr="http://files.rakuten.de/7c05abd2631f0a7b6ce35caf64dcb60b/images/74273681_9035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6844" r="8079" b="21733"/>
          <a:stretch/>
        </p:blipFill>
        <p:spPr bwMode="auto">
          <a:xfrm>
            <a:off x="384295" y="5029200"/>
            <a:ext cx="134917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68675" y="4900159"/>
            <a:ext cx="56721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atin typeface="Times New Roman"/>
                <a:ea typeface="Calibri"/>
              </a:rPr>
              <a:t>-</a:t>
            </a:r>
            <a:r>
              <a:rPr lang="ru-RU" sz="7200" dirty="0">
                <a:latin typeface="Times New Roman"/>
                <a:ea typeface="Calibri"/>
              </a:rPr>
              <a:t> ник </a:t>
            </a:r>
            <a:r>
              <a:rPr lang="ru-RU" sz="7200" b="1" dirty="0">
                <a:latin typeface="Times New Roman"/>
                <a:ea typeface="Calibri"/>
              </a:rPr>
              <a:t>+</a:t>
            </a:r>
            <a:r>
              <a:rPr lang="ru-RU" sz="7200" dirty="0">
                <a:latin typeface="Times New Roman"/>
                <a:ea typeface="Calibri"/>
              </a:rPr>
              <a:t> ка </a:t>
            </a:r>
            <a:r>
              <a:rPr lang="ru-RU" sz="7200" b="1" dirty="0">
                <a:latin typeface="Times New Roman"/>
                <a:ea typeface="Calibri"/>
              </a:rPr>
              <a:t>= </a:t>
            </a:r>
            <a:r>
              <a:rPr lang="ru-RU" sz="7200" b="1" dirty="0">
                <a:solidFill>
                  <a:srgbClr val="008000"/>
                </a:solidFill>
                <a:latin typeface="Times New Roman"/>
                <a:ea typeface="Calibri"/>
              </a:rPr>
              <a:t>?</a:t>
            </a:r>
            <a:r>
              <a:rPr lang="ru-RU" sz="7200" b="1" dirty="0">
                <a:latin typeface="Times New Roman"/>
                <a:ea typeface="Calibri"/>
              </a:rPr>
              <a:t> </a:t>
            </a:r>
            <a:endParaRPr lang="ru-RU" sz="7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380999"/>
            <a:ext cx="4941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200" dirty="0">
                <a:solidFill>
                  <a:srgbClr val="008000"/>
                </a:solidFill>
                <a:latin typeface="Times New Roman"/>
                <a:ea typeface="Calibri"/>
              </a:rPr>
              <a:t>Разгадай </a:t>
            </a:r>
            <a:r>
              <a:rPr lang="ru-RU" sz="4400" b="1" spc="200" dirty="0" smtClean="0">
                <a:solidFill>
                  <a:srgbClr val="008000"/>
                </a:solidFill>
                <a:latin typeface="Times New Roman"/>
                <a:ea typeface="Calibri"/>
              </a:rPr>
              <a:t>ребусы.</a:t>
            </a:r>
            <a:endParaRPr lang="ru-RU" sz="4400" b="1" spc="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Читаем слова </a:t>
            </a:r>
            <a:b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 одинаковой концовкой.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1440789"/>
            <a:ext cx="19812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бабочка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белочка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девочка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лавочка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дудочка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вазочка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04901" y="1417278"/>
            <a:ext cx="22860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ягодка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лодка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беседка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бородка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селёдка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сковородка</a:t>
            </a:r>
          </a:p>
        </p:txBody>
      </p:sp>
      <p:pic>
        <p:nvPicPr>
          <p:cNvPr id="5124" name="Picture 4" descr="http://122012.imgbb.ru/user/92/921703/1/4ef262ec042c29ff3937b4e86a3592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9" t="5042" b="5105"/>
          <a:stretch/>
        </p:blipFill>
        <p:spPr bwMode="auto">
          <a:xfrm>
            <a:off x="5867400" y="4750106"/>
            <a:ext cx="27423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pl-14.ru/new_gallery/2242964634f0ebd64668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5972" y1="43333" x2="55972" y2="43333"/>
                        <a14:backgroundMark x1="86806" y1="58704" x2="86806" y2="58704"/>
                        <a14:backgroundMark x1="82639" y1="63333" x2="82639" y2="63333"/>
                        <a14:backgroundMark x1="71667" y1="71667" x2="71667" y2="71667"/>
                        <a14:backgroundMark x1="69444" y1="70741" x2="69444" y2="7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5169" r="8702" b="6705"/>
          <a:stretch/>
        </p:blipFill>
        <p:spPr bwMode="auto">
          <a:xfrm>
            <a:off x="838200" y="4724400"/>
            <a:ext cx="193806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715962"/>
          </a:xfrm>
        </p:spPr>
        <p:txBody>
          <a:bodyPr>
            <a:noAutofit/>
          </a:bodyPr>
          <a:lstStyle/>
          <a:p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b="1" spc="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различаются слова?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027633"/>
            <a:ext cx="24384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сто – стоп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пар – парк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вол – волк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бор – борт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лис – лист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бас – барс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бор – бобр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тир – тигр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5900" y="1027633"/>
            <a:ext cx="2667000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пол – полк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рос – рост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зал – залп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кар – карп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шар – шарф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стол – столб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ком – корм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кот – крот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тот – торт</a:t>
            </a:r>
          </a:p>
        </p:txBody>
      </p:sp>
    </p:spTree>
    <p:extLst>
      <p:ext uri="{BB962C8B-B14F-4D97-AF65-F5344CB8AC3E}">
        <p14:creationId xmlns:p14="http://schemas.microsoft.com/office/powerpoint/2010/main" val="34280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9890" y="10493"/>
            <a:ext cx="6716617" cy="198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4400" b="1" spc="200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Собери в корзинку </a:t>
            </a:r>
          </a:p>
          <a:p>
            <a:pPr algn="ctr">
              <a:spcAft>
                <a:spcPts val="1000"/>
              </a:spcAft>
            </a:pPr>
            <a:r>
              <a:rPr lang="ru-RU" sz="4400" b="1" spc="200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фрукты, овощи, ягоды.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068" y="2521022"/>
            <a:ext cx="8708833" cy="248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200" spc="300" dirty="0" err="1">
                <a:latin typeface="Times New Roman"/>
                <a:ea typeface="Calibri"/>
                <a:cs typeface="Times New Roman"/>
              </a:rPr>
              <a:t>блострелимонофтеарабрикосинвольсеж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200" spc="300" dirty="0" err="1">
                <a:latin typeface="Times New Roman"/>
                <a:ea typeface="Calibri"/>
                <a:cs typeface="Times New Roman"/>
              </a:rPr>
              <a:t>плампомидорезрнцукисливаклмитд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200" spc="300" dirty="0" err="1">
                <a:latin typeface="Times New Roman"/>
                <a:ea typeface="Calibri"/>
                <a:cs typeface="Times New Roman"/>
              </a:rPr>
              <a:t>гдетовроброгуреццевтовртроичлукинива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6146" name="Picture 2" descr="http://www.lamaalex.com/products/lm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4" t="8905" r="1805" b="9798"/>
          <a:stretch/>
        </p:blipFill>
        <p:spPr bwMode="auto">
          <a:xfrm rot="20434480">
            <a:off x="7429709" y="1525895"/>
            <a:ext cx="1318760" cy="8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riste.cz/files/_640x480/aprico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7422" y1="89375" x2="37422" y2="89375"/>
                        <a14:backgroundMark x1="29314" y1="86458" x2="29314" y2="8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8" t="5000" r="3852" b="12048"/>
          <a:stretch/>
        </p:blipFill>
        <p:spPr bwMode="auto">
          <a:xfrm>
            <a:off x="4419600" y="1536250"/>
            <a:ext cx="1358305" cy="12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hotokillers.ru/sites/default/files/u1040/pom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6868" r="1237" b="3797"/>
          <a:stretch/>
        </p:blipFill>
        <p:spPr bwMode="auto">
          <a:xfrm>
            <a:off x="457200" y="1516438"/>
            <a:ext cx="1166326" cy="10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.pikabu.ru/images/big_size_comm/2012-08_2/134445188325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000" y1="30383" x2="79000" y2="30383"/>
                        <a14:foregroundMark x1="87667" y1="24189" x2="87667" y2="24189"/>
                        <a14:foregroundMark x1="93333" y1="20059" x2="93333" y2="20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0792"/>
          <a:stretch/>
        </p:blipFill>
        <p:spPr bwMode="auto">
          <a:xfrm rot="20609400">
            <a:off x="2913802" y="1665274"/>
            <a:ext cx="1212885" cy="8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diets.ru/data/cache/2012may/21/09/787046_31145-700x7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72" b="24829"/>
          <a:stretch/>
        </p:blipFill>
        <p:spPr bwMode="auto">
          <a:xfrm rot="19374250">
            <a:off x="5855285" y="1895882"/>
            <a:ext cx="1437223" cy="4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vminsk.by/archive/2007/02/20/4luk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0882" y1="86164" x2="20882" y2="86164"/>
                        <a14:foregroundMark x1="27647" y1="93082" x2="27647" y2="93082"/>
                        <a14:foregroundMark x1="22059" y1="91824" x2="22059" y2="91824"/>
                        <a14:foregroundMark x1="30882" y1="94969" x2="30882" y2="94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6906" b="6439"/>
          <a:stretch/>
        </p:blipFill>
        <p:spPr bwMode="auto">
          <a:xfrm>
            <a:off x="1815707" y="1451603"/>
            <a:ext cx="1000166" cy="10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beresta.net/picture/ko-3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1" t="2727" r="2555" b="7030"/>
          <a:stretch/>
        </p:blipFill>
        <p:spPr bwMode="auto">
          <a:xfrm>
            <a:off x="3723727" y="4876800"/>
            <a:ext cx="2054178" cy="18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1404744"/>
            <a:ext cx="365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>
                <a:latin typeface="Times New Roman"/>
                <a:ea typeface="Calibri"/>
                <a:cs typeface="Times New Roman"/>
              </a:rPr>
              <a:t>Бо – </a:t>
            </a:r>
            <a:r>
              <a:rPr lang="ru-RU" sz="3200" spc="200" dirty="0" err="1">
                <a:latin typeface="Times New Roman"/>
                <a:ea typeface="Calibri"/>
                <a:cs typeface="Times New Roman"/>
              </a:rPr>
              <a:t>бу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бы   </a:t>
            </a:r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3200" spc="2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До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3200" spc="200" dirty="0" err="1">
                <a:latin typeface="Times New Roman"/>
                <a:ea typeface="Calibri"/>
                <a:cs typeface="Times New Roman"/>
              </a:rPr>
              <a:t>ду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 – да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err="1" smtClean="0">
                <a:latin typeface="Times New Roman"/>
                <a:ea typeface="Calibri"/>
                <a:cs typeface="Times New Roman"/>
              </a:rPr>
              <a:t>Сы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– су – </a:t>
            </a:r>
            <a:r>
              <a:rPr lang="ru-RU" sz="3200" spc="200" dirty="0" err="1">
                <a:latin typeface="Times New Roman"/>
                <a:ea typeface="Calibri"/>
                <a:cs typeface="Times New Roman"/>
              </a:rPr>
              <a:t>са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err="1" smtClean="0">
                <a:latin typeface="Times New Roman"/>
                <a:ea typeface="Calibri"/>
                <a:cs typeface="Times New Roman"/>
              </a:rPr>
              <a:t>Жа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3200" spc="200" dirty="0" err="1">
                <a:latin typeface="Times New Roman"/>
                <a:ea typeface="Calibri"/>
                <a:cs typeface="Times New Roman"/>
              </a:rPr>
              <a:t>жа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3200" spc="200" dirty="0" err="1">
                <a:latin typeface="Times New Roman"/>
                <a:ea typeface="Calibri"/>
                <a:cs typeface="Times New Roman"/>
              </a:rPr>
              <a:t>жа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err="1" smtClean="0">
                <a:latin typeface="Times New Roman"/>
                <a:ea typeface="Calibri"/>
                <a:cs typeface="Times New Roman"/>
              </a:rPr>
              <a:t>Усь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3200" spc="200" dirty="0" err="1">
                <a:latin typeface="Times New Roman"/>
                <a:ea typeface="Calibri"/>
                <a:cs typeface="Times New Roman"/>
              </a:rPr>
              <a:t>усь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3200" spc="200" dirty="0" err="1" smtClean="0">
                <a:latin typeface="Times New Roman"/>
                <a:ea typeface="Calibri"/>
                <a:cs typeface="Times New Roman"/>
              </a:rPr>
              <a:t>усь</a:t>
            </a:r>
            <a:r>
              <a:rPr lang="ru-RU" sz="1000" b="1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Та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– та –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та    </a:t>
            </a:r>
            <a:r>
              <a:rPr lang="ru-RU" sz="1000" spc="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          </a:t>
            </a:r>
            <a:endParaRPr lang="ru-RU" sz="3200" spc="2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err="1" smtClean="0">
                <a:latin typeface="Times New Roman"/>
                <a:ea typeface="Calibri"/>
                <a:cs typeface="Times New Roman"/>
              </a:rPr>
              <a:t>Ча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3200" spc="200" dirty="0" err="1">
                <a:latin typeface="Times New Roman"/>
                <a:ea typeface="Calibri"/>
                <a:cs typeface="Times New Roman"/>
              </a:rPr>
              <a:t>ча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3200" spc="200" dirty="0" err="1" smtClean="0">
                <a:latin typeface="Times New Roman"/>
                <a:ea typeface="Calibri"/>
                <a:cs typeface="Times New Roman"/>
              </a:rPr>
              <a:t>ча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3200" b="1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                                      </a:t>
            </a:r>
            <a:endParaRPr lang="ru-RU" sz="3200" spc="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5208" y="1404744"/>
            <a:ext cx="5053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дворе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стоят              </a:t>
            </a:r>
            <a:r>
              <a:rPr lang="ru-RU" sz="3200" b="1" spc="2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</a:t>
            </a:r>
            <a:endParaRPr lang="ru-RU" sz="3200" spc="2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гудят              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200" spc="2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лесу бегает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1100" spc="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200" spc="2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есть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иголки у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на лугу пасётся</a:t>
            </a:r>
            <a:r>
              <a:rPr lang="ru-RU" sz="3200" b="1" spc="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spc="200" dirty="0" smtClean="0">
                <a:latin typeface="Times New Roman"/>
                <a:ea typeface="Calibri"/>
                <a:cs typeface="Times New Roman"/>
              </a:rPr>
              <a:t>         .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</a:t>
            </a:r>
            <a:endParaRPr lang="ru-RU" sz="3200" spc="2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нас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дома</a:t>
            </a:r>
            <a:r>
              <a:rPr lang="ru-RU" sz="3200" b="1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.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      </a:t>
            </a:r>
            <a:endParaRPr lang="ru-RU" sz="3200" spc="2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горит </a:t>
            </a:r>
            <a:r>
              <a:rPr lang="ru-RU" sz="3200" spc="200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3200" spc="200" dirty="0" smtClean="0">
                <a:latin typeface="Times New Roman"/>
                <a:ea typeface="Calibri"/>
                <a:cs typeface="Times New Roman"/>
              </a:rPr>
              <a:t>комнате        </a:t>
            </a:r>
            <a:r>
              <a:rPr lang="ru-RU" sz="3200" b="1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200" spc="200" dirty="0">
              <a:ea typeface="Calibri"/>
              <a:cs typeface="Times New Roman"/>
            </a:endParaRPr>
          </a:p>
        </p:txBody>
      </p:sp>
      <p:pic>
        <p:nvPicPr>
          <p:cNvPr id="9220" name="Picture 4" descr="http://content.foto.mail.ru/mail/kalachvova68/_myphoto/s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6792" r="15783" b="16642"/>
          <a:stretch/>
        </p:blipFill>
        <p:spPr bwMode="auto">
          <a:xfrm>
            <a:off x="7495760" y="1420351"/>
            <a:ext cx="860425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jpg.st.klumba.ua/img/users/avatars/original/338/avatar-338075-201312300530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29257" r="30723" b="22550"/>
          <a:stretch/>
        </p:blipFill>
        <p:spPr bwMode="auto">
          <a:xfrm>
            <a:off x="6947131" y="1547856"/>
            <a:ext cx="681210" cy="46499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uralpolit.ru/sites/fedpress/files/balyuk/news/14829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16213" r="17784" b="6001"/>
          <a:stretch/>
        </p:blipFill>
        <p:spPr bwMode="auto">
          <a:xfrm>
            <a:off x="5800113" y="2152077"/>
            <a:ext cx="807534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s8.uploads.ru/mvTnL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4400"/>
          <a:stretch/>
        </p:blipFill>
        <p:spPr bwMode="auto">
          <a:xfrm>
            <a:off x="7122042" y="2872077"/>
            <a:ext cx="833735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photo.a42.ru/photos/205384/medium/2118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14110" r="14026" b="20970"/>
          <a:stretch/>
        </p:blipFill>
        <p:spPr bwMode="auto">
          <a:xfrm>
            <a:off x="6929741" y="3733800"/>
            <a:ext cx="1026036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ganjafoto.ru/1/56/68/156682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7" t="10005" r="11807" b="7577"/>
          <a:stretch/>
        </p:blipFill>
        <p:spPr bwMode="auto">
          <a:xfrm>
            <a:off x="7240410" y="4648200"/>
            <a:ext cx="715367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6888" y="-26199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4400" b="1" spc="200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Прочитай и закончи предложение в рифму.</a:t>
            </a:r>
            <a:endParaRPr lang="ru-RU" sz="4400" b="1" spc="200" dirty="0">
              <a:solidFill>
                <a:srgbClr val="008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36" name="Picture 20" descr="http://album.foto.ru/photos/pr0/496488/315112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5469" r="19948" b="7783"/>
          <a:stretch/>
        </p:blipFill>
        <p:spPr bwMode="auto">
          <a:xfrm>
            <a:off x="6170829" y="5244029"/>
            <a:ext cx="700999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i-fakt.ru/wp-content/uploads/2013/09/svecha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11950" r="26217" b="12437"/>
          <a:stretch/>
        </p:blipFill>
        <p:spPr bwMode="auto">
          <a:xfrm>
            <a:off x="7402880" y="5868792"/>
            <a:ext cx="390425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8768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spc="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редложение.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Мы знаем: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Слова, связанные друг с другом по смыслу, образуют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(«дружат» между собой).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слово в предложении пишется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 большой буквы.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предложения ставятся точка (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многоточие (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восклицательный знак (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или вопросительный знак (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Прочитай, улыбнись, исправь.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3527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Коза принесла сено Мише.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Мама ссыпала мешок в муку.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Вода питается растением.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Солнце освещается Землёй.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705600" cy="792162"/>
          </a:xfrm>
          <a:ln>
            <a:noFill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Чтение. Навык чтения.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сложный психофизиологический процесс. В его акте принимают участие зрительный </a:t>
            </a:r>
            <a:r>
              <a:rPr lang="ru-RU" sz="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речедвигательный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 речеслуховой анализаторы.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овершенствование техники чтения одна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главных задач обучения младших школьников.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авык чтения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включает в себя  два компонента: техническая сторона чтения, смысловая сторона чтения.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4332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1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Из слов каждой группы составь предложение.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76800"/>
          </a:xfrm>
        </p:spPr>
        <p:txBody>
          <a:bodyPr>
            <a:normAutofit fontScale="92500" lnSpcReduction="20000"/>
          </a:bodyPr>
          <a:lstStyle/>
          <a:p>
            <a:r>
              <a:rPr lang="ru-RU" sz="3500" spc="200" dirty="0" smtClean="0">
                <a:latin typeface="Times New Roman" pitchFamily="18" charset="0"/>
                <a:cs typeface="Times New Roman" pitchFamily="18" charset="0"/>
              </a:rPr>
              <a:t>роса , покрыть , зелёная , листва , на , </a:t>
            </a:r>
          </a:p>
          <a:p>
            <a:pPr marL="0" indent="0">
              <a:buNone/>
            </a:pPr>
            <a:r>
              <a:rPr lang="ru-RU" sz="3500" spc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spc="200" dirty="0" smtClean="0">
                <a:latin typeface="Times New Roman" pitchFamily="18" charset="0"/>
                <a:cs typeface="Times New Roman" pitchFamily="18" charset="0"/>
              </a:rPr>
              <a:t>  деревья</a:t>
            </a:r>
          </a:p>
          <a:p>
            <a:pPr marL="0" indent="0">
              <a:buNone/>
            </a:pPr>
            <a:endParaRPr lang="ru-RU" sz="2200" spc="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spc="200" dirty="0" smtClean="0">
                <a:latin typeface="Times New Roman" pitchFamily="18" charset="0"/>
                <a:cs typeface="Times New Roman" pitchFamily="18" charset="0"/>
              </a:rPr>
              <a:t>зима , деревья , покрыть , серебристый, иней</a:t>
            </a:r>
          </a:p>
          <a:p>
            <a:pPr marL="0" indent="0">
              <a:buNone/>
            </a:pPr>
            <a:endParaRPr lang="ru-RU" sz="2200" spc="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spc="200" dirty="0" smtClean="0">
                <a:latin typeface="Times New Roman" pitchFamily="18" charset="0"/>
                <a:cs typeface="Times New Roman" pitchFamily="18" charset="0"/>
              </a:rPr>
              <a:t>по , дорога , идти , туристы , с , </a:t>
            </a:r>
          </a:p>
          <a:p>
            <a:pPr marL="0" indent="0">
              <a:buNone/>
            </a:pPr>
            <a:r>
              <a:rPr lang="ru-RU" sz="3500" spc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spc="200" dirty="0" smtClean="0">
                <a:latin typeface="Times New Roman" pitchFamily="18" charset="0"/>
                <a:cs typeface="Times New Roman" pitchFamily="18" charset="0"/>
              </a:rPr>
              <a:t>  рюкзак , на , плечи</a:t>
            </a:r>
          </a:p>
          <a:p>
            <a:pPr marL="0" indent="0">
              <a:buNone/>
            </a:pPr>
            <a:endParaRPr lang="ru-RU" sz="2200" spc="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spc="200" dirty="0" smtClean="0">
                <a:latin typeface="Times New Roman" pitchFamily="18" charset="0"/>
                <a:cs typeface="Times New Roman" pitchFamily="18" charset="0"/>
              </a:rPr>
              <a:t>ребята , наш , класс , развесить , </a:t>
            </a:r>
          </a:p>
          <a:p>
            <a:pPr marL="0" indent="0">
              <a:buNone/>
            </a:pPr>
            <a:r>
              <a:rPr lang="ru-RU" sz="3500" spc="200" dirty="0" smtClean="0">
                <a:latin typeface="Times New Roman" pitchFamily="18" charset="0"/>
                <a:cs typeface="Times New Roman" pitchFamily="18" charset="0"/>
              </a:rPr>
              <a:t>   кормушки , для ,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5720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Что пропало?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5105400" cy="43906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spc="200" dirty="0" smtClean="0">
                <a:latin typeface="Times New Roman" pitchFamily="18" charset="0"/>
                <a:cs typeface="Times New Roman" pitchFamily="18" charset="0"/>
              </a:rPr>
              <a:t>В норе живёт … </a:t>
            </a:r>
            <a:r>
              <a:rPr lang="ru-RU" sz="3200" b="1" spc="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spc="200" dirty="0" smtClean="0">
                <a:latin typeface="Times New Roman" pitchFamily="18" charset="0"/>
                <a:cs typeface="Times New Roman" pitchFamily="18" charset="0"/>
              </a:rPr>
              <a:t>А в дупле живёт… </a:t>
            </a:r>
            <a:r>
              <a:rPr lang="ru-RU" sz="3200" b="1" spc="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spc="200" dirty="0" smtClean="0">
                <a:latin typeface="Times New Roman" pitchFamily="18" charset="0"/>
                <a:cs typeface="Times New Roman" pitchFamily="18" charset="0"/>
              </a:rPr>
              <a:t>У …пушистый хвост </a:t>
            </a:r>
            <a:r>
              <a:rPr lang="ru-RU" sz="3200" b="1" spc="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spc="200" dirty="0" smtClean="0">
                <a:latin typeface="Times New Roman" pitchFamily="18" charset="0"/>
                <a:cs typeface="Times New Roman" pitchFamily="18" charset="0"/>
              </a:rPr>
              <a:t>Кошка поймала … </a:t>
            </a:r>
            <a:r>
              <a:rPr lang="ru-RU" sz="3200" b="1" spc="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spc="200" dirty="0" smtClean="0">
                <a:latin typeface="Times New Roman" pitchFamily="18" charset="0"/>
                <a:cs typeface="Times New Roman" pitchFamily="18" charset="0"/>
              </a:rPr>
              <a:t>Котёнок побежал за … </a:t>
            </a:r>
            <a:r>
              <a:rPr lang="ru-RU" sz="3200" b="1" spc="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700" name="Содержимое 4"/>
          <p:cNvSpPr>
            <a:spLocks noGrp="1"/>
          </p:cNvSpPr>
          <p:nvPr>
            <p:ph sz="half" idx="2"/>
          </p:nvPr>
        </p:nvSpPr>
        <p:spPr>
          <a:xfrm>
            <a:off x="6629400" y="851115"/>
            <a:ext cx="2057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елки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ышка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елку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ышкой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елка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ышку</a:t>
            </a:r>
          </a:p>
        </p:txBody>
      </p:sp>
      <p:pic>
        <p:nvPicPr>
          <p:cNvPr id="8194" name="Picture 2" descr="http://stat20.privet.ru/lr/0c06ab7bfbb0b651fe497023fef7e5b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6727"/>
            <a:ext cx="2186398" cy="16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oofayna.ru/wp-content/uploads/2011/06/mush_lesn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77078"/>
            <a:ext cx="1676400" cy="11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944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Найди границы предложений.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914400" y="1524000"/>
            <a:ext cx="7467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сегодня  ребята  снова  пришли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в  родную  школу  они  оживлённо разговаривают   друг  с  другом прозвенел  звонок  ребята  вошли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в  класс  их  приветливо  встретила учительница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471" y="145216"/>
            <a:ext cx="6872708" cy="944562"/>
          </a:xfrm>
        </p:spPr>
        <p:txBody>
          <a:bodyPr>
            <a:noAutofit/>
          </a:bodyPr>
          <a:lstStyle/>
          <a:p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Читаем скороговорки.</a:t>
            </a:r>
            <a:endParaRPr lang="ru-RU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ibud.ua/uploads/mce/dizain/solenoe_testo/1-solenoe-testo-master-k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65" y="1053370"/>
            <a:ext cx="1503959" cy="11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ogopeddoma.ru/_nw/2/869790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7" b="94601" l="5388" r="35708">
                        <a14:backgroundMark x1="16256" y1="49765" x2="16256" y2="49765"/>
                        <a14:backgroundMark x1="27397" y1="50939" x2="27397" y2="5093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9" t="3755" r="64483" b="5831"/>
          <a:stretch/>
        </p:blipFill>
        <p:spPr bwMode="auto">
          <a:xfrm>
            <a:off x="6862728" y="2286000"/>
            <a:ext cx="1721339" cy="20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shudarga.mn/images/photos/large/shudarga_mn_1366268757_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18800" y1="69149" x2="18800" y2="69149"/>
                        <a14:backgroundMark x1="22267" y1="69149" x2="22267" y2="69149"/>
                        <a14:backgroundMark x1="22267" y1="62979" x2="22267" y2="62979"/>
                        <a14:backgroundMark x1="28667" y1="70213" x2="28667" y2="70213"/>
                        <a14:backgroundMark x1="33867" y1="73191" x2="33867" y2="73191"/>
                        <a14:backgroundMark x1="36800" y1="71915" x2="36800" y2="71915"/>
                        <a14:backgroundMark x1="53467" y1="72340" x2="53467" y2="7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3" t="9105" r="3849" b="9931"/>
          <a:stretch/>
        </p:blipFill>
        <p:spPr bwMode="auto">
          <a:xfrm>
            <a:off x="6649151" y="5376567"/>
            <a:ext cx="1647394" cy="9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5753" y="1122829"/>
            <a:ext cx="7177095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Бублик, баранку, батон и буханку </a:t>
            </a:r>
            <a:endParaRPr lang="ru-RU" sz="3200" spc="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Пекарь из теста испёк </a:t>
            </a:r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спозаранку.</a:t>
            </a:r>
            <a:endParaRPr lang="ru-RU" sz="3200" spc="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endParaRPr lang="ru-RU" sz="2000" spc="2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Шёл </a:t>
            </a:r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Егор через двор,</a:t>
            </a:r>
            <a:endParaRPr lang="ru-RU" sz="3200" spc="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Нёс </a:t>
            </a:r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топор </a:t>
            </a:r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чинить </a:t>
            </a:r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забор.</a:t>
            </a:r>
            <a:endParaRPr lang="ru-RU" sz="3200" spc="2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200" spc="2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Шустрый </a:t>
            </a:r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маленький щенок</a:t>
            </a:r>
            <a:endParaRPr lang="ru-RU" sz="3200" spc="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Тащит щётку в уголок.</a:t>
            </a:r>
            <a:endParaRPr lang="ru-RU" sz="3200" spc="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endParaRPr lang="ru-RU" sz="1200" spc="2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ru-RU" sz="3200" spc="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Черепашки – черепашки</a:t>
            </a:r>
            <a:endParaRPr lang="ru-RU" sz="3200" spc="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3200" spc="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Носят прочные рубашки.</a:t>
            </a:r>
            <a:endParaRPr lang="ru-RU" sz="3200" spc="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3" name="Picture 8" descr="http://iubimcainii.ro/wp-content/uploads/2013/03/632335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59" l="0" r="82523">
                        <a14:backgroundMark x1="62703" y1="88378" x2="62703" y2="88378"/>
                        <a14:backgroundMark x1="69189" y1="88378" x2="69189" y2="88378"/>
                        <a14:backgroundMark x1="57658" y1="95676" x2="57658" y2="95676"/>
                        <a14:backgroundMark x1="48108" y1="95676" x2="48108" y2="95676"/>
                        <a14:backgroundMark x1="41261" y1="95676" x2="41261" y2="95676"/>
                        <a14:backgroundMark x1="45766" y1="84595" x2="45766" y2="84595"/>
                        <a14:backgroundMark x1="56396" y1="85135" x2="56396" y2="85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3" t="14271" r="17938" b="7956"/>
          <a:stretch/>
        </p:blipFill>
        <p:spPr bwMode="auto">
          <a:xfrm>
            <a:off x="5777048" y="3886200"/>
            <a:ext cx="1551402" cy="14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0"/>
            <a:ext cx="3352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8000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Текст.</a:t>
            </a:r>
            <a:endParaRPr lang="ru-RU" sz="8000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3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Мы знаем:</a:t>
            </a:r>
          </a:p>
          <a:p>
            <a:pPr>
              <a:buFont typeface="Wingdings 2" pitchFamily="18" charset="2"/>
              <a:buNone/>
            </a:pPr>
            <a:endParaRPr lang="ru-RU" sz="2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соединение, «скрепление»  </a:t>
            </a:r>
          </a:p>
          <a:p>
            <a:pPr marL="0" lv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по смыслу отдельных предложений </a:t>
            </a:r>
          </a:p>
          <a:p>
            <a:pPr marL="0" lv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в единое целое  одной темой.</a:t>
            </a:r>
          </a:p>
          <a:p>
            <a:pPr marL="0" lv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3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Заголовок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«вывеска» текста, по которой можно узнать, о чём пойдёт речь в тексте.</a:t>
            </a:r>
          </a:p>
          <a:p>
            <a:pPr marL="0" lv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каждом тексте есть </a:t>
            </a:r>
            <a:r>
              <a:rPr lang="ru-RU" sz="3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основная мысль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которой «подчиняется» весь текст 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65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Текст.</a:t>
            </a:r>
            <a:endParaRPr lang="ru-RU" sz="8000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знаем: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тексте  можно выделить  очень важные слова –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ключевые  или опорные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Они помогают  раскрыть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тему  текста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его основную мысль.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 помощью этих слов легче передать 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содержание текста.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Мы знаем:</a:t>
            </a:r>
          </a:p>
          <a:p>
            <a:pPr>
              <a:buFont typeface="Wingdings 2" pitchFamily="18" charset="2"/>
              <a:buNone/>
            </a:pPr>
            <a:endParaRPr lang="ru-RU" sz="2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каждом тексте есть </a:t>
            </a:r>
            <a:r>
              <a:rPr lang="ru-RU" sz="35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начало, основная часть текста, концовка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lv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Начало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подготавливает читателя  к чтению основной части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Основная часть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сообщает самое главное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Концовка –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последняя часть, показывает, что текст завершён, автор сказал всё, что       хотел.</a:t>
            </a:r>
          </a:p>
          <a:p>
            <a:pPr>
              <a:buNone/>
            </a:pPr>
            <a:endParaRPr lang="ru-RU" sz="46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32113" y="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Текст.</a:t>
            </a:r>
            <a:endParaRPr lang="ru-RU" sz="8000" b="1" spc="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27448"/>
            <a:ext cx="7399663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spc="200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Загадки деда Буквоеда. Добавь нужные буквы.</a:t>
            </a:r>
            <a:endParaRPr lang="ru-RU" sz="4400" spc="200" dirty="0">
              <a:solidFill>
                <a:srgbClr val="00800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677130"/>
            <a:ext cx="8534400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Сад.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   Возле  школы  сад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  Там  растут  </a:t>
            </a:r>
            <a:r>
              <a:rPr lang="ru-RU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яблон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слив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вишн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  Школьники  работают  в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сад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 Мальчики срывают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яблок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 Девочки  кладут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яблок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в  корзин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42" name="Picture 2" descr="http://xn----8sbiecm6bhdx8i.xn--p1ai/images/le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2775"/>
            <a:ext cx="2690870" cy="2012771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0"/>
            <a:ext cx="83820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spc="200" dirty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Загадки деда Буквоеда. Добавь нужные буквы.</a:t>
            </a:r>
            <a:endParaRPr lang="ru-RU" sz="4400" spc="200" dirty="0">
              <a:solidFill>
                <a:srgbClr val="00800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072219"/>
            <a:ext cx="8534400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spc="200" dirty="0">
                <a:latin typeface="Times New Roman" pitchFamily="18" charset="0"/>
                <a:ea typeface="Calibri"/>
                <a:cs typeface="Times New Roman" pitchFamily="18" charset="0"/>
              </a:rPr>
              <a:t>Кораблик.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Подх</a:t>
            </a:r>
            <a:r>
              <a:rPr lang="ru-RU" sz="3200" b="1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атил</a:t>
            </a:r>
            <a:r>
              <a:rPr lang="ru-RU" sz="32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b="1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учей</a:t>
            </a:r>
            <a:r>
              <a:rPr lang="ru-RU" sz="32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мой  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</a:t>
            </a:r>
            <a:r>
              <a:rPr lang="ru-RU" sz="3200" b="1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аблик</a:t>
            </a:r>
            <a:r>
              <a:rPr lang="ru-RU" sz="32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и  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понё</a:t>
            </a:r>
            <a:r>
              <a:rPr lang="ru-RU" sz="3200" b="1" spc="200" dirty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его </a:t>
            </a:r>
            <a:r>
              <a:rPr lang="ru-RU" sz="32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200" b="1" spc="200" dirty="0" err="1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угом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во</a:t>
            </a:r>
            <a:r>
              <a:rPr lang="ru-RU" sz="3200" b="1" spc="200" dirty="0" err="1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ны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кип</a:t>
            </a:r>
            <a:r>
              <a:rPr lang="ru-RU" sz="3200" b="1" spc="200" dirty="0" err="1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spc="2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подбрасыва</a:t>
            </a:r>
            <a:r>
              <a:rPr lang="ru-RU" sz="3200" b="1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sz="32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его </a:t>
            </a:r>
            <a:r>
              <a:rPr lang="ru-RU" sz="3200" b="1" spc="2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из  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сто</a:t>
            </a:r>
            <a:r>
              <a:rPr lang="ru-RU" sz="3200" b="1" spc="200" dirty="0" err="1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оны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в  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сто</a:t>
            </a:r>
            <a:r>
              <a:rPr lang="ru-RU" sz="3200" b="1" spc="200" dirty="0" err="1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ону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кида</a:t>
            </a:r>
            <a:r>
              <a:rPr lang="ru-RU" sz="3200" b="1" spc="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_</a:t>
            </a:r>
            <a:r>
              <a:rPr lang="ru-RU" sz="3200" spc="200" dirty="0" err="1">
                <a:latin typeface="Times New Roman" pitchFamily="18" charset="0"/>
                <a:ea typeface="Calibri"/>
                <a:cs typeface="Times New Roman" pitchFamily="18" charset="0"/>
              </a:rPr>
              <a:t>т</a:t>
            </a:r>
            <a:r>
              <a:rPr lang="ru-RU" sz="32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  Я  </a:t>
            </a:r>
            <a:r>
              <a:rPr lang="ru-RU" sz="32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рядом  </a:t>
            </a:r>
            <a:r>
              <a:rPr lang="ru-RU" sz="3200" spc="200" dirty="0">
                <a:latin typeface="Times New Roman" pitchFamily="18" charset="0"/>
                <a:ea typeface="Calibri"/>
                <a:cs typeface="Times New Roman" pitchFamily="18" charset="0"/>
              </a:rPr>
              <a:t>с  ним  </a:t>
            </a:r>
            <a:r>
              <a:rPr lang="ru-RU" sz="32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бегу </a:t>
            </a:r>
            <a:r>
              <a:rPr lang="ru-RU" sz="32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780" y="609600"/>
            <a:ext cx="8677620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Ёжик.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Летом            ест           </a:t>
            </a: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Бежит  ёж  по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</a:t>
            </a: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Вот  один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у 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ёлки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Около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два          </a:t>
            </a: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Наколол 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грибы 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на  иголки 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И  снова  побежал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по             </a:t>
            </a: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Пришла 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зима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 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Спит  ёжик  в  норке  под  дубом </a:t>
            </a: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14" descr="http://photo.a42.ru/photos/205384/medium/211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14110" r="14026" b="20970"/>
          <a:stretch/>
        </p:blipFill>
        <p:spPr bwMode="auto">
          <a:xfrm>
            <a:off x="2037018" y="1783814"/>
            <a:ext cx="1026036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hotos2.ocan.ru/zem/23351-589517_I6wG4gsT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93" r="11114" b="11837"/>
          <a:stretch/>
        </p:blipFill>
        <p:spPr bwMode="auto">
          <a:xfrm>
            <a:off x="7558111" y="1722535"/>
            <a:ext cx="1012796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19.privet.ru/lr/0d0a9b76394ddb6d30528e490bfadff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/>
          <a:stretch/>
        </p:blipFill>
        <p:spPr bwMode="auto">
          <a:xfrm>
            <a:off x="3789618" y="1783814"/>
            <a:ext cx="940080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0.liveinternet.ru/images/attach/c/3/76/905/76905192_3972648_dfgsdfhjgfgj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6" y="2819400"/>
            <a:ext cx="720000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photo.a42.ru/photos/205384/medium/211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14110" r="14026" b="20970"/>
          <a:stretch/>
        </p:blipFill>
        <p:spPr bwMode="auto">
          <a:xfrm>
            <a:off x="1943675" y="3733800"/>
            <a:ext cx="1026036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pochtimes.ru/images/stories/02/china/115_osina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/>
          <a:stretch/>
        </p:blipFill>
        <p:spPr bwMode="auto">
          <a:xfrm>
            <a:off x="5715000" y="2798584"/>
            <a:ext cx="833116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riby-foto.ru/_ph/72/44703895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r="2731" b="5129"/>
          <a:stretch/>
        </p:blipFill>
        <p:spPr bwMode="auto">
          <a:xfrm>
            <a:off x="7391400" y="2798584"/>
            <a:ext cx="820244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photos2.ocan.ru/zem/23351-589517_I6wG4gsT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93" r="11114" b="11837"/>
          <a:stretch/>
        </p:blipFill>
        <p:spPr bwMode="auto">
          <a:xfrm>
            <a:off x="2550036" y="4648200"/>
            <a:ext cx="1012796" cy="720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3780" y="0"/>
            <a:ext cx="5287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рассказ.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4102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чтения.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Основные причины,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тормозящие скорость чтения: природный темп деятельности, регрессии, отсутствие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антипации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артикуляция, малое поле зрения, уровень организации внимания и уровень развития памяти.</a:t>
            </a:r>
          </a:p>
          <a:p>
            <a:pPr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Нарушение чтения: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замедленный темп чтения,  нарушение формирования способа чтения (побуквенное,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позвуковое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отрывистое –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послоговое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), нарушение правильности чтения, проявляющееся в большом количестве ошибок.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0889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289806"/>
            <a:ext cx="8610600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000" b="1" spc="200" dirty="0" err="1">
                <a:latin typeface="Times New Roman" pitchFamily="18" charset="0"/>
                <a:ea typeface="Calibri"/>
                <a:cs typeface="Times New Roman" pitchFamily="18" charset="0"/>
              </a:rPr>
              <a:t>Муравьишка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  Солнышко  уже  за  лес  спускалось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Муравей 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есл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на  сухой 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токлис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Дунул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терве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Упал  листок  с 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кивет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Несёт ветер 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токлис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через  лес  в 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ревденю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Муравей  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чуть 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виж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от  страха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Листок упал  на  </a:t>
            </a:r>
            <a:r>
              <a:rPr lang="ru-RU" sz="3000" b="1" spc="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гул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за  деревней .  Он  упал  на </a:t>
            </a:r>
            <a:r>
              <a:rPr lang="ru-RU" sz="30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spc="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менька</a:t>
            </a:r>
            <a:r>
              <a:rPr lang="ru-RU" sz="30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Муравей  </a:t>
            </a:r>
            <a:r>
              <a:rPr lang="ru-RU" sz="3000" b="1" spc="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шибу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лапку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3000" spc="200" dirty="0">
                <a:latin typeface="Times New Roman" pitchFamily="18" charset="0"/>
                <a:ea typeface="Calibri"/>
                <a:cs typeface="Times New Roman" pitchFamily="18" charset="0"/>
              </a:rPr>
              <a:t>  Вот </a:t>
            </a:r>
            <a:r>
              <a:rPr lang="ru-RU" sz="30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беда </a:t>
            </a:r>
            <a:r>
              <a:rPr lang="ru-RU" sz="30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33" y="-24788"/>
            <a:ext cx="9056783" cy="131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spc="200" dirty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Переставь буквы местами так, </a:t>
            </a:r>
            <a:endParaRPr lang="ru-RU" sz="3200" b="1" spc="200" dirty="0" smtClean="0">
              <a:solidFill>
                <a:srgbClr val="008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spc="200" dirty="0" smtClean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чтобы </a:t>
            </a:r>
            <a:r>
              <a:rPr lang="ru-RU" sz="3200" b="1" spc="200" dirty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получились слова. Прочитай текст.</a:t>
            </a:r>
            <a:endParaRPr lang="ru-RU" sz="3200" spc="200" dirty="0">
              <a:solidFill>
                <a:srgbClr val="008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1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817" y="557206"/>
            <a:ext cx="8610600" cy="603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Воробей на часах.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8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В  саду  на  дорожке  прыгали </a:t>
            </a:r>
            <a:r>
              <a:rPr lang="ru-RU" sz="28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 молодые  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воробушки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 А  старый воробей  уселся  высоко  на  ветке дерева  и  зорко  глядит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 не  покажется ли  где  хищная  птица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 Летит  по  задворкам  ястреб – разбойник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 Он лютый  враг  мелкой  пташки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 Летит ястреб  тихо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 без  шума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spc="200" dirty="0">
                <a:latin typeface="Times New Roman" pitchFamily="18" charset="0"/>
                <a:ea typeface="Calibri"/>
                <a:cs typeface="Times New Roman" pitchFamily="18" charset="0"/>
              </a:rPr>
              <a:t> Но  старый воробей  заметил  злодея  и  следит  </a:t>
            </a:r>
            <a:r>
              <a:rPr lang="ru-RU" sz="2800" spc="2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  ним </a:t>
            </a:r>
            <a:r>
              <a:rPr lang="ru-RU" sz="2800" b="1" spc="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1" y="1295400"/>
            <a:ext cx="8751065" cy="537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3" y="772"/>
            <a:ext cx="899160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spc="200" dirty="0">
                <a:solidFill>
                  <a:srgbClr val="008000"/>
                </a:solidFill>
                <a:latin typeface="Times New Roman"/>
                <a:ea typeface="Calibri"/>
                <a:cs typeface="Times New Roman"/>
              </a:rPr>
              <a:t>Прочитай рассказ, освободив слова из клетки.</a:t>
            </a:r>
            <a:endParaRPr lang="ru-RU" sz="2800" dirty="0">
              <a:solidFill>
                <a:srgbClr val="008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0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orum.na-svyazi.ru/uploads/201312/post-282720-13862203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252" y1="15328" x2="11252" y2="15328"/>
                        <a14:foregroundMark x1="27848" y1="18735" x2="27848" y2="18735"/>
                        <a14:foregroundMark x1="73558" y1="17762" x2="73558" y2="17762"/>
                        <a14:foregroundMark x1="96484" y1="17518" x2="96484" y2="17518"/>
                        <a14:foregroundMark x1="86779" y1="37470" x2="86779" y2="37470"/>
                        <a14:foregroundMark x1="86498" y1="9246" x2="86498" y2="9246"/>
                        <a14:foregroundMark x1="86498" y1="85158" x2="86498" y2="85158"/>
                        <a14:foregroundMark x1="82560" y1="86131" x2="82560" y2="86131"/>
                        <a14:foregroundMark x1="83826" y1="84185" x2="83826" y2="84185"/>
                        <a14:foregroundMark x1="87201" y1="82968" x2="87201" y2="82968"/>
                        <a14:foregroundMark x1="87060" y1="81509" x2="86639" y2="36253"/>
                        <a14:foregroundMark x1="86639" y1="38686" x2="86639" y2="8759"/>
                        <a14:foregroundMark x1="72574" y1="85401" x2="72574" y2="85401"/>
                        <a14:foregroundMark x1="72293" y1="84185" x2="72433" y2="5353"/>
                        <a14:foregroundMark x1="52883" y1="35036" x2="52883" y2="35036"/>
                        <a14:foregroundMark x1="5204" y1="85401" x2="5204" y2="85401"/>
                        <a14:foregroundMark x1="6048" y1="83698" x2="5626" y2="8759"/>
                        <a14:foregroundMark x1="20675" y1="46229" x2="20253" y2="9246"/>
                        <a14:foregroundMark x1="18706" y1="85401" x2="18706" y2="85401"/>
                        <a14:backgroundMark x1="72433" y1="7543" x2="72433" y2="7543"/>
                        <a14:backgroundMark x1="72714" y1="5596" x2="72714" y2="5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38" y="1752600"/>
            <a:ext cx="659102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200" y="381000"/>
            <a:ext cx="6777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Читаем на «5»!</a:t>
            </a:r>
            <a:endParaRPr lang="ru-RU" sz="7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584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Использованная литература: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Л.Н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Ефименкова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«Коррекция устной и письменной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начальной школы» 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Владос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2003 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О.А. Козырева, К.А.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Кутакова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«Читай, размышляй, пиши!» 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Владос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2005 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А.Н. Корнев «Нарушение чтение и письма у детей» СПб Речь, 2003г.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М.Н.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Русецкая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«Нарушение чтения у младших школьников» СПб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 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О.М.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Тосуниди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«Дидактический материал для автоматизации чтения» М Парадигма, 2013 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А.В.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Ястребова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Т.П. Бессонова «Обучаем читать и писать без ошибок» М АРКТИ, 2007 г.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Работа по восприятию буквы.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-буквенный анализ;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учащихся обозначать звук соответствующей буквой;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мелкую моторику;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по развитию плоскостного синтеза букв.</a:t>
            </a:r>
          </a:p>
        </p:txBody>
      </p:sp>
    </p:spTree>
    <p:extLst>
      <p:ext uri="{BB962C8B-B14F-4D97-AF65-F5344CB8AC3E}">
        <p14:creationId xmlns:p14="http://schemas.microsoft.com/office/powerpoint/2010/main" val="26175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Работа по восприятию слогов.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-буквенный анализ и синтез;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читать слоги ГС и слоги слияния СГ с опорой на последующую гласную и конструировать схемы звукового состава слогов с учётом твёрдости и мягкости согласного;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выработать навык чтения слогов и умения записывать слог соответствующими буквами;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зрительный анализ и синтез.</a:t>
            </a:r>
          </a:p>
        </p:txBody>
      </p:sp>
    </p:spTree>
    <p:extLst>
      <p:ext uri="{BB962C8B-B14F-4D97-AF65-F5344CB8AC3E}">
        <p14:creationId xmlns:p14="http://schemas.microsoft.com/office/powerpoint/2010/main" val="2896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4958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Чтение слов.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5259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развивать умение производить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-буквенный 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-слоговой анализ и синтез слов;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обучать соотносить произнесённые слова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со звуковой схемой и обозначать его на письме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графическими знаками в определённой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последовательности и по заданной схеме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составлять слова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выработать у учащихся умение слитно и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осознанно читать слова.</a:t>
            </a:r>
          </a:p>
        </p:txBody>
      </p:sp>
    </p:spTree>
    <p:extLst>
      <p:ext uri="{BB962C8B-B14F-4D97-AF65-F5344CB8AC3E}">
        <p14:creationId xmlns:p14="http://schemas.microsoft.com/office/powerpoint/2010/main" val="21892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57150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Чтение предложений.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выработать умение строить предложения и записывать их словами.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выработать навыки осознанного чтения предложений с выделением интонационных пауз.</a:t>
            </a:r>
          </a:p>
        </p:txBody>
      </p:sp>
    </p:spTree>
    <p:extLst>
      <p:ext uri="{BB962C8B-B14F-4D97-AF65-F5344CB8AC3E}">
        <p14:creationId xmlns:p14="http://schemas.microsoft.com/office/powerpoint/2010/main" val="34256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Работа с текстом.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ормировать умение отличать текст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от группы предложений,           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дифференцировать эти понятия;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чить выделять признаки связного текста, определять тему текста;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ормировать умение выделять средства связи предложений в тексте.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1644</Words>
  <Application>Microsoft Office PowerPoint</Application>
  <PresentationFormat>Экран (4:3)</PresentationFormat>
  <Paragraphs>441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Calibri</vt:lpstr>
      <vt:lpstr>Times New Roman</vt:lpstr>
      <vt:lpstr>Wingdings 2</vt:lpstr>
      <vt:lpstr>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Чтение. Навык чтения. </vt:lpstr>
      <vt:lpstr>Нарушение чтения.</vt:lpstr>
      <vt:lpstr>Работа по восприятию буквы.</vt:lpstr>
      <vt:lpstr>Работа по восприятию слогов.</vt:lpstr>
      <vt:lpstr>Чтение слов.</vt:lpstr>
      <vt:lpstr>Чтение предложений.</vt:lpstr>
      <vt:lpstr>Работа с текстом.</vt:lpstr>
      <vt:lpstr>Звуки и буквы.</vt:lpstr>
      <vt:lpstr>Презентация PowerPoint</vt:lpstr>
      <vt:lpstr>Перевёрнутые буквы.</vt:lpstr>
      <vt:lpstr>Зеркальные буквы.</vt:lpstr>
      <vt:lpstr>Наложенные буквы.</vt:lpstr>
      <vt:lpstr> Слоги.</vt:lpstr>
      <vt:lpstr>Читаем слоги.</vt:lpstr>
      <vt:lpstr>Читаем слоги.</vt:lpstr>
      <vt:lpstr> Слова.</vt:lpstr>
      <vt:lpstr>Читаем похожие слова.</vt:lpstr>
      <vt:lpstr>Словесные горки.</vt:lpstr>
      <vt:lpstr>Читаем «дружные» слова.</vt:lpstr>
      <vt:lpstr>Чем похожи и  чем различаются слова?</vt:lpstr>
      <vt:lpstr>Презентация PowerPoint</vt:lpstr>
      <vt:lpstr>Читаем слова  с одинаковой концовкой.</vt:lpstr>
      <vt:lpstr>Чем различаются слова?</vt:lpstr>
      <vt:lpstr>Презентация PowerPoint</vt:lpstr>
      <vt:lpstr>Презентация PowerPoint</vt:lpstr>
      <vt:lpstr> Предложение.</vt:lpstr>
      <vt:lpstr>Прочитай, улыбнись, исправь.</vt:lpstr>
      <vt:lpstr>Из слов каждой группы составь предложение.</vt:lpstr>
      <vt:lpstr>Что пропало?</vt:lpstr>
      <vt:lpstr>Найди границы предложений.</vt:lpstr>
      <vt:lpstr>Читаем скороговорки.</vt:lpstr>
      <vt:lpstr>  Текст.</vt:lpstr>
      <vt:lpstr> Текст.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Алсуфьева Елена</cp:lastModifiedBy>
  <cp:revision>126</cp:revision>
  <dcterms:created xsi:type="dcterms:W3CDTF">2014-11-29T22:35:58Z</dcterms:created>
  <dcterms:modified xsi:type="dcterms:W3CDTF">2015-01-19T06:27:03Z</dcterms:modified>
</cp:coreProperties>
</file>