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9" r:id="rId3"/>
    <p:sldId id="275" r:id="rId4"/>
    <p:sldId id="280" r:id="rId5"/>
    <p:sldId id="284" r:id="rId6"/>
    <p:sldId id="274" r:id="rId7"/>
    <p:sldId id="276" r:id="rId8"/>
    <p:sldId id="277" r:id="rId9"/>
    <p:sldId id="258" r:id="rId10"/>
    <p:sldId id="259" r:id="rId11"/>
    <p:sldId id="278" r:id="rId12"/>
    <p:sldId id="283" r:id="rId13"/>
    <p:sldId id="282" r:id="rId14"/>
    <p:sldId id="257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8" autoAdjust="0"/>
  </p:normalViewPr>
  <p:slideViewPr>
    <p:cSldViewPr>
      <p:cViewPr varScale="1">
        <p:scale>
          <a:sx n="107" d="100"/>
          <a:sy n="107" d="100"/>
        </p:scale>
        <p:origin x="-109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1EDE9-3D23-4780-AE05-FE49CCC7D7AD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ru/yandsearch?p=1&amp;text=%D1%80%D0%B5%D0%B1%D1%83%D1%81%D1%8B%20%D1%83%D1%87%D0%B0%D1%89%D0%B8%D1%85%D1%81%D1%8F%204%20%D0%BA%D0%BB%D0%B0%D1%81%D1%81%20%D0%BF%D0%BE%20%D1%80%D1%83%D1%81%D1%81%D0%BA%D0%BE%D0%BC%D1%83%20%D1%8F%D0%B7%D1%8B%D0%BA%D1%83%20%D0%B2%20%D0%BA%D0%B0%D1%80%D1%82%D0%B8%D0%BD%D0%BA%D0%B0%D1%85&amp;fp=1&amp;pos=45&amp;uinfo=ww-1330-wh-740-fw-1105-fh-534-pd-1&amp;rpt=simage&amp;img_url=http://ped-kopilka.ru/images/1(564)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http://images.yandex.ru/yandsearch?p=10&amp;text=%D1%80%D0%B5%D0%B1%D1%83%D1%81%D1%8B%20%D1%83%D1%87%D0%B0%D1%89%D0%B8%D1%85%D1%81%D1%8F%204%20%D0%BA%D0%BB%D0%B0%D1%81%D1%81%20%D0%BF%D0%BE%20%D1%80%D1%83%D1%81%D1%81%D0%BA%D0%BE%D0%BC%D1%83%20%D1%8F%D0%B7%D1%8B%D0%BA%D1%83%20%D0%B2%20%D0%BA%D0%B0%D1%80%D1%82%D0%B8%D0%BD%D0%BA%D0%B0%D1%85&amp;fp=10&amp;pos=324&amp;uinfo=ww-1330-wh-740-fw-1105-fh-534-pd-1&amp;rpt=simage&amp;img_url=http://rudocs.exdat.com/pars_docs/tw_refs/129/128426/128426_html_54e499bb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mages.yandex.ru/yandsearch?text=%D1%80%D0%B5%D0%B1%D1%83%D1%81%D1%8B%20%D1%83%D1%87%D0%B0%D1%89%D0%B8%D1%85%D1%81%D1%8F%204%20%D0%BA%D0%BB%D0%B0%D1%81%D1%81%20%D0%BF%D0%BE%20%D1%80%D1%83%D1%81%D1%81%D0%BA%D0%BE%D0%BC%D1%83%20%D1%8F%D0%B7%D1%8B%D0%BA%D1%83%20%D0%B2%20%D0%BA%D0%B0%D1%80%D1%82%D0%B8%D0%BD%D0%BA%D0%B0%D1%85&amp;fp=0&amp;img_url=http://luntiki.ru/uploads/images/a/a/f/a/5/2627f7b5f1.jpg&amp;pos=14&amp;uinfo=ww-1330-wh-740-fw-1105-fh-534-pd-1&amp;rpt=simag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http://images.yandex.ru/yandsearch?p=1&amp;text=%D1%80%D0%B5%D0%B1%D1%83%D1%81%D1%8B%20%D1%83%D1%87%D0%B0%D1%89%D0%B8%D1%85%D1%81%D1%8F%204%20%D0%BA%D0%BB%D0%B0%D1%81%D1%81%20%D0%BF%D0%BE%20%D1%80%D1%83%D1%81%D1%81%D0%BA%D0%BE%D0%BC%D1%83%20%D1%8F%D0%B7%D1%8B%D0%BA%D1%83%20%D0%B2%20%D0%BA%D0%B0%D1%80%D1%82%D0%B8%D0%BD%D0%BA%D0%B0%D1%85&amp;fp=1&amp;pos=38&amp;uinfo=ww-1330-wh-740-fw-1105-fh-534-pd-1&amp;rpt=simage&amp;img_url=http://rebus.detsky-mir.com/uploads/images/7/2/7/1/2/f1b9f6daca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images.yandex.ru/yandsearch?p=17&amp;text=%D1%80%D0%B5%D0%B1%D1%83%D1%81%D1%8B%20%D1%83%D1%87%D0%B0%D1%89%D0%B8%D1%85%D1%81%D1%8F%204%20%D0%BA%D0%BB%D0%B0%D1%81%D1%81%20%D0%BF%D0%BE%20%D1%80%D1%83%D1%81%D1%81%D0%BA%D0%BE%D0%BC%D1%83%20%D1%8F%D0%B7%D1%8B%D0%BA%D1%83%20%D0%B2%20%D0%BA%D0%B0%D1%80%D1%82%D0%B8%D0%BD%D0%BA%D0%B0%D1%85&amp;fp=17&amp;pos=535&amp;uinfo=ww-1330-wh-740-fw-1105-fh-534-pd-1&amp;rpt=simage&amp;img_url=http://rudocs.exdat.com/pars_docs/tw_refs/349/348548/348548_html_419e49d7.pn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0%BF%D1%80%D0%B8%D1%80%D0%BE%D0%B4%D0%BD%D1%8B%D0%B5%20%D1%8F%D0%B2%D0%BB%D0%B5%D0%BD%D0%B8%D1%8F%20%D0%B2%20%D0%BA%D0%B0%D1%80%D1%82%D0%B8%D0%BD%D0%BA%D0%B0%D1%85%20%D0%B4%D0%BB%D1%8F%20%D0%B4%D0%B5%D1%82%D0%B5%D0%B9%20%D0%B2%D1%8C%D1%8E%D0%B3%D0%B0&amp;fp=0&amp;pos=21&amp;uinfo=ww-1330-wh-740-fw-1105-fh-534-pd-1&amp;rpt=simage&amp;img_url=http://files.seclub.org/pic/4/3/5/435fea8e99c32ffbad91f15b5c97f471.jpg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hyperlink" Target="http://images.yandex.ru/yandsearch?text=%D1%81%D0%BD%D0%B5%D0%B3%D0%BE%D0%BF%D0%B0%D0%B4%20%D0%B2%20%D0%BA%D0%B0%D1%80%D1%82%D0%B8%D0%BD%D0%BA%D0%B0%D1%85%20%D0%B4%D0%BB%D1%8F%20%D0%B4%D0%B5%D1%82%D0%B5%D0%B9&amp;fp=0&amp;pos=13&amp;uinfo=ww-1330-wh-740-fw-1105-fh-534-pd-1&amp;rpt=simage&amp;img_url=http://tub.rutube.ru/thumbs/30/a0/30a066897d42a464b69adba60237080e-2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yandex.ru/yandsearch?text=%D0%B8%D0%BD%D0%B5%D0%B9%20%D0%B2%20%D0%BA%D0%B0%D1%80%D1%82%D0%B8%D0%BD%D0%BA%D0%B0%D1%85%20%D0%B4%D0%BB%D1%8F%20%D0%B4%D0%B5%D1%82%D0%B5%D0%B9&amp;fp=0&amp;img_url=http://images6.fanpop.com/image/photos/33700000/-Winter-winter-33709406-120-90.jpg&amp;pos=15&amp;uinfo=ww-1330-wh-740-fw-1105-fh-534-pd-1&amp;rpt=simage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images.yandex.ru/yandsearch?source=wiz&amp;fp=5&amp;img_url=http://www.persian-star.net/1390/2/18/goonagoon/040.jpg&amp;uinfo=ww-1330-wh-740-fw-1105-fh-534-pd-1&amp;p=5&amp;text=%D0%BF%D1%80%D0%B8%D1%80%D0%BE%D0%B4%D0%BD%D1%8B%D0%B5%20%D1%8F%D0%B2%D0%BB%D0%B5%D0%BD%D0%B8%D1%8F%20%D0%B2%20%D0%BA%D0%B0%D1%80%D1%82%D0%B8%D0%BD%D0%BA%D0%B0%D1%85%20%D0%B4%D0%BB%D1%8F%20%D0%B4%D0%B5%D1%82%D0%B5%D0%B9&amp;noreask=1&amp;pos=168&amp;rpt=simage&amp;lr=38" TargetMode="Externa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images/search?source=wiz&amp;img_url=http://coollib.net/i/84/260984/i_003.jpg&amp;uinfo=sw-1600-sh-1000-ww-1584-wh-852-pd-1.0499999523162841-wp-16x10_1680x1050-lt-169&amp;text=%D1%80%D0%B8%D1%81%D1%83%D0%BD%D0%BE%D0%BA%20%D1%81%D1%82%D0%B5%D0%BA%D0%BB%D0%BE%D1%80%D0%B5%D0%B7%D0%B0&amp;noreask=1&amp;pos=1&amp;lr=38&amp;rpt=simage&amp;pin=1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834377"/>
              </p:ext>
            </p:extLst>
          </p:nvPr>
        </p:nvGraphicFramePr>
        <p:xfrm>
          <a:off x="3923928" y="4422600"/>
          <a:ext cx="2016224" cy="161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Точечный рисунок" r:id="rId3" imgW="5525271" imgH="5276190" progId="Paint.Picture">
                  <p:embed/>
                </p:oleObj>
              </mc:Choice>
              <mc:Fallback>
                <p:oleObj name="Точечный рисунок" r:id="rId3" imgW="5525271" imgH="5276190" progId="Paint.Picture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422600"/>
                        <a:ext cx="2016224" cy="1612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УРОК РУССКОГО ЯЗЫКА В 4 КЛАССЕ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1305" y="16288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Тема урока. </a:t>
            </a:r>
            <a:r>
              <a:rPr lang="ru-RU" dirty="0" smtClean="0"/>
              <a:t>: </a:t>
            </a:r>
            <a:r>
              <a:rPr lang="ru-RU" sz="2000" b="1" dirty="0">
                <a:solidFill>
                  <a:srgbClr val="002060"/>
                </a:solidFill>
              </a:rPr>
              <a:t>«Развитие умения определять склонение имён существительных».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Подготовила: </a:t>
            </a:r>
            <a:r>
              <a:rPr lang="ru-RU" sz="2000" b="1" dirty="0" err="1">
                <a:solidFill>
                  <a:srgbClr val="002060"/>
                </a:solidFill>
              </a:rPr>
              <a:t>Ветохина</a:t>
            </a:r>
            <a:r>
              <a:rPr lang="ru-RU" sz="2000" b="1" dirty="0">
                <a:solidFill>
                  <a:srgbClr val="002060"/>
                </a:solidFill>
              </a:rPr>
              <a:t> Нина Николаевна, учитель начальных классов МОУ СОШ №86 </a:t>
            </a:r>
            <a:r>
              <a:rPr lang="ru-RU" sz="2000" b="1" dirty="0" err="1">
                <a:solidFill>
                  <a:srgbClr val="002060"/>
                </a:solidFill>
              </a:rPr>
              <a:t>г.Волгограда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140968"/>
            <a:ext cx="89802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133600"/>
            <a:ext cx="17526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8006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6096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7432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27432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668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 Song for An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65 -4.8148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 -5.92593E-6 L -3.33333E-6 -5.92593E-6 " pathEditMode="relative" ptsTypes="AA">
                                      <p:cBhvr>
                                        <p:cTn id="13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05 -0.64814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64814 L 0.00105 -0.0037 " pathEditMode="relative" ptsTypes="AA">
                                      <p:cBhvr>
                                        <p:cTn id="26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C 0.20469 -3.7037E-6 0.37136 0.14537 0.37136 0.32593 C 0.37136 0.50533 0.20469 0.65186 -1.66667E-6 0.65186 C -0.20486 0.65186 -0.37135 0.50533 -0.37135 0.32593 C -0.37135 0.14537 -0.20486 -3.7037E-6 -1.66667E-6 -3.7037E-6 Z " pathEditMode="relative" rAng="0" ptsTypes="fffff">
                                      <p:cBhvr>
                                        <p:cTn id="36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1077 3.33333E-6 -0.01788 -0.00162 -0.03143 3.33333E-6 C -0.04497 0.00162 -0.06823 0.00694 -0.08143 0.00926 C -0.09462 0.01157 -0.09809 0.01088 -0.11042 0.01389 C -0.12275 0.0169 -0.1415 0.02153 -0.15591 0.02778 C -0.17031 0.03403 -0.18316 0.04352 -0.19653 0.05116 C -0.2099 0.0588 -0.22466 0.0662 -0.23611 0.07431 C -0.24757 0.08241 -0.25434 0.08912 -0.26511 0.09907 C -0.27587 0.10903 -0.28889 0.11736 -0.30122 0.13333 C -0.31354 0.14931 -0.32917 0.17315 -0.33959 0.19537 C -0.35 0.21759 -0.35938 0.24375 -0.36406 0.26667 C -0.36875 0.28958 -0.36771 0.31482 -0.36754 0.33333 C -0.36736 0.35185 -0.36511 0.36366 -0.36285 0.37824 C -0.36059 0.39282 -0.35729 0.40949 -0.35347 0.42153 C -0.34966 0.43357 -0.34375 0.44144 -0.33959 0.45116 C -0.33542 0.46088 -0.33577 0.46875 -0.32795 0.48056 C -0.32014 0.49236 -0.30608 0.5081 -0.29306 0.52245 C -0.28004 0.53681 -0.26632 0.5537 -0.25 0.56736 C -0.23368 0.58102 -0.21528 0.59375 -0.19531 0.60463 C -0.17535 0.61551 -0.14913 0.62569 -0.13021 0.63241 C -0.11129 0.63912 -0.09948 0.64097 -0.08143 0.64491 C -0.06337 0.64884 -0.04497 0.65486 -0.02205 0.65579 C 0.00087 0.65671 0.03177 0.6544 0.05573 0.65116 C 0.07969 0.64792 0.09982 0.64259 0.12205 0.63565 C 0.14427 0.6287 0.16805 0.62037 0.18958 0.60926 C 0.21111 0.59815 0.23107 0.58519 0.25104 0.56898 C 0.271 0.55278 0.29305 0.53125 0.3092 0.51157 C 0.32534 0.4919 0.33784 0.47083 0.34757 0.45116 C 0.35729 0.43148 0.36267 0.41296 0.36736 0.39375 C 0.37205 0.37454 0.375 0.35694 0.37552 0.33634 C 0.37604 0.31574 0.37621 0.29421 0.37083 0.26968 C 0.36545 0.24514 0.35434 0.21227 0.34305 0.18912 C 0.33177 0.16597 0.31805 0.14653 0.30347 0.13009 C 0.28889 0.11366 0.27534 0.1044 0.25573 0.08982 C 0.23611 0.07523 0.21284 0.05556 0.18594 0.0419 C 0.15903 0.02824 0.11944 0.01458 0.09409 0.00764 C 0.06875 0.00069 0.04913 0.00162 0.03368 3.33333E-6 C 0.01823 -0.00162 0.01076 3.33333E-6 4.16667E-6 3.33333E-6 Z " pathEditMode="relative" ptsTypes="aaaaaaaaaaaaaaaaaaaaaaaaaaaaaaaaaaaaaa">
                                      <p:cBhvr>
                                        <p:cTn id="39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0"/>
                            </p:stCondLst>
                            <p:childTnLst>
                              <p:par>
                                <p:cTn id="4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-1.66667E-6 0.16737 0.08021 0.30556 0.17813 0.30556 C 0.29375 0.30556 0.33559 0.15255 0.35313 0.06042 L 0.37136 -0.06111 C 0.38906 -0.153 0.43351 -0.30555 0.56406 -0.30555 C 0.64757 -0.30555 0.74271 -0.16805 0.74271 -4.81481E-6 C 0.74271 0.16737 0.64757 0.30556 0.56406 0.30556 C 0.43351 0.30556 0.38906 0.15255 0.37136 0.06042 L 0.35313 -0.06111 C 0.33559 -0.153 0.29375 -0.30555 0.17813 -0.30555 C 0.08021 -0.30555 -1.66667E-6 -0.16805 -1.66667E-6 -4.81481E-6 Z " pathEditMode="relative" rAng="0" ptsTypes="ffFffffFfff">
                                      <p:cBhvr>
                                        <p:cTn id="49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58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0069 C 0.02604 0.17014 -0.05642 0.31088 -0.1566 0.31088 C -0.27465 0.31088 -0.31736 0.15487 -0.33541 0.06135 L -0.35364 -0.06273 C -0.37222 -0.15625 -0.41788 -0.31134 -0.55156 -0.31134 C -0.63646 -0.31134 -0.73333 -0.17152 -0.73333 -0.00069 C -0.73333 0.17014 -0.63646 0.31088 -0.55156 0.31088 C -0.41788 0.31088 -0.37222 0.15487 -0.35364 0.06135 L -0.33541 -0.06273 C -0.31736 -0.15625 -0.27465 -0.31134 -0.1566 -0.31134 C -0.05642 -0.31134 0.02604 -0.17152 0.02604 -0.00069 Z " pathEditMode="relative" rAng="5400000" ptsTypes="ffFffffFfff">
                                      <p:cBhvr>
                                        <p:cTn id="59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56667 4.81481E-6 " pathEditMode="relative" ptsTypes="AA">
                                      <p:cBhvr>
                                        <p:cTn id="7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2501 0.31111 " pathEditMode="relative" ptsTypes="AA">
                                      <p:cBhvr>
                                        <p:cTn id="7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000"/>
                            </p:stCondLst>
                            <p:childTnLst>
                              <p:par>
                                <p:cTn id="7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6667 0.44444 " pathEditMode="relative" ptsTypes="AA">
                                      <p:cBhvr>
                                        <p:cTn id="8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000"/>
                            </p:stCondLst>
                            <p:childTnLst>
                              <p:par>
                                <p:cTn id="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0.44444 L 0.03334 0.31111 " pathEditMode="relative" ptsTypes="AA">
                                      <p:cBhvr>
                                        <p:cTn id="8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5834 3.7037E-6 " pathEditMode="relative" ptsTypes="AA">
                                      <p:cBhvr>
                                        <p:cTn id="9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0833 3.7037E-6 " pathEditMode="relative" ptsTypes="AA">
                                      <p:cBhvr>
                                        <p:cTn id="9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16632"/>
            <a:ext cx="8229600" cy="6624736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Полночь    </a:t>
            </a:r>
            <a:r>
              <a:rPr lang="ru-RU" sz="4000" b="1" dirty="0" err="1" smtClean="0"/>
              <a:t>ж.р</a:t>
            </a:r>
            <a:r>
              <a:rPr lang="ru-RU" sz="4000" b="1" dirty="0" smtClean="0"/>
              <a:t>., 3-е</a:t>
            </a:r>
          </a:p>
          <a:p>
            <a:r>
              <a:rPr lang="ru-RU" sz="4000" b="1" dirty="0" smtClean="0"/>
              <a:t> мир            </a:t>
            </a:r>
            <a:r>
              <a:rPr lang="ru-RU" sz="4000" b="1" dirty="0" err="1" smtClean="0"/>
              <a:t>м.р</a:t>
            </a:r>
            <a:r>
              <a:rPr lang="ru-RU" sz="4000" b="1" dirty="0" smtClean="0"/>
              <a:t>., 2-е</a:t>
            </a:r>
          </a:p>
          <a:p>
            <a:r>
              <a:rPr lang="ru-RU" sz="4000" b="1" dirty="0" smtClean="0"/>
              <a:t> свирель      ж.р.,3-е</a:t>
            </a:r>
          </a:p>
          <a:p>
            <a:r>
              <a:rPr lang="ru-RU" sz="4000" b="1" dirty="0" smtClean="0"/>
              <a:t> трель          </a:t>
            </a:r>
            <a:r>
              <a:rPr lang="ru-RU" sz="4000" b="1" dirty="0" err="1" smtClean="0"/>
              <a:t>ж.р</a:t>
            </a:r>
            <a:r>
              <a:rPr lang="ru-RU" sz="4000" b="1" dirty="0" smtClean="0"/>
              <a:t>., 3-е</a:t>
            </a:r>
          </a:p>
          <a:p>
            <a:r>
              <a:rPr lang="ru-RU" sz="4000" b="1" dirty="0" smtClean="0"/>
              <a:t> голос            м.р.,2-е</a:t>
            </a:r>
          </a:p>
          <a:p>
            <a:r>
              <a:rPr lang="ru-RU" sz="4000" b="1" dirty="0" smtClean="0"/>
              <a:t> тишина      </a:t>
            </a:r>
            <a:r>
              <a:rPr lang="ru-RU" sz="4000" b="1" dirty="0" err="1" smtClean="0"/>
              <a:t>ж.р</a:t>
            </a:r>
            <a:r>
              <a:rPr lang="ru-RU" sz="4000" b="1" dirty="0" smtClean="0"/>
              <a:t>., 1-е</a:t>
            </a:r>
          </a:p>
          <a:p>
            <a:r>
              <a:rPr lang="ru-RU" sz="4000" b="1" dirty="0" smtClean="0"/>
              <a:t> лист             м.р.,2-е</a:t>
            </a:r>
          </a:p>
          <a:p>
            <a:r>
              <a:rPr lang="ru-RU" sz="4000" b="1" dirty="0" smtClean="0"/>
              <a:t> ветерок   </a:t>
            </a:r>
            <a:r>
              <a:rPr lang="ru-RU" sz="4000" b="1" dirty="0" err="1" smtClean="0"/>
              <a:t>м.р</a:t>
            </a:r>
            <a:r>
              <a:rPr lang="ru-RU" sz="4000" b="1" dirty="0" smtClean="0"/>
              <a:t>, 2-е</a:t>
            </a:r>
          </a:p>
          <a:p>
            <a:r>
              <a:rPr lang="ru-RU" sz="4000" b="1" dirty="0" smtClean="0"/>
              <a:t> свист         </a:t>
            </a:r>
            <a:r>
              <a:rPr lang="ru-RU" sz="4000" b="1" dirty="0" err="1" smtClean="0"/>
              <a:t>м.р</a:t>
            </a:r>
            <a:r>
              <a:rPr lang="ru-RU" sz="4000" b="1" dirty="0" smtClean="0"/>
              <a:t>.,   2-е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55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ped-kopilka.ru/images/1(564).jpg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875"/>
            <a:ext cx="4608512" cy="46084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6" name="Объект 5" descr="http://skolakras.narod.ru/rebusy/images/51_jpg.jpg">
            <a:hlinkClick r:id="rId4"/>
          </p:cNvPr>
          <p:cNvPicPr>
            <a:picLocks noGrp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412875"/>
            <a:ext cx="3816350" cy="4608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1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im3-tub-ru.yandex.net/i?id=79425697-24-72&amp;n=21">
            <a:hlinkClick r:id="rId2" tgtFrame="&quot;_blank&quot;"/>
          </p:cNvPr>
          <p:cNvPicPr>
            <a:picLocks noGr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5814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://d1.endata.cx/data/games/27364/%D0%B7%D0%B6%D1%85.jpg">
            <a:hlinkClick r:id="rId4"/>
          </p:cNvPr>
          <p:cNvPicPr>
            <a:picLocks noGrp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30512"/>
            <a:ext cx="4762500" cy="4027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5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81000" y="1371600"/>
            <a:ext cx="388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/>
              <a:t>Мне удалось …</a:t>
            </a:r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381000" y="2133600"/>
            <a:ext cx="4500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Меня удивило…</a:t>
            </a:r>
          </a:p>
        </p:txBody>
      </p: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457200" y="3657600"/>
            <a:ext cx="4897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порадовался за…</a:t>
            </a: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457200" y="4495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хочу поблагодарить … за …</a:t>
            </a:r>
          </a:p>
        </p:txBody>
      </p:sp>
      <p:sp>
        <p:nvSpPr>
          <p:cNvPr id="23558" name="WordArt 11"/>
          <p:cNvSpPr>
            <a:spLocks noChangeArrowheads="1" noChangeShapeType="1" noTextEdit="1"/>
          </p:cNvSpPr>
          <p:nvPr/>
        </p:nvSpPr>
        <p:spPr bwMode="auto">
          <a:xfrm>
            <a:off x="2514600" y="381000"/>
            <a:ext cx="4724400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F1771"/>
                    </a:gs>
                    <a:gs pos="100000">
                      <a:srgbClr val="63091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Итог урока</a:t>
            </a:r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457200" y="541020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могу похвалить себя за…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81000" y="28956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Мне понравилось…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AN0079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50" y="381000"/>
            <a:ext cx="4237038" cy="4419600"/>
          </a:xfrm>
          <a:prstGeom prst="rect">
            <a:avLst/>
          </a:prstGeom>
          <a:noFill/>
        </p:spPr>
      </p:pic>
      <p:sp>
        <p:nvSpPr>
          <p:cNvPr id="20485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914400" y="4648200"/>
            <a:ext cx="73152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спасибо 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40425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На</a:t>
            </a:r>
            <a:r>
              <a:rPr lang="ru-RU" sz="5400" b="1" dirty="0"/>
              <a:t>ступил первый мес</a:t>
            </a:r>
            <a:r>
              <a:rPr lang="ru-RU" sz="5400" b="1" dirty="0">
                <a:solidFill>
                  <a:srgbClr val="FF0000"/>
                </a:solidFill>
              </a:rPr>
              <a:t>я</a:t>
            </a:r>
            <a:r>
              <a:rPr lang="ru-RU" sz="5400" b="1" dirty="0"/>
              <a:t>ц з</a:t>
            </a:r>
            <a:r>
              <a:rPr lang="ru-RU" sz="5400" b="1" dirty="0">
                <a:solidFill>
                  <a:srgbClr val="FF0000"/>
                </a:solidFill>
              </a:rPr>
              <a:t>и</a:t>
            </a:r>
            <a:r>
              <a:rPr lang="ru-RU" sz="5400" b="1" dirty="0"/>
              <a:t>мы. </a:t>
            </a:r>
            <a:r>
              <a:rPr lang="ru-RU" sz="5400" b="1" dirty="0">
                <a:solidFill>
                  <a:srgbClr val="FF0000"/>
                </a:solidFill>
              </a:rPr>
              <a:t>Б</a:t>
            </a:r>
            <a:r>
              <a:rPr lang="ru-RU" sz="5400" b="1" dirty="0"/>
              <a:t>елый сне</a:t>
            </a:r>
            <a:r>
              <a:rPr lang="ru-RU" sz="5400" b="1" dirty="0">
                <a:solidFill>
                  <a:srgbClr val="FF0000"/>
                </a:solidFill>
              </a:rPr>
              <a:t>г</a:t>
            </a:r>
            <a:r>
              <a:rPr lang="ru-RU" sz="5400" b="1" dirty="0"/>
              <a:t> а</a:t>
            </a:r>
            <a:r>
              <a:rPr lang="ru-RU" sz="5400" b="1" dirty="0">
                <a:solidFill>
                  <a:srgbClr val="FF0000"/>
                </a:solidFill>
              </a:rPr>
              <a:t>кк</a:t>
            </a:r>
            <a:r>
              <a:rPr lang="ru-RU" sz="5400" b="1" dirty="0"/>
              <a:t>уратно </a:t>
            </a:r>
            <a:r>
              <a:rPr lang="ru-RU" sz="5400" b="1" dirty="0">
                <a:solidFill>
                  <a:srgbClr val="FF0000"/>
                </a:solidFill>
              </a:rPr>
              <a:t>у</a:t>
            </a:r>
            <a:r>
              <a:rPr lang="ru-RU" sz="5400" b="1" dirty="0"/>
              <a:t>крыл землю. </a:t>
            </a:r>
            <a:r>
              <a:rPr lang="ru-RU" sz="5400" b="1" dirty="0">
                <a:solidFill>
                  <a:srgbClr val="FF0000"/>
                </a:solidFill>
              </a:rPr>
              <a:t>К</a:t>
            </a:r>
            <a:r>
              <a:rPr lang="ru-RU" sz="5400" b="1" dirty="0"/>
              <a:t>ругом б</a:t>
            </a:r>
            <a:r>
              <a:rPr lang="ru-RU" sz="5400" b="1" dirty="0">
                <a:solidFill>
                  <a:srgbClr val="FF0000"/>
                </a:solidFill>
              </a:rPr>
              <a:t>е</a:t>
            </a:r>
            <a:r>
              <a:rPr lang="ru-RU" sz="5400" b="1" dirty="0"/>
              <a:t>ло и чист</a:t>
            </a:r>
            <a:r>
              <a:rPr lang="ru-RU" sz="5400" b="1" dirty="0">
                <a:solidFill>
                  <a:srgbClr val="FF0000"/>
                </a:solidFill>
              </a:rPr>
              <a:t>о</a:t>
            </a:r>
            <a:r>
              <a:rPr lang="ru-RU" sz="5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44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Загадки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Autofit/>
          </a:bodyPr>
          <a:lstStyle/>
          <a:p>
            <a:pPr lvl="0"/>
            <a:r>
              <a:rPr lang="ru-RU" sz="3100" b="1" dirty="0">
                <a:solidFill>
                  <a:srgbClr val="002060"/>
                </a:solidFill>
              </a:rPr>
              <a:t>Семь одежек,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Все без застежек. 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pPr lvl="0"/>
            <a:r>
              <a:rPr lang="ru-RU" sz="3100" b="1" dirty="0" smtClean="0">
                <a:solidFill>
                  <a:srgbClr val="002060"/>
                </a:solidFill>
              </a:rPr>
              <a:t>Белая </a:t>
            </a:r>
            <a:r>
              <a:rPr lang="ru-RU" sz="3100" b="1" dirty="0">
                <a:solidFill>
                  <a:srgbClr val="002060"/>
                </a:solidFill>
              </a:rPr>
              <a:t>вата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Поплыла куда-то. 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pPr lvl="0"/>
            <a:r>
              <a:rPr lang="ru-RU" sz="3100" b="1" dirty="0" smtClean="0">
                <a:solidFill>
                  <a:srgbClr val="002060"/>
                </a:solidFill>
              </a:rPr>
              <a:t>Зимой </a:t>
            </a:r>
            <a:r>
              <a:rPr lang="ru-RU" sz="3100" b="1" dirty="0">
                <a:solidFill>
                  <a:srgbClr val="002060"/>
                </a:solidFill>
              </a:rPr>
              <a:t>спит,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Летом ульи ворошит. 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pPr lvl="0"/>
            <a:r>
              <a:rPr lang="ru-RU" sz="3100" b="1" dirty="0" smtClean="0">
                <a:solidFill>
                  <a:srgbClr val="002060"/>
                </a:solidFill>
              </a:rPr>
              <a:t>Что </a:t>
            </a:r>
            <a:r>
              <a:rPr lang="ru-RU" sz="3100" b="1" dirty="0">
                <a:solidFill>
                  <a:srgbClr val="002060"/>
                </a:solidFill>
              </a:rPr>
              <a:t>же это за девица –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Не швея, не мастерица,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Ничего сама не шьет,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А в иголках круглый год</a:t>
            </a:r>
          </a:p>
        </p:txBody>
      </p:sp>
    </p:spTree>
    <p:extLst>
      <p:ext uri="{BB962C8B-B14F-4D97-AF65-F5344CB8AC3E}">
        <p14:creationId xmlns:p14="http://schemas.microsoft.com/office/powerpoint/2010/main" val="19416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lib.podelise.ru/tw_files2/urls_510/3/d-2322/2322_html_419e49d7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32848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2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7586"/>
            <a:ext cx="8325757" cy="535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Минутка чистописания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Игра «Я задумала природное явление»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http://www.anywalls.com/pic/201211/1152x864/anywalls.com-47649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4197"/>
            <a:ext cx="240093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7-tub-ru.yandex.net/i?id=122537822-51-72&amp;n=21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71708"/>
            <a:ext cx="393950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2-tub-ru.yandex.net/i?id=266748732-09-72&amp;n=21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3096344" cy="182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ecoteco.ru/assets/images/gallery/100753.jpg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71" y="1628800"/>
            <a:ext cx="2241778" cy="2021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4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Объясни значение слова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472608"/>
          </a:xfrm>
        </p:spPr>
        <p:txBody>
          <a:bodyPr vert="wordArtVert">
            <a:normAutofit/>
          </a:bodyPr>
          <a:lstStyle/>
          <a:p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 descr="http://im0-tub-ru.yandex.net/i?id=32eefc0d8172fd6e32569ac77f5bc247-33-144&amp;n=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9666"/>
            <a:ext cx="3542156" cy="37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 descr="Баскетбол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02671"/>
            <a:ext cx="4038600" cy="4121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НАПОЛНИ КОРЗИНУ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ru-RU" sz="4800" b="1" i="1" dirty="0">
                <a:solidFill>
                  <a:srgbClr val="C00000"/>
                </a:solidFill>
              </a:rPr>
              <a:t>К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капитан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(2-е) 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800" b="1" i="1" dirty="0">
                <a:solidFill>
                  <a:srgbClr val="C00000"/>
                </a:solidFill>
              </a:rPr>
              <a:t>О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облако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(2-е)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800" b="1" i="1" dirty="0">
                <a:solidFill>
                  <a:srgbClr val="C00000"/>
                </a:solidFill>
              </a:rPr>
              <a:t>Р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ремонт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(2-е)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800" b="1" i="1" dirty="0">
                <a:solidFill>
                  <a:srgbClr val="C00000"/>
                </a:solidFill>
              </a:rPr>
              <a:t>З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 забота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(1-е)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800" b="1" i="1" dirty="0">
                <a:solidFill>
                  <a:srgbClr val="C00000"/>
                </a:solidFill>
              </a:rPr>
              <a:t>И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истина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(1-е)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800" b="1" i="1" dirty="0" smtClean="0">
                <a:solidFill>
                  <a:srgbClr val="C00000"/>
                </a:solidFill>
              </a:rPr>
              <a:t>Н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незабудка (1-е)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800" b="1" i="1" dirty="0">
                <a:solidFill>
                  <a:srgbClr val="C00000"/>
                </a:solidFill>
              </a:rPr>
              <a:t>А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алмаз(2-е)</a:t>
            </a:r>
          </a:p>
          <a:p>
            <a:endParaRPr lang="ru-RU" sz="4800" b="1" dirty="0"/>
          </a:p>
        </p:txBody>
      </p:sp>
      <p:pic>
        <p:nvPicPr>
          <p:cNvPr id="6" name="Picture 2" descr="http://im0-tub-ru.yandex.net/i?id=32eefc0d8172fd6e32569ac77f5bc247-33-144&amp;n=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2088232" cy="21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im0-tub-ru.yandex.net/i?id=5a9af2bd90568030490de52ea9e87288-80-144&amp;n=21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57192"/>
            <a:ext cx="2376263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835150" y="836613"/>
            <a:ext cx="5976938" cy="44656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Monotype Corsiva"/>
              </a:rPr>
              <a:t>физкультминутка </a:t>
            </a:r>
          </a:p>
        </p:txBody>
      </p:sp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2916238" y="4652963"/>
            <a:ext cx="3744912" cy="96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Monotype Corsiva"/>
              </a:rPr>
              <a:t>"Солнышко"</a:t>
            </a:r>
          </a:p>
        </p:txBody>
      </p:sp>
      <p:pic>
        <p:nvPicPr>
          <p:cNvPr id="48132" name="Picture 4" descr="_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981200"/>
            <a:ext cx="26670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552</TotalTime>
  <Words>171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Точечный рисунок</vt:lpstr>
      <vt:lpstr>УРОК РУССКОГО ЯЗЫКА В 4 КЛАССЕ</vt:lpstr>
      <vt:lpstr>Презентация PowerPoint</vt:lpstr>
      <vt:lpstr>Загадки</vt:lpstr>
      <vt:lpstr>Презентация PowerPoint</vt:lpstr>
      <vt:lpstr>Презентация PowerPoint</vt:lpstr>
      <vt:lpstr>Минутка чистописания Игра «Я задумала природное явление»</vt:lpstr>
      <vt:lpstr>Объясни значение слова</vt:lpstr>
      <vt:lpstr>НАПОЛНИ КОРЗИНУ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Анатолий</dc:creator>
  <cp:lastModifiedBy>User</cp:lastModifiedBy>
  <cp:revision>57</cp:revision>
  <dcterms:created xsi:type="dcterms:W3CDTF">2012-11-06T18:37:45Z</dcterms:created>
  <dcterms:modified xsi:type="dcterms:W3CDTF">2015-01-11T16:05:09Z</dcterms:modified>
</cp:coreProperties>
</file>