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64" r:id="rId3"/>
    <p:sldId id="263" r:id="rId4"/>
    <p:sldId id="257" r:id="rId5"/>
    <p:sldId id="262" r:id="rId6"/>
    <p:sldId id="271" r:id="rId7"/>
    <p:sldId id="272" r:id="rId8"/>
    <p:sldId id="266" r:id="rId9"/>
    <p:sldId id="267" r:id="rId10"/>
    <p:sldId id="273" r:id="rId11"/>
    <p:sldId id="274" r:id="rId12"/>
    <p:sldId id="268" r:id="rId13"/>
    <p:sldId id="275" r:id="rId14"/>
    <p:sldId id="276" r:id="rId15"/>
    <p:sldId id="269" r:id="rId16"/>
    <p:sldId id="270" r:id="rId17"/>
    <p:sldId id="277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0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393A2-32CA-4CFB-828D-C781FB38265E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D3403-C711-477C-BB7A-55DB38995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D3403-C711-477C-BB7A-55DB389958F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CD5F8-C77A-4430-8EF0-6FF31D3D34E4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AD3172-1598-4C28-BEB1-1F638A17AF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CD5F8-C77A-4430-8EF0-6FF31D3D34E4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AD3172-1598-4C28-BEB1-1F638A17A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CD5F8-C77A-4430-8EF0-6FF31D3D34E4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AD3172-1598-4C28-BEB1-1F638A17A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CD5F8-C77A-4430-8EF0-6FF31D3D34E4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AD3172-1598-4C28-BEB1-1F638A17A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CD5F8-C77A-4430-8EF0-6FF31D3D34E4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AD3172-1598-4C28-BEB1-1F638A17AF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CD5F8-C77A-4430-8EF0-6FF31D3D34E4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AD3172-1598-4C28-BEB1-1F638A17A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CD5F8-C77A-4430-8EF0-6FF31D3D34E4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AD3172-1598-4C28-BEB1-1F638A17A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CD5F8-C77A-4430-8EF0-6FF31D3D34E4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AD3172-1598-4C28-BEB1-1F638A17A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CD5F8-C77A-4430-8EF0-6FF31D3D34E4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AD3172-1598-4C28-BEB1-1F638A17AF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CD5F8-C77A-4430-8EF0-6FF31D3D34E4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AD3172-1598-4C28-BEB1-1F638A17A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7CD5F8-C77A-4430-8EF0-6FF31D3D34E4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AD3172-1598-4C28-BEB1-1F638A17AF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17CD5F8-C77A-4430-8EF0-6FF31D3D34E4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5AD3172-1598-4C28-BEB1-1F638A17AF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7406640" cy="1752600"/>
          </a:xfrm>
        </p:spPr>
        <p:txBody>
          <a:bodyPr>
            <a:normAutofit/>
          </a:bodyPr>
          <a:lstStyle/>
          <a:p>
            <a:pPr algn="r"/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16632"/>
            <a:ext cx="7920880" cy="24565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Классный час </a:t>
            </a:r>
          </a:p>
          <a:p>
            <a:pPr algn="ctr">
              <a:lnSpc>
                <a:spcPct val="150000"/>
              </a:lnSpc>
            </a:pPr>
            <a:r>
              <a:rPr lang="ru-RU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«Мой помощник – …»</a:t>
            </a:r>
            <a:endParaRPr lang="ru-RU" sz="5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40255777c3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2778054"/>
            <a:ext cx="6121647" cy="4079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w5mUuEmQX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075085"/>
            <a:ext cx="5688632" cy="5688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i="1" dirty="0" smtClean="0"/>
              <a:t>Критерии выполнения работы: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&gt; 7 деталей - отличный результат,</a:t>
            </a:r>
          </a:p>
          <a:p>
            <a:r>
              <a:rPr lang="ru-RU" sz="3600" dirty="0" smtClean="0"/>
              <a:t>5- 6 деталей – хороший результат,</a:t>
            </a:r>
          </a:p>
          <a:p>
            <a:r>
              <a:rPr lang="ru-RU" sz="3600" dirty="0" smtClean="0"/>
              <a:t>&lt; 5 деталей – </a:t>
            </a:r>
          </a:p>
          <a:p>
            <a:pPr>
              <a:buNone/>
            </a:pPr>
            <a:r>
              <a:rPr lang="ru-RU" sz="3600" dirty="0" smtClean="0"/>
              <a:t>нужно работать </a:t>
            </a:r>
          </a:p>
          <a:p>
            <a:pPr>
              <a:buNone/>
            </a:pPr>
            <a:r>
              <a:rPr lang="ru-RU" sz="3600" dirty="0" smtClean="0"/>
              <a:t>над своим </a:t>
            </a:r>
          </a:p>
          <a:p>
            <a:pPr>
              <a:buNone/>
            </a:pPr>
            <a:r>
              <a:rPr lang="ru-RU" sz="3600" dirty="0" smtClean="0"/>
              <a:t>вниманием</a:t>
            </a:r>
            <a:endParaRPr lang="ru-RU" sz="3600" dirty="0"/>
          </a:p>
        </p:txBody>
      </p:sp>
      <p:pic>
        <p:nvPicPr>
          <p:cNvPr id="4" name="Рисунок 3" descr="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924944"/>
            <a:ext cx="3397697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Упражнение </a:t>
            </a:r>
            <a:b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«Треугольники и круги»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AutoShape 7"/>
          <p:cNvSpPr>
            <a:spLocks noGrp="1" noChangeArrowheads="1"/>
          </p:cNvSpPr>
          <p:nvPr>
            <p:ph sz="half" idx="1"/>
          </p:nvPr>
        </p:nvSpPr>
        <p:spPr bwMode="auto">
          <a:xfrm>
            <a:off x="1403648" y="1772816"/>
            <a:ext cx="3657600" cy="403244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" name="Oval 8"/>
          <p:cNvSpPr>
            <a:spLocks noGrp="1" noChangeArrowheads="1"/>
          </p:cNvSpPr>
          <p:nvPr>
            <p:ph sz="half" idx="2"/>
          </p:nvPr>
        </p:nvSpPr>
        <p:spPr bwMode="auto">
          <a:xfrm>
            <a:off x="5004048" y="2204864"/>
            <a:ext cx="3657600" cy="355052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32560" y="188640"/>
            <a:ext cx="7406640" cy="2016224"/>
          </a:xfrm>
        </p:spPr>
        <p:txBody>
          <a:bodyPr>
            <a:normAutofit fontScale="90000"/>
          </a:bodyPr>
          <a:lstStyle/>
          <a:p>
            <a:pPr algn="r"/>
            <a:r>
              <a:rPr lang="ru-RU" sz="5300" b="1" i="1" dirty="0" smtClean="0">
                <a:solidFill>
                  <a:srgbClr val="7030A0"/>
                </a:solidFill>
                <a:latin typeface="Monotype Corsiva" pitchFamily="66" charset="0"/>
              </a:rPr>
              <a:t>Упражнение</a:t>
            </a:r>
            <a:br>
              <a:rPr lang="ru-RU" sz="53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5300" b="1" i="1" dirty="0" smtClean="0">
                <a:solidFill>
                  <a:srgbClr val="7030A0"/>
                </a:solidFill>
                <a:latin typeface="Monotype Corsiva" pitchFamily="66" charset="0"/>
              </a:rPr>
              <a:t>«Спрятанные имена»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03648" y="2060848"/>
            <a:ext cx="7190616" cy="468052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u="sng" dirty="0" smtClean="0">
                <a:solidFill>
                  <a:srgbClr val="00B050"/>
                </a:solidFill>
                <a:latin typeface="Calibri" pitchFamily="34" charset="0"/>
              </a:rPr>
              <a:t>Пример:</a:t>
            </a:r>
            <a:r>
              <a:rPr lang="ru-RU" sz="2800" b="1" i="1" dirty="0" smtClean="0">
                <a:solidFill>
                  <a:srgbClr val="00B050"/>
                </a:solidFill>
                <a:latin typeface="Calibri" pitchFamily="34" charset="0"/>
              </a:rPr>
              <a:t> «...принес ко</a:t>
            </a:r>
            <a:r>
              <a:rPr lang="ru-RU" sz="3600" b="1" i="1" dirty="0" smtClean="0">
                <a:solidFill>
                  <a:srgbClr val="00B050"/>
                </a:solidFill>
                <a:latin typeface="Calibri" pitchFamily="34" charset="0"/>
              </a:rPr>
              <a:t>фе</a:t>
            </a:r>
            <a:r>
              <a:rPr lang="ru-RU" sz="2800" b="1" i="1" dirty="0" smtClean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ru-RU" sz="3600" b="1" i="1" dirty="0" smtClean="0">
                <a:solidFill>
                  <a:srgbClr val="00B050"/>
                </a:solidFill>
                <a:latin typeface="Calibri" pitchFamily="34" charset="0"/>
              </a:rPr>
              <a:t>дя</a:t>
            </a:r>
            <a:r>
              <a:rPr lang="ru-RU" sz="2800" b="1" i="1" dirty="0" smtClean="0">
                <a:solidFill>
                  <a:srgbClr val="00B050"/>
                </a:solidFill>
                <a:latin typeface="Calibri" pitchFamily="34" charset="0"/>
              </a:rPr>
              <a:t>де». (Федя)</a:t>
            </a:r>
            <a:r>
              <a:rPr lang="ru-RU" sz="2800" b="1" i="1" dirty="0" smtClean="0">
                <a:latin typeface="Calibri" pitchFamily="34" charset="0"/>
              </a:rPr>
              <a:t/>
            </a:r>
            <a:br>
              <a:rPr lang="ru-RU" sz="2800" b="1" i="1" dirty="0" smtClean="0">
                <a:latin typeface="Calibri" pitchFamily="34" charset="0"/>
              </a:rPr>
            </a:br>
            <a:endParaRPr lang="ru-RU" sz="2800" b="1" i="1" dirty="0" smtClean="0">
              <a:latin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«В густой листве раздается свист соловья», - сказала ...</a:t>
            </a:r>
          </a:p>
          <a:p>
            <a:pPr lvl="0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... пела песни на сцене.</a:t>
            </a:r>
          </a:p>
          <a:p>
            <a:pPr lvl="0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... купил тетради малышам.</a:t>
            </a:r>
          </a:p>
          <a:p>
            <a:pPr lvl="0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«Лиса шарит по кустам в поисках зайца», - сказал ... </a:t>
            </a:r>
          </a:p>
          <a:p>
            <a:endParaRPr lang="ru-RU" dirty="0"/>
          </a:p>
        </p:txBody>
      </p:sp>
      <p:pic>
        <p:nvPicPr>
          <p:cNvPr id="7" name="Рисунок 6" descr="Mw5mUuEmQX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60648"/>
            <a:ext cx="2160240" cy="159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240848" cy="2002234"/>
          </a:xfrm>
        </p:spPr>
        <p:txBody>
          <a:bodyPr>
            <a:normAutofit/>
          </a:bodyPr>
          <a:lstStyle/>
          <a:p>
            <a:pPr algn="r"/>
            <a:r>
              <a:rPr lang="ru-RU" sz="5400" b="1" i="1" dirty="0" smtClean="0">
                <a:solidFill>
                  <a:srgbClr val="0070C0"/>
                </a:solidFill>
                <a:latin typeface="Monotype Corsiva" pitchFamily="66" charset="0"/>
              </a:rPr>
              <a:t>Упражнение </a:t>
            </a:r>
            <a:br>
              <a:rPr lang="ru-RU" sz="5400" b="1" i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5400" b="1" i="1" dirty="0" smtClean="0">
                <a:solidFill>
                  <a:srgbClr val="0070C0"/>
                </a:solidFill>
                <a:latin typeface="Monotype Corsiva" pitchFamily="66" charset="0"/>
              </a:rPr>
              <a:t>«Смотреть и видеть»</a:t>
            </a:r>
            <a:endParaRPr lang="ru-RU" sz="5400" b="1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19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924944"/>
            <a:ext cx="6779270" cy="35635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Игровая пауза «Кросс»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2952328"/>
          </a:xfrm>
        </p:spPr>
        <p:txBody>
          <a:bodyPr>
            <a:normAutofit/>
          </a:bodyPr>
          <a:lstStyle/>
          <a:p>
            <a:pPr>
              <a:buFontTx/>
              <a:buBlip>
                <a:blip r:embed="rId2"/>
              </a:buBlip>
            </a:pPr>
            <a:r>
              <a:rPr lang="ru-RU" b="1" dirty="0" smtClean="0"/>
              <a:t>горы</a:t>
            </a:r>
            <a:r>
              <a:rPr lang="ru-RU" dirty="0" smtClean="0"/>
              <a:t> – поднимаем руки вверх</a:t>
            </a:r>
          </a:p>
          <a:p>
            <a:pPr>
              <a:buFontTx/>
              <a:buBlip>
                <a:blip r:embed="rId2"/>
              </a:buBlip>
            </a:pPr>
            <a:r>
              <a:rPr lang="ru-RU" dirty="0" smtClean="0"/>
              <a:t> </a:t>
            </a:r>
            <a:r>
              <a:rPr lang="ru-RU" b="1" dirty="0" smtClean="0"/>
              <a:t>ямы</a:t>
            </a:r>
            <a:r>
              <a:rPr lang="ru-RU" dirty="0" smtClean="0"/>
              <a:t>  - опускаем руки вниз</a:t>
            </a:r>
          </a:p>
          <a:p>
            <a:pPr>
              <a:buFontTx/>
              <a:buBlip>
                <a:blip r:embed="rId2"/>
              </a:buBlip>
            </a:pPr>
            <a:r>
              <a:rPr lang="ru-RU" dirty="0" smtClean="0"/>
              <a:t> </a:t>
            </a:r>
            <a:r>
              <a:rPr lang="ru-RU" b="1" dirty="0" smtClean="0"/>
              <a:t>вода</a:t>
            </a:r>
            <a:r>
              <a:rPr lang="ru-RU" dirty="0" smtClean="0"/>
              <a:t> – плывем</a:t>
            </a:r>
          </a:p>
          <a:p>
            <a:pPr>
              <a:buFontTx/>
              <a:buBlip>
                <a:blip r:embed="rId2"/>
              </a:buBlip>
            </a:pPr>
            <a:r>
              <a:rPr lang="ru-RU" dirty="0" smtClean="0"/>
              <a:t> </a:t>
            </a:r>
            <a:r>
              <a:rPr lang="ru-RU" b="1" dirty="0" smtClean="0"/>
              <a:t>лесная чаща </a:t>
            </a:r>
            <a:r>
              <a:rPr lang="ru-RU" dirty="0" smtClean="0"/>
              <a:t>– наклоняемся вперед, чтобы не поцарапать лицо</a:t>
            </a:r>
          </a:p>
          <a:p>
            <a:endParaRPr lang="ru-RU" dirty="0"/>
          </a:p>
        </p:txBody>
      </p:sp>
      <p:pic>
        <p:nvPicPr>
          <p:cNvPr id="7" name="Рисунок 6" descr="00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221087"/>
            <a:ext cx="1656184" cy="2351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i="1" dirty="0" smtClean="0"/>
              <a:t>Профессия - следователь</a:t>
            </a:r>
            <a:endParaRPr lang="ru-RU" b="1" i="1" dirty="0"/>
          </a:p>
        </p:txBody>
      </p:sp>
      <p:pic>
        <p:nvPicPr>
          <p:cNvPr id="4" name="Picture 7" descr="128873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883" y="1447800"/>
            <a:ext cx="6919784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7846664_Buratino_za_partoy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3861048"/>
            <a:ext cx="3040707" cy="2344694"/>
          </a:xfrm>
        </p:spPr>
      </p:pic>
      <p:pic>
        <p:nvPicPr>
          <p:cNvPr id="7" name="Содержимое 6" descr="avocat-gifs-animes-807927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332656"/>
            <a:ext cx="4104456" cy="4104456"/>
          </a:xfrm>
        </p:spPr>
      </p:pic>
      <p:pic>
        <p:nvPicPr>
          <p:cNvPr id="8" name="Рисунок 7" descr="test11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581128"/>
            <a:ext cx="1016700" cy="1477604"/>
          </a:xfrm>
          <a:prstGeom prst="rect">
            <a:avLst/>
          </a:prstGeom>
        </p:spPr>
      </p:pic>
      <p:pic>
        <p:nvPicPr>
          <p:cNvPr id="9" name="Рисунок 8" descr="za_parto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3645024"/>
            <a:ext cx="1932939" cy="2629332"/>
          </a:xfrm>
          <a:prstGeom prst="rect">
            <a:avLst/>
          </a:prstGeom>
        </p:spPr>
      </p:pic>
      <p:pic>
        <p:nvPicPr>
          <p:cNvPr id="10" name="Рисунок 9" descr="school190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188640"/>
            <a:ext cx="2991293" cy="3198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776864" cy="2146250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Спасибо </a:t>
            </a:r>
            <a:br>
              <a:rPr lang="ru-RU" sz="6000" b="1" i="1" dirty="0" smtClean="0"/>
            </a:br>
            <a:r>
              <a:rPr lang="ru-RU" sz="6000" b="1" i="1" dirty="0" smtClean="0"/>
              <a:t>за внимание!</a:t>
            </a:r>
            <a:endParaRPr lang="ru-RU" sz="6000" b="1" i="1" dirty="0"/>
          </a:p>
        </p:txBody>
      </p:sp>
      <p:pic>
        <p:nvPicPr>
          <p:cNvPr id="4" name="Содержимое 3" descr="wipuc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988840"/>
            <a:ext cx="4432778" cy="45125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49808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smtClean="0"/>
              <a:t>Давайте вспомним стихотворение С. Маршака:</a:t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267744" y="1628800"/>
            <a:ext cx="3096344" cy="244827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/>
              <a:t>Жил человек рассеянный</a:t>
            </a:r>
          </a:p>
          <a:p>
            <a:pPr>
              <a:buNone/>
            </a:pPr>
            <a:r>
              <a:rPr lang="ru-RU" b="1" i="1" dirty="0" smtClean="0"/>
              <a:t>На улице </a:t>
            </a:r>
            <a:r>
              <a:rPr lang="ru-RU" b="1" i="1" dirty="0" err="1" smtClean="0"/>
              <a:t>Бассейной</a:t>
            </a:r>
            <a:r>
              <a:rPr lang="ru-RU" b="1" i="1" dirty="0" smtClean="0"/>
              <a:t>.</a:t>
            </a:r>
          </a:p>
          <a:p>
            <a:pPr>
              <a:buNone/>
            </a:pPr>
            <a:r>
              <a:rPr lang="ru-RU" b="1" i="1" dirty="0" smtClean="0"/>
              <a:t>Сел он утром на кровать,</a:t>
            </a:r>
          </a:p>
          <a:p>
            <a:pPr>
              <a:buNone/>
            </a:pPr>
            <a:r>
              <a:rPr lang="ru-RU" b="1" i="1" dirty="0" smtClean="0"/>
              <a:t>Стал рубашку надевать,</a:t>
            </a:r>
          </a:p>
          <a:p>
            <a:pPr>
              <a:buNone/>
            </a:pPr>
            <a:r>
              <a:rPr lang="ru-RU" b="1" i="1" dirty="0" smtClean="0"/>
              <a:t>В рукава просунул руки –</a:t>
            </a:r>
          </a:p>
          <a:p>
            <a:pPr>
              <a:buNone/>
            </a:pPr>
            <a:r>
              <a:rPr lang="ru-RU" b="1" i="1" dirty="0" smtClean="0"/>
              <a:t>Оказалось это брюки…</a:t>
            </a:r>
          </a:p>
          <a:p>
            <a:pPr>
              <a:buNone/>
            </a:pP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 smtClean="0"/>
          </a:p>
        </p:txBody>
      </p:sp>
      <p:pic>
        <p:nvPicPr>
          <p:cNvPr id="9" name="Рисунок 8" descr="Sel-on-utrom-na-krovat-stal-rubashku-odevat-225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340766"/>
            <a:ext cx="2664296" cy="355239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652120" y="5013176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Вместо шапки на ходу</a:t>
            </a:r>
          </a:p>
          <a:p>
            <a:r>
              <a:rPr lang="ru-RU" b="1" i="1" dirty="0" smtClean="0"/>
              <a:t>Он надел сковороду,</a:t>
            </a:r>
          </a:p>
          <a:p>
            <a:r>
              <a:rPr lang="ru-RU" b="1" i="1" dirty="0" smtClean="0"/>
              <a:t>Вместо валенок перчатки</a:t>
            </a:r>
            <a:br>
              <a:rPr lang="ru-RU" b="1" i="1" dirty="0" smtClean="0"/>
            </a:br>
            <a:r>
              <a:rPr lang="ru-RU" b="1" i="1" dirty="0" smtClean="0"/>
              <a:t>Натянул себе на пятки…</a:t>
            </a:r>
          </a:p>
        </p:txBody>
      </p:sp>
      <p:pic>
        <p:nvPicPr>
          <p:cNvPr id="7" name="Содержимое 6" descr="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259632" y="3573016"/>
            <a:ext cx="4341220" cy="274365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48872" cy="1930544"/>
          </a:xfrm>
        </p:spPr>
        <p:txBody>
          <a:bodyPr>
            <a:noAutofit/>
          </a:bodyPr>
          <a:lstStyle/>
          <a:p>
            <a:pPr algn="r"/>
            <a:r>
              <a:rPr lang="ru-RU" sz="4000" b="1" i="1" dirty="0" smtClean="0"/>
              <a:t>Какого человека называем рассеянным?</a:t>
            </a:r>
            <a:br>
              <a:rPr lang="ru-RU" sz="4000" b="1" i="1" dirty="0" smtClean="0"/>
            </a:br>
            <a:r>
              <a:rPr lang="ru-RU" sz="4000" b="1" i="1" dirty="0" smtClean="0"/>
              <a:t>Подберите синонимы</a:t>
            </a:r>
            <a:endParaRPr lang="ru-RU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92080" y="2492896"/>
            <a:ext cx="3441576" cy="4176464"/>
          </a:xfrm>
        </p:spPr>
        <p:txBody>
          <a:bodyPr>
            <a:normAutofit/>
          </a:bodyPr>
          <a:lstStyle/>
          <a:p>
            <a:pPr fontAlgn="base"/>
            <a:r>
              <a:rPr lang="ru-RU" b="1" dirty="0" smtClean="0"/>
              <a:t>беспамятный</a:t>
            </a:r>
          </a:p>
          <a:p>
            <a:pPr fontAlgn="base"/>
            <a:r>
              <a:rPr lang="ru-RU" b="1" dirty="0" smtClean="0"/>
              <a:t>забывчивый</a:t>
            </a:r>
          </a:p>
          <a:p>
            <a:pPr fontAlgn="base"/>
            <a:r>
              <a:rPr lang="ru-RU" b="1" dirty="0" smtClean="0"/>
              <a:t>невидящий</a:t>
            </a:r>
          </a:p>
          <a:p>
            <a:pPr fontAlgn="base"/>
            <a:r>
              <a:rPr lang="ru-RU" b="1" dirty="0" smtClean="0"/>
              <a:t>невнимательный</a:t>
            </a:r>
          </a:p>
          <a:p>
            <a:pPr fontAlgn="base"/>
            <a:r>
              <a:rPr lang="ru-RU" b="1" dirty="0" smtClean="0"/>
              <a:t>несобранный</a:t>
            </a:r>
          </a:p>
          <a:p>
            <a:pPr fontAlgn="base"/>
            <a:r>
              <a:rPr lang="ru-RU" b="1" dirty="0" smtClean="0"/>
              <a:t>отсутствующий</a:t>
            </a:r>
          </a:p>
          <a:p>
            <a:pPr fontAlgn="base"/>
            <a:r>
              <a:rPr lang="ru-RU" b="1" dirty="0" smtClean="0"/>
              <a:t>разиня</a:t>
            </a:r>
          </a:p>
          <a:p>
            <a:pPr fontAlgn="base"/>
            <a:r>
              <a:rPr lang="ru-RU" b="1" dirty="0" smtClean="0"/>
              <a:t>задумчивый</a:t>
            </a:r>
          </a:p>
          <a:p>
            <a:pPr fontAlgn="base">
              <a:buNone/>
            </a:pPr>
            <a:endParaRPr lang="ru-RU" b="1" dirty="0" smtClean="0"/>
          </a:p>
          <a:p>
            <a:endParaRPr lang="ru-RU" dirty="0"/>
          </a:p>
        </p:txBody>
      </p:sp>
      <p:pic>
        <p:nvPicPr>
          <p:cNvPr id="8" name="Содержимое 7" descr="chelovek-rasseyanni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42659" y="2276872"/>
            <a:ext cx="3217007" cy="4316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0827b20fcc357d9b64c64ef6b4ec1fa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700808"/>
            <a:ext cx="4658171" cy="4658171"/>
          </a:xfrm>
        </p:spPr>
      </p:pic>
      <p:sp>
        <p:nvSpPr>
          <p:cNvPr id="6" name="Прямоугольник 5"/>
          <p:cNvSpPr/>
          <p:nvPr/>
        </p:nvSpPr>
        <p:spPr>
          <a:xfrm>
            <a:off x="2922267" y="332656"/>
            <a:ext cx="48622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ВНИМАНИЕ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620688"/>
            <a:ext cx="727280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Тема: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«МОЙ ПОМОЩНИК –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ВНИМАНИЕ»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2323_skolarac-dreamstime_7781987_i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789040"/>
            <a:ext cx="2640335" cy="277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624736" cy="1143000"/>
          </a:xfrm>
        </p:spPr>
        <p:txBody>
          <a:bodyPr/>
          <a:lstStyle/>
          <a:p>
            <a:r>
              <a:rPr lang="ru-RU" b="1" u="sng" dirty="0" smtClean="0"/>
              <a:t>Цели: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268760"/>
            <a:ext cx="6984776" cy="4800600"/>
          </a:xfrm>
        </p:spPr>
        <p:txBody>
          <a:bodyPr/>
          <a:lstStyle/>
          <a:p>
            <a:pPr lvl="0"/>
            <a:r>
              <a:rPr lang="ru-RU" b="1" dirty="0" smtClean="0"/>
              <a:t>Узнать </a:t>
            </a:r>
            <a:r>
              <a:rPr lang="ru-RU" dirty="0" smtClean="0"/>
              <a:t>о внимании,</a:t>
            </a:r>
          </a:p>
          <a:p>
            <a:pPr lvl="0"/>
            <a:r>
              <a:rPr lang="ru-RU" b="1" dirty="0" smtClean="0"/>
              <a:t>Развивать</a:t>
            </a:r>
            <a:r>
              <a:rPr lang="ru-RU" dirty="0" smtClean="0"/>
              <a:t> своё внимание, </a:t>
            </a:r>
            <a:r>
              <a:rPr lang="ru-RU" b="1" dirty="0" smtClean="0"/>
              <a:t>учиться</a:t>
            </a:r>
            <a:r>
              <a:rPr lang="ru-RU" dirty="0" smtClean="0"/>
              <a:t> быть внимательным, </a:t>
            </a:r>
          </a:p>
          <a:p>
            <a:pPr lvl="0"/>
            <a:r>
              <a:rPr lang="ru-RU" b="1" dirty="0" smtClean="0"/>
              <a:t>Узнать</a:t>
            </a:r>
            <a:r>
              <a:rPr lang="ru-RU" dirty="0" smtClean="0"/>
              <a:t> упражнения для развития своего внимания.</a:t>
            </a:r>
          </a:p>
        </p:txBody>
      </p:sp>
      <p:pic>
        <p:nvPicPr>
          <p:cNvPr id="4" name="Рисунок 3" descr="0d234f7380843d8bf3b17319307bfd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987062"/>
            <a:ext cx="3456384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68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219101"/>
            <a:ext cx="4914999" cy="4914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1988840"/>
            <a:ext cx="7406640" cy="295232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Внимание – это умение собирать, концентрировать </a:t>
            </a:r>
          </a:p>
          <a:p>
            <a:pPr algn="ctr"/>
            <a:r>
              <a:rPr lang="ru-RU" sz="4800" b="1" dirty="0" smtClean="0">
                <a:latin typeface="Monotype Corsiva" pitchFamily="66" charset="0"/>
              </a:rPr>
              <a:t>свои мысли.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Упражнение 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«Мгновенная фотография »</a:t>
            </a:r>
            <a:endParaRPr lang="ru-RU" b="1" dirty="0"/>
          </a:p>
        </p:txBody>
      </p:sp>
      <p:pic>
        <p:nvPicPr>
          <p:cNvPr id="6" name="Picture 6" descr="410a11f815b9900830c3d24823f9f805bc81cc8800793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94103"/>
            <a:ext cx="6685363" cy="5175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308</TotalTime>
  <Words>174</Words>
  <Application>Microsoft Office PowerPoint</Application>
  <PresentationFormat>Экран (4:3)</PresentationFormat>
  <Paragraphs>56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Слайд 1</vt:lpstr>
      <vt:lpstr>Давайте вспомним стихотворение С. Маршака: </vt:lpstr>
      <vt:lpstr>Какого человека называем рассеянным? Подберите синонимы</vt:lpstr>
      <vt:lpstr>Слайд 4</vt:lpstr>
      <vt:lpstr>Слайд 5</vt:lpstr>
      <vt:lpstr>Цели:</vt:lpstr>
      <vt:lpstr>Слайд 7</vt:lpstr>
      <vt:lpstr>Слайд 8</vt:lpstr>
      <vt:lpstr>Упражнение  «Мгновенная фотография »</vt:lpstr>
      <vt:lpstr>Слайд 10</vt:lpstr>
      <vt:lpstr>Критерии выполнения работы:</vt:lpstr>
      <vt:lpstr>Упражнение  «Треугольники и круги»</vt:lpstr>
      <vt:lpstr>Упражнение «Спрятанные имена» </vt:lpstr>
      <vt:lpstr>Упражнение  «Смотреть и видеть»</vt:lpstr>
      <vt:lpstr>Игровая пауза «Кросс»</vt:lpstr>
      <vt:lpstr>Профессия - следователь</vt:lpstr>
      <vt:lpstr>Слайд 17</vt:lpstr>
      <vt:lpstr>Спасибо 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Teacher</cp:lastModifiedBy>
  <cp:revision>65</cp:revision>
  <dcterms:created xsi:type="dcterms:W3CDTF">2014-04-27T18:46:47Z</dcterms:created>
  <dcterms:modified xsi:type="dcterms:W3CDTF">2014-12-26T07:39:23Z</dcterms:modified>
</cp:coreProperties>
</file>