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76" r:id="rId2"/>
    <p:sldId id="302" r:id="rId3"/>
    <p:sldId id="278" r:id="rId4"/>
    <p:sldId id="299" r:id="rId5"/>
    <p:sldId id="281" r:id="rId6"/>
    <p:sldId id="284" r:id="rId7"/>
    <p:sldId id="300" r:id="rId8"/>
    <p:sldId id="294" r:id="rId9"/>
    <p:sldId id="295" r:id="rId10"/>
    <p:sldId id="296" r:id="rId11"/>
    <p:sldId id="297" r:id="rId12"/>
    <p:sldId id="30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 baseline="-25000">
        <a:solidFill>
          <a:schemeClr val="tx1"/>
        </a:solidFill>
        <a:latin typeface="Eras Medium IT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 baseline="-25000">
        <a:solidFill>
          <a:schemeClr val="tx1"/>
        </a:solidFill>
        <a:latin typeface="Eras Medium IT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 baseline="-25000">
        <a:solidFill>
          <a:schemeClr val="tx1"/>
        </a:solidFill>
        <a:latin typeface="Eras Medium IT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 baseline="-25000">
        <a:solidFill>
          <a:schemeClr val="tx1"/>
        </a:solidFill>
        <a:latin typeface="Eras Medium IT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 baseline="-25000">
        <a:solidFill>
          <a:schemeClr val="tx1"/>
        </a:solidFill>
        <a:latin typeface="Eras Medium ITC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 baseline="-25000">
        <a:solidFill>
          <a:schemeClr val="tx1"/>
        </a:solidFill>
        <a:latin typeface="Eras Medium ITC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 baseline="-25000">
        <a:solidFill>
          <a:schemeClr val="tx1"/>
        </a:solidFill>
        <a:latin typeface="Eras Medium ITC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 baseline="-25000">
        <a:solidFill>
          <a:schemeClr val="tx1"/>
        </a:solidFill>
        <a:latin typeface="Eras Medium ITC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 baseline="-25000">
        <a:solidFill>
          <a:schemeClr val="tx1"/>
        </a:solidFill>
        <a:latin typeface="Eras Medium IT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FF33"/>
    <a:srgbClr val="FF0000"/>
    <a:srgbClr val="FF3300"/>
    <a:srgbClr val="6F1405"/>
    <a:srgbClr val="0000FF"/>
    <a:srgbClr val="A50021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Century Schoolbook" pitchFamily="18" charset="0"/>
              </a:defRPr>
            </a:lvl1pPr>
          </a:lstStyle>
          <a:p>
            <a:pPr>
              <a:defRPr/>
            </a:pPr>
            <a:fld id="{289A44D9-363F-4B56-A8AE-A67CEF11925D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1126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Century Schoolbook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Century Schoolbook" pitchFamily="18" charset="0"/>
              </a:defRPr>
            </a:lvl1pPr>
          </a:lstStyle>
          <a:p>
            <a:pPr>
              <a:defRPr/>
            </a:pPr>
            <a:fld id="{5F62C1D0-5E6C-4BA3-9386-99EB59D81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32F88-0F95-46A3-931C-B2FDF698EAE2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4B83-D9CA-4499-AE15-0400E1628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1BFC4-8475-457F-B4C5-574380C160E1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1A6C-3F61-4B80-B694-17EBDA6C8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8797B9-AAAD-485C-8CE4-EB174B39F6A1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134F27-725E-4D9F-88E9-9D79028BF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9D3E9-B8A0-47F5-BEB7-08E2675814BD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49320-B25B-43C7-9C91-A176CE2BF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8AB64-6001-44F7-AF22-00D9F11DD51D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B80A-F9CF-40B6-8BB7-18539B6B3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85771E-A6B5-4E21-8350-8E131A2EDD90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624708-35C5-4E4E-BC3F-1A9055F44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47EDA7-18B8-42B9-8A3A-26F29383C5DF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0ED399-7C4E-4F5A-AADF-5F9A28570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C166-5D52-4DCD-BBB3-B52365953EF3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938-BDA1-497C-BF56-BB06AA523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B0B6-8019-4EE7-B8BC-897D87836912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BDE2A-349E-40EC-B064-13D79CE07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F1E81-B025-45B7-B30C-43D6BAC68C32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979A-5952-4A41-A6F9-ABB75B33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ABA25F8-D08E-4001-B848-E88423E060C0}" type="datetimeFigureOut">
              <a:rPr lang="ru-RU"/>
              <a:pPr>
                <a:defRPr/>
              </a:pPr>
              <a:t>13.07.2014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aseline="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13D4967-0999-40F7-A890-9BE2E839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30" r:id="rId9"/>
    <p:sldLayoutId id="2147483731" r:id="rId10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919F8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FD7C7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F8CFB1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5288" y="1052513"/>
            <a:ext cx="7467600" cy="54594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smtClean="0"/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45060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78486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50825" y="908050"/>
            <a:ext cx="496887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aseline="0">
                <a:solidFill>
                  <a:srgbClr val="A50021"/>
                </a:solidFill>
                <a:latin typeface="Arial" charset="0"/>
              </a:rPr>
              <a:t>______</a:t>
            </a:r>
            <a:r>
              <a:rPr lang="ru-RU" sz="1800" baseline="0">
                <a:solidFill>
                  <a:srgbClr val="A50021"/>
                </a:solidFill>
                <a:latin typeface="Kunstler Script" pitchFamily="66" charset="0"/>
              </a:rPr>
              <a:t> </a:t>
            </a:r>
            <a:r>
              <a:rPr lang="ru-RU" sz="1800" baseline="0">
                <a:solidFill>
                  <a:srgbClr val="A50021"/>
                </a:solidFill>
                <a:latin typeface="Arial" charset="0"/>
              </a:rPr>
              <a:t> - </a:t>
            </a:r>
            <a:r>
              <a:rPr lang="ru-RU" sz="2800" baseline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Parchment" pitchFamily="66" charset="0"/>
              </a:rPr>
              <a:t>КОРАБЛИ   МЫСЛИ,</a:t>
            </a:r>
          </a:p>
          <a:p>
            <a:pPr>
              <a:defRPr/>
            </a:pPr>
            <a:r>
              <a:rPr lang="ru-RU" sz="2800" baseline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Parchment" pitchFamily="66" charset="0"/>
              </a:rPr>
              <a:t>СТРАНСТВУЮЩИЕ ПО ВОЛНАМ  ВРЕМЕНИ,</a:t>
            </a:r>
          </a:p>
          <a:p>
            <a:pPr>
              <a:defRPr/>
            </a:pPr>
            <a:r>
              <a:rPr lang="ru-RU" sz="2800" baseline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Parchment" pitchFamily="66" charset="0"/>
              </a:rPr>
              <a:t>БЕРЕЖНО  НЕСЯ ДРАГОЦЕННЫЙ  ГРУЗ</a:t>
            </a:r>
          </a:p>
          <a:p>
            <a:pPr>
              <a:defRPr/>
            </a:pPr>
            <a:r>
              <a:rPr lang="ru-RU" sz="2800" baseline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Parchment" pitchFamily="66" charset="0"/>
              </a:rPr>
              <a:t>ОТ ПОКОЛЕНИЯ  К ПОКОЛЕНИЮ.</a:t>
            </a:r>
          </a:p>
          <a:p>
            <a:pPr>
              <a:defRPr/>
            </a:pPr>
            <a:r>
              <a:rPr lang="ru-RU" sz="2000" baseline="0">
                <a:latin typeface="Forte" pitchFamily="66" charset="0"/>
              </a:rPr>
              <a:t>           </a:t>
            </a:r>
            <a:r>
              <a:rPr lang="ru-RU" sz="2000" baseline="0">
                <a:solidFill>
                  <a:srgbClr val="A50021"/>
                </a:solidFill>
                <a:latin typeface="Forte" pitchFamily="66" charset="0"/>
              </a:rPr>
              <a:t>ФРЭНСИС БЭКОН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rgbClr val="0000FF"/>
                </a:solidFill>
              </a:rPr>
              <a:t> РАБОТА С ДЕФОРМИРОВАННЫМ</a:t>
            </a:r>
            <a:br>
              <a:rPr lang="ru-RU" cap="none" smtClean="0">
                <a:solidFill>
                  <a:srgbClr val="0000FF"/>
                </a:solidFill>
              </a:rPr>
            </a:br>
            <a:r>
              <a:rPr lang="ru-RU" cap="none" smtClean="0">
                <a:solidFill>
                  <a:srgbClr val="0000FF"/>
                </a:solidFill>
              </a:rPr>
              <a:t>                   ТЕКСТОМ.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0" y="1557338"/>
            <a:ext cx="91440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Lucida Calligraphy" pitchFamily="66" charset="0"/>
              </a:rPr>
              <a:t>ЧАСЫ _________________ - ЛУЧШИЕ ЧАСЫ.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Lucida Calligraphy" pitchFamily="66" charset="0"/>
              </a:rPr>
              <a:t>ОНИ ВОЗВЫШАЮТ ЧЕЛОВЕКА___________________________.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Lucida Calligraphy" pitchFamily="66" charset="0"/>
              </a:rPr>
              <a:t>ПОЭТОМУ ПОСТОЯННОЕ ОБЩЕНИЕ С КНИГОЙ ДАЁТ ЧЕЛОВЕКУ ВОЗМОЖНОСТЬ ГЛУБЖЕ ПОНЯТЬ МИР, УВЕРЕННЕЙ ДЕЙСТВОВАТЬ В НЁМ _______________.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Lucida Calligraphy" pitchFamily="66" charset="0"/>
              </a:rPr>
              <a:t>___________ МЫ ДЕЛАЕМСЯ БОГАЧЕ ЕЩЁ НА ОДНУ ЖИЗНЬ- НА ЖИЗНЬ ПИСАТЕЛЯ _____________________________.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82015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latin typeface="Lucida Calligraphy" pitchFamily="66" charset="0"/>
              </a:rPr>
              <a:t>ЧАСЫ </a:t>
            </a:r>
            <a:r>
              <a:rPr lang="ru-RU" sz="2800" smtClean="0">
                <a:solidFill>
                  <a:srgbClr val="FF3300"/>
                </a:solidFill>
                <a:latin typeface="Lucida Calligraphy" pitchFamily="66" charset="0"/>
              </a:rPr>
              <a:t>, ПРОВЕДЁННЫЕ НАД КНИГОЙ, </a:t>
            </a:r>
            <a:r>
              <a:rPr lang="ru-RU" sz="2800" smtClean="0">
                <a:latin typeface="Lucida Calligraphy" pitchFamily="66" charset="0"/>
              </a:rPr>
              <a:t>- ЛУЧШИЕ ЧАСЫ.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latin typeface="Lucida Calligraphy" pitchFamily="66" charset="0"/>
              </a:rPr>
              <a:t>ОНИ ВОЗВЫШАЮТ ЧЕЛОВЕКА</a:t>
            </a:r>
            <a:r>
              <a:rPr lang="ru-RU" sz="2800" smtClean="0">
                <a:solidFill>
                  <a:srgbClr val="FF3300"/>
                </a:solidFill>
                <a:latin typeface="Lucida Calligraphy" pitchFamily="66" charset="0"/>
              </a:rPr>
              <a:t>, ОБОГАЩАЯ ЕГО СЕРДЦЕ И РАЗУМ</a:t>
            </a:r>
            <a:r>
              <a:rPr lang="ru-RU" sz="2800" smtClean="0">
                <a:latin typeface="Lucida Calligraphy" pitchFamily="66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smtClean="0">
              <a:latin typeface="Lucida Calligraphy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latin typeface="Lucida Calligraphy" pitchFamily="66" charset="0"/>
              </a:rPr>
              <a:t>ПОЭТОМУ ПОСТОЯННОЕ ОБЩЕНИЕ С КНИГОЙ ДАЁТ ЧЕЛОВЕКУ ВОЗМОЖНОСТЬ ГЛУБЖЕ ПОНЯТЬ МИР, УВЕРЕННЕЙ ДЕЙСТВОВАТЬ В НЁМ</a:t>
            </a:r>
            <a:r>
              <a:rPr lang="ru-RU" sz="2800" smtClean="0">
                <a:solidFill>
                  <a:srgbClr val="FF3300"/>
                </a:solidFill>
                <a:latin typeface="Lucida Calligraphy" pitchFamily="66" charset="0"/>
              </a:rPr>
              <a:t>, ПРИНИМАЯ ПРАВИЛЬНЫЕ РЕШЕНИЯ</a:t>
            </a:r>
            <a:r>
              <a:rPr lang="ru-RU" sz="2800" smtClean="0">
                <a:latin typeface="Lucida Calligraphy" pitchFamily="66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latin typeface="Lucida Calligraphy" pitchFamily="66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rgbClr val="FF3300"/>
                </a:solidFill>
                <a:latin typeface="Lucida Calligraphy" pitchFamily="66" charset="0"/>
              </a:rPr>
              <a:t>ЧИТАЯ КНИГУ, </a:t>
            </a:r>
            <a:r>
              <a:rPr lang="ru-RU" sz="2800" smtClean="0">
                <a:latin typeface="Lucida Calligraphy" pitchFamily="66" charset="0"/>
              </a:rPr>
              <a:t>МЫ ДЕЛАЕМСЯ БОГАЧЕ ЕЩЁ НА ОДНУ ЖИЗНЬ- НА ЖИЗНЬ ПИСАТЕЛЯ</a:t>
            </a:r>
            <a:r>
              <a:rPr lang="ru-RU" sz="2800" smtClean="0">
                <a:solidFill>
                  <a:srgbClr val="FF3300"/>
                </a:solidFill>
                <a:latin typeface="Lucida Calligraphy" pitchFamily="66" charset="0"/>
              </a:rPr>
              <a:t>, ЕЁ СОЗДАВШЕГО</a:t>
            </a:r>
            <a:r>
              <a:rPr lang="ru-RU" sz="2800" smtClean="0">
                <a:latin typeface="Lucida Calligraphy" pitchFamily="66" charset="0"/>
              </a:rPr>
              <a:t>.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mph" presetSubtype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" presetClass="emph" presetSubtype="1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5" presetClass="emph" presetSubtype="1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latin typeface="Arial" charset="0"/>
              </a:rPr>
              <a:t>              </a:t>
            </a:r>
            <a:r>
              <a:rPr lang="ru-RU" sz="4000" cap="none" smtClean="0">
                <a:latin typeface="Edwardian Script ITC" pitchFamily="66" charset="0"/>
              </a:rPr>
              <a:t>Итоги  урока.</a:t>
            </a:r>
          </a:p>
        </p:txBody>
      </p:sp>
      <p:sp>
        <p:nvSpPr>
          <p:cNvPr id="2355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FF3300"/>
                </a:solidFill>
              </a:rPr>
              <a:t>Я узнал</a:t>
            </a:r>
          </a:p>
          <a:p>
            <a:endParaRPr lang="ru-RU" sz="3200" smtClean="0">
              <a:solidFill>
                <a:srgbClr val="FF3300"/>
              </a:solidFill>
            </a:endParaRPr>
          </a:p>
          <a:p>
            <a:r>
              <a:rPr lang="ru-RU" sz="3200" smtClean="0">
                <a:solidFill>
                  <a:srgbClr val="000066"/>
                </a:solidFill>
              </a:rPr>
              <a:t>Мне было интересно</a:t>
            </a:r>
          </a:p>
          <a:p>
            <a:endParaRPr lang="ru-RU" sz="3200" smtClean="0">
              <a:solidFill>
                <a:srgbClr val="0000FF"/>
              </a:solidFill>
            </a:endParaRPr>
          </a:p>
          <a:p>
            <a:r>
              <a:rPr lang="ru-RU" sz="3200" smtClean="0">
                <a:solidFill>
                  <a:srgbClr val="0000FF"/>
                </a:solidFill>
              </a:rPr>
              <a:t>Я хотел бы поспорить</a:t>
            </a:r>
          </a:p>
          <a:p>
            <a:endParaRPr lang="ru-RU" sz="3200" smtClean="0">
              <a:solidFill>
                <a:srgbClr val="FF0000"/>
              </a:solidFill>
            </a:endParaRPr>
          </a:p>
          <a:p>
            <a:r>
              <a:rPr lang="ru-RU" sz="3200" smtClean="0">
                <a:solidFill>
                  <a:srgbClr val="FF0000"/>
                </a:solidFill>
              </a:rPr>
              <a:t>Мне пригодится</a:t>
            </a:r>
            <a:r>
              <a:rPr lang="ru-RU" sz="2000" smtClean="0"/>
              <a:t> </a:t>
            </a:r>
          </a:p>
          <a:p>
            <a:endParaRPr lang="ru-RU" sz="2000" smtClean="0"/>
          </a:p>
          <a:p>
            <a:r>
              <a:rPr lang="ru-RU" sz="3200" smtClean="0">
                <a:solidFill>
                  <a:srgbClr val="99FF33"/>
                </a:solidFill>
              </a:rPr>
              <a:t>Я не согласен</a:t>
            </a:r>
          </a:p>
        </p:txBody>
      </p:sp>
      <p:pic>
        <p:nvPicPr>
          <p:cNvPr id="91139" name="Picture 3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052513"/>
            <a:ext cx="352901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331913" y="1341438"/>
            <a:ext cx="6553200" cy="3887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baseline="0">
                <a:solidFill>
                  <a:srgbClr val="FFFFFF"/>
                </a:solidFill>
                <a:latin typeface="Arial" charset="0"/>
              </a:rPr>
              <a:t>Употребление причастий и деепричастий в речи.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36613"/>
            <a:ext cx="65071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31800" y="188913"/>
            <a:ext cx="6553200" cy="273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baseline="0">
                <a:solidFill>
                  <a:srgbClr val="FFFFFF"/>
                </a:solidFill>
                <a:latin typeface="Arial" charset="0"/>
              </a:rPr>
              <a:t>Употребление причастий и деепричастий в речи.</a:t>
            </a:r>
          </a:p>
        </p:txBody>
      </p:sp>
      <p:pic>
        <p:nvPicPr>
          <p:cNvPr id="91139" name="Picture 3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420938"/>
            <a:ext cx="53721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075613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/>
              <a:t>     СЛОВАРНО-ОРФОГРАФИЧЕСКАЯ</a:t>
            </a:r>
            <a:br>
              <a:rPr lang="ru-RU" cap="none" smtClean="0"/>
            </a:br>
            <a:r>
              <a:rPr lang="ru-RU" cap="none" smtClean="0"/>
              <a:t>                          РАБОТА.</a:t>
            </a:r>
          </a:p>
        </p:txBody>
      </p:sp>
      <p:sp>
        <p:nvSpPr>
          <p:cNvPr id="1638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3657600" cy="4873625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  <p:sp>
        <p:nvSpPr>
          <p:cNvPr id="5018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0" y="1412875"/>
            <a:ext cx="4233863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5400" smtClean="0">
              <a:solidFill>
                <a:srgbClr val="A5002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5400" smtClean="0">
              <a:solidFill>
                <a:srgbClr val="A5002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5400" smtClean="0">
                <a:solidFill>
                  <a:srgbClr val="0000FF"/>
                </a:solidFill>
              </a:rPr>
              <a:t>СТ</a:t>
            </a:r>
            <a:r>
              <a:rPr lang="ru-RU" sz="5400" b="1" smtClean="0">
                <a:solidFill>
                  <a:srgbClr val="0000FF"/>
                </a:solidFill>
              </a:rPr>
              <a:t>ЕЛЛ</a:t>
            </a:r>
            <a:r>
              <a:rPr lang="ru-RU" sz="5400" smtClean="0">
                <a:solidFill>
                  <a:srgbClr val="0000FF"/>
                </a:solidFill>
              </a:rPr>
              <a:t>А</a:t>
            </a:r>
            <a:r>
              <a:rPr lang="ru-RU" sz="5400" b="1" smtClean="0">
                <a:solidFill>
                  <a:srgbClr val="0000FF"/>
                </a:solidFill>
              </a:rPr>
              <a:t>Ж</a:t>
            </a:r>
            <a:r>
              <a:rPr lang="ru-RU" sz="540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0180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43561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339975" y="260350"/>
            <a:ext cx="6696075" cy="2787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baseline="0" dirty="0">
                <a:solidFill>
                  <a:schemeClr val="accent5">
                    <a:lumMod val="50000"/>
                  </a:schemeClr>
                </a:solidFill>
              </a:rPr>
              <a:t>Причастие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2339975" y="2852738"/>
            <a:ext cx="6480175" cy="2952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baseline="0" dirty="0">
                <a:solidFill>
                  <a:schemeClr val="accent5">
                    <a:lumMod val="50000"/>
                  </a:schemeClr>
                </a:solidFill>
              </a:rPr>
              <a:t>Деепричастие</a:t>
            </a:r>
          </a:p>
        </p:txBody>
      </p:sp>
      <p:pic>
        <p:nvPicPr>
          <p:cNvPr id="17411" name="Picture 4" descr="C:\Users\111\Desktop\Рисунок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76475"/>
            <a:ext cx="237807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3635375" y="2349500"/>
            <a:ext cx="4176713" cy="15843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cap="none" smtClean="0">
                <a:solidFill>
                  <a:srgbClr val="6F1405"/>
                </a:solidFill>
              </a:rPr>
              <a:t>       </a:t>
            </a:r>
            <a:r>
              <a:rPr lang="ru-RU" sz="3600" cap="none" smtClean="0">
                <a:solidFill>
                  <a:srgbClr val="6F1405"/>
                </a:solidFill>
              </a:rPr>
              <a:t>Что между </a:t>
            </a:r>
            <a:br>
              <a:rPr lang="ru-RU" sz="3600" cap="none" smtClean="0">
                <a:solidFill>
                  <a:srgbClr val="6F1405"/>
                </a:solidFill>
              </a:rPr>
            </a:br>
            <a:r>
              <a:rPr lang="ru-RU" sz="3600" cap="none" smtClean="0">
                <a:solidFill>
                  <a:srgbClr val="6F1405"/>
                </a:solidFill>
              </a:rPr>
              <a:t>         ними  </a:t>
            </a:r>
            <a:br>
              <a:rPr lang="ru-RU" sz="3600" cap="none" smtClean="0">
                <a:solidFill>
                  <a:srgbClr val="6F1405"/>
                </a:solidFill>
              </a:rPr>
            </a:br>
            <a:r>
              <a:rPr lang="ru-RU" sz="3600" cap="none" smtClean="0">
                <a:solidFill>
                  <a:srgbClr val="6F1405"/>
                </a:solidFill>
              </a:rPr>
              <a:t>      общего?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53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20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4546600" cy="4895850"/>
          </a:xfrm>
        </p:spPr>
      </p:pic>
      <p:sp>
        <p:nvSpPr>
          <p:cNvPr id="3" name="Овал 2"/>
          <p:cNvSpPr/>
          <p:nvPr/>
        </p:nvSpPr>
        <p:spPr>
          <a:xfrm>
            <a:off x="4211638" y="404813"/>
            <a:ext cx="4535487" cy="4681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baseline="0">
                <a:solidFill>
                  <a:srgbClr val="4C376B"/>
                </a:solidFill>
                <a:latin typeface="Arial" charset="0"/>
              </a:rPr>
              <a:t>ОБЪЯСНИТЕЛЬ-НЫЙ </a:t>
            </a:r>
          </a:p>
          <a:p>
            <a:pPr algn="ctr">
              <a:defRPr/>
            </a:pPr>
            <a:r>
              <a:rPr lang="ru-RU" sz="2800" b="1" baseline="0">
                <a:solidFill>
                  <a:srgbClr val="4C376B"/>
                </a:solidFill>
                <a:latin typeface="Arial" charset="0"/>
              </a:rPr>
              <a:t>ДИКТАНТ.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17859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cap="none" smtClean="0"/>
              <a:t>               </a:t>
            </a:r>
            <a:br>
              <a:rPr lang="ru-RU" sz="2600" cap="none" smtClean="0"/>
            </a:br>
            <a:r>
              <a:rPr lang="ru-RU" sz="2600" cap="none" smtClean="0"/>
              <a:t/>
            </a:r>
            <a:br>
              <a:rPr lang="ru-RU" sz="2600" cap="none" smtClean="0"/>
            </a:br>
            <a:r>
              <a:rPr lang="ru-RU" sz="4000" cap="none" smtClean="0"/>
              <a:t>Осложненное</a:t>
            </a:r>
            <a:br>
              <a:rPr lang="ru-RU" sz="4000" cap="none" smtClean="0"/>
            </a:br>
            <a:r>
              <a:rPr lang="ru-RU" sz="3200" cap="none" smtClean="0"/>
              <a:t> </a:t>
            </a:r>
            <a:r>
              <a:rPr lang="ru-RU" sz="4000" cap="none" smtClean="0"/>
              <a:t>списывание.</a:t>
            </a:r>
            <a:r>
              <a:rPr lang="ru-RU" sz="2600" cap="none" smtClean="0"/>
              <a:t> </a:t>
            </a:r>
          </a:p>
        </p:txBody>
      </p:sp>
      <p:pic>
        <p:nvPicPr>
          <p:cNvPr id="19458" name="Picture 2" descr="C:\Users\111\Desktop\картинки\школа\школа\study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1484313"/>
            <a:ext cx="3721100" cy="4873625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/>
              <a:t>          ГРАММАТИЧЕСКИЙ ТЕСТ. </a:t>
            </a:r>
          </a:p>
        </p:txBody>
      </p:sp>
      <p:pic>
        <p:nvPicPr>
          <p:cNvPr id="20482" name="Picture 3" descr="C:\Users\111\Desktop\картинки\школа\школа\chouettemail.gif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2133600"/>
            <a:ext cx="2881313" cy="2879725"/>
          </a:xfrm>
        </p:spPr>
      </p:pic>
      <p:sp>
        <p:nvSpPr>
          <p:cNvPr id="8602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331913" y="1700213"/>
            <a:ext cx="365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   КОД ОТВЕТОВ.</a:t>
            </a:r>
          </a:p>
          <a:p>
            <a:pPr eaLnBrk="1" hangingPunct="1"/>
            <a:endParaRPr lang="ru-RU" sz="3600" smtClean="0"/>
          </a:p>
          <a:p>
            <a:pPr eaLnBrk="1" hangingPunct="1"/>
            <a:r>
              <a:rPr lang="ru-RU" sz="3600" smtClean="0"/>
              <a:t>1. </a:t>
            </a:r>
            <a:r>
              <a:rPr lang="ru-RU" sz="3600" smtClean="0">
                <a:latin typeface="Arial" charset="0"/>
              </a:rPr>
              <a:t>-</a:t>
            </a:r>
            <a:r>
              <a:rPr lang="ru-RU" sz="3600" smtClean="0"/>
              <a:t>Б</a:t>
            </a:r>
          </a:p>
          <a:p>
            <a:pPr eaLnBrk="1" hangingPunct="1"/>
            <a:r>
              <a:rPr lang="ru-RU" sz="3600" smtClean="0"/>
              <a:t>2.-</a:t>
            </a:r>
            <a:r>
              <a:rPr lang="ru-RU" sz="3600" smtClean="0">
                <a:latin typeface="Arial" charset="0"/>
              </a:rPr>
              <a:t> </a:t>
            </a:r>
            <a:r>
              <a:rPr lang="ru-RU" sz="3600" smtClean="0"/>
              <a:t>А</a:t>
            </a:r>
          </a:p>
          <a:p>
            <a:pPr eaLnBrk="1" hangingPunct="1"/>
            <a:r>
              <a:rPr lang="ru-RU" sz="3600" smtClean="0"/>
              <a:t>3.-</a:t>
            </a:r>
            <a:r>
              <a:rPr lang="ru-RU" sz="3600" smtClean="0">
                <a:latin typeface="Arial" charset="0"/>
              </a:rPr>
              <a:t> </a:t>
            </a:r>
            <a:r>
              <a:rPr lang="ru-RU" sz="3600" smtClean="0"/>
              <a:t>Б</a:t>
            </a:r>
          </a:p>
          <a:p>
            <a:pPr eaLnBrk="1" hangingPunct="1"/>
            <a:r>
              <a:rPr lang="ru-RU" sz="3600" smtClean="0"/>
              <a:t>4.-</a:t>
            </a:r>
            <a:r>
              <a:rPr lang="ru-RU" sz="3600" smtClean="0">
                <a:latin typeface="Arial" charset="0"/>
              </a:rPr>
              <a:t> А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7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7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9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77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8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7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7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500</TotalTime>
  <Words>150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32" baseType="lpstr">
      <vt:lpstr>Eras Medium ITC</vt:lpstr>
      <vt:lpstr>Arial</vt:lpstr>
      <vt:lpstr>Century Schoolbook</vt:lpstr>
      <vt:lpstr>Wingdings</vt:lpstr>
      <vt:lpstr>Wingdings 2</vt:lpstr>
      <vt:lpstr>Calibri</vt:lpstr>
      <vt:lpstr>Kunstler Script</vt:lpstr>
      <vt:lpstr>Parchment</vt:lpstr>
      <vt:lpstr>Forte</vt:lpstr>
      <vt:lpstr>Lucida Calligraphy</vt:lpstr>
      <vt:lpstr>Edwardian Script ITC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Слайд 2</vt:lpstr>
      <vt:lpstr>Слайд 3</vt:lpstr>
      <vt:lpstr>Слайд 4</vt:lpstr>
      <vt:lpstr>     СЛОВАРНО-ОРФОГРАФИЧЕСКАЯ                           РАБОТА.</vt:lpstr>
      <vt:lpstr>       Что между           ними         общего?</vt:lpstr>
      <vt:lpstr>Слайд 7</vt:lpstr>
      <vt:lpstr>                 Осложненное  списывание. </vt:lpstr>
      <vt:lpstr>          ГРАММАТИЧЕСКИЙ ТЕСТ. </vt:lpstr>
      <vt:lpstr> РАБОТА С ДЕФОРМИРОВАННЫМ                    ТЕКСТОМ.</vt:lpstr>
      <vt:lpstr>Слайд 11</vt:lpstr>
      <vt:lpstr>              Итоги  урока.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Anjelika</cp:lastModifiedBy>
  <cp:revision>17</cp:revision>
  <dcterms:created xsi:type="dcterms:W3CDTF">2010-10-03T06:17:54Z</dcterms:created>
  <dcterms:modified xsi:type="dcterms:W3CDTF">2014-07-13T07:16:58Z</dcterms:modified>
</cp:coreProperties>
</file>