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60" r:id="rId3"/>
    <p:sldId id="256" r:id="rId4"/>
    <p:sldId id="257" r:id="rId5"/>
    <p:sldId id="258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68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4CA52-F494-4E61-8308-E10E332B8CD1}" type="datetimeFigureOut">
              <a:rPr lang="ru-RU" smtClean="0"/>
              <a:t>24.02.2014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B4642D-F940-4FE9-94B3-F6E84D27FEF3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4CA52-F494-4E61-8308-E10E332B8CD1}" type="datetimeFigureOut">
              <a:rPr lang="ru-RU" smtClean="0"/>
              <a:t>24.02.2014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4642D-F940-4FE9-94B3-F6E84D27FEF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4CA52-F494-4E61-8308-E10E332B8CD1}" type="datetimeFigureOut">
              <a:rPr lang="ru-RU" smtClean="0"/>
              <a:t>24.02.2014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4642D-F940-4FE9-94B3-F6E84D27FEF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4CA52-F494-4E61-8308-E10E332B8CD1}" type="datetimeFigureOut">
              <a:rPr lang="ru-RU" smtClean="0"/>
              <a:t>24.02.2014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4642D-F940-4FE9-94B3-F6E84D27FEF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4CA52-F494-4E61-8308-E10E332B8CD1}" type="datetimeFigureOut">
              <a:rPr lang="ru-RU" smtClean="0"/>
              <a:t>24.02.2014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4642D-F940-4FE9-94B3-F6E84D27FEF3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4CA52-F494-4E61-8308-E10E332B8CD1}" type="datetimeFigureOut">
              <a:rPr lang="ru-RU" smtClean="0"/>
              <a:t>24.02.2014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4642D-F940-4FE9-94B3-F6E84D27FEF3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4CA52-F494-4E61-8308-E10E332B8CD1}" type="datetimeFigureOut">
              <a:rPr lang="ru-RU" smtClean="0"/>
              <a:t>24.02.2014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4642D-F940-4FE9-94B3-F6E84D27FEF3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4CA52-F494-4E61-8308-E10E332B8CD1}" type="datetimeFigureOut">
              <a:rPr lang="ru-RU" smtClean="0"/>
              <a:t>24.02.2014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4642D-F940-4FE9-94B3-F6E84D27FEF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4CA52-F494-4E61-8308-E10E332B8CD1}" type="datetimeFigureOut">
              <a:rPr lang="ru-RU" smtClean="0"/>
              <a:t>24.02.2014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4642D-F940-4FE9-94B3-F6E84D27FEF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4CA52-F494-4E61-8308-E10E332B8CD1}" type="datetimeFigureOut">
              <a:rPr lang="ru-RU" smtClean="0"/>
              <a:t>24.02.2014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4642D-F940-4FE9-94B3-F6E84D27FEF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4CA52-F494-4E61-8308-E10E332B8CD1}" type="datetimeFigureOut">
              <a:rPr lang="ru-RU" smtClean="0"/>
              <a:t>24.02.2014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4642D-F940-4FE9-94B3-F6E84D27FEF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8764CA52-F494-4E61-8308-E10E332B8CD1}" type="datetimeFigureOut">
              <a:rPr lang="ru-RU" smtClean="0"/>
              <a:t>24.02.2014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4EB4642D-F940-4FE9-94B3-F6E84D27FEF3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83568" y="476672"/>
            <a:ext cx="7772400" cy="1883295"/>
          </a:xfrm>
        </p:spPr>
        <p:txBody>
          <a:bodyPr/>
          <a:lstStyle/>
          <a:p>
            <a:r>
              <a:rPr lang="ru-RU" sz="4000" b="1" dirty="0">
                <a:effectLst/>
              </a:rPr>
              <a:t>Особенности развития системы подчинительной связи в русском языке</a:t>
            </a:r>
            <a:endParaRPr lang="ru-RU" sz="4000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2987824" y="2708920"/>
            <a:ext cx="6040760" cy="3103240"/>
          </a:xfrm>
        </p:spPr>
        <p:txBody>
          <a:bodyPr>
            <a:normAutofit fontScale="77500" lnSpcReduction="20000"/>
          </a:bodyPr>
          <a:lstStyle/>
          <a:p>
            <a:pPr algn="r"/>
            <a:r>
              <a:rPr lang="ru-RU" dirty="0">
                <a:solidFill>
                  <a:srgbClr val="C00000"/>
                </a:solidFill>
              </a:rPr>
              <a:t>Нет в русском языке ничего осадочного или кристаллического; всё волнует, дышит, живет</a:t>
            </a:r>
            <a:r>
              <a:rPr lang="ru-RU" dirty="0" smtClean="0">
                <a:solidFill>
                  <a:srgbClr val="C00000"/>
                </a:solidFill>
              </a:rPr>
              <a:t>.</a:t>
            </a:r>
          </a:p>
          <a:p>
            <a:pPr algn="r"/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>
                <a:solidFill>
                  <a:srgbClr val="C00000"/>
                </a:solidFill>
              </a:rPr>
              <a:t>А. С. Хомяков</a:t>
            </a:r>
            <a:br>
              <a:rPr lang="ru-RU" dirty="0">
                <a:solidFill>
                  <a:srgbClr val="C00000"/>
                </a:solidFill>
              </a:rPr>
            </a:br>
            <a:r>
              <a:rPr lang="ru-RU" dirty="0">
                <a:solidFill>
                  <a:srgbClr val="C00000"/>
                </a:solidFill>
              </a:rPr>
              <a:t/>
            </a:r>
            <a:br>
              <a:rPr lang="ru-RU" dirty="0">
                <a:solidFill>
                  <a:srgbClr val="C00000"/>
                </a:solidFill>
              </a:rPr>
            </a:br>
            <a:endParaRPr lang="ru-RU" dirty="0">
              <a:solidFill>
                <a:srgbClr val="C00000"/>
              </a:solidFill>
            </a:endParaRPr>
          </a:p>
          <a:p>
            <a:pPr algn="r"/>
            <a:endParaRPr lang="ru-RU" dirty="0">
              <a:solidFill>
                <a:srgbClr val="C00000"/>
              </a:solidFill>
            </a:endParaRPr>
          </a:p>
          <a:p>
            <a:pPr algn="r"/>
            <a:r>
              <a:rPr lang="ru-RU" dirty="0">
                <a:solidFill>
                  <a:srgbClr val="C00000"/>
                </a:solidFill>
              </a:rPr>
              <a:t>Язык – это брод через реку времени, он ведет нас к жилищу ушедших; но туда не сможет прийти тот, кто боится </a:t>
            </a:r>
            <a:r>
              <a:rPr lang="ru-RU" dirty="0" smtClean="0">
                <a:solidFill>
                  <a:srgbClr val="C00000"/>
                </a:solidFill>
              </a:rPr>
              <a:t>глубокой воды</a:t>
            </a:r>
            <a:r>
              <a:rPr lang="ru-RU" dirty="0">
                <a:solidFill>
                  <a:srgbClr val="C00000"/>
                </a:solidFill>
              </a:rPr>
              <a:t>. </a:t>
            </a:r>
          </a:p>
          <a:p>
            <a:pPr algn="r"/>
            <a:r>
              <a:rPr lang="ru-RU" dirty="0" smtClean="0">
                <a:solidFill>
                  <a:srgbClr val="C00000"/>
                </a:solidFill>
              </a:rPr>
              <a:t>В</a:t>
            </a:r>
            <a:r>
              <a:rPr lang="ru-RU" dirty="0">
                <a:solidFill>
                  <a:srgbClr val="C00000"/>
                </a:solidFill>
              </a:rPr>
              <a:t>. М. </a:t>
            </a:r>
            <a:r>
              <a:rPr lang="ru-RU" dirty="0" err="1">
                <a:solidFill>
                  <a:srgbClr val="C00000"/>
                </a:solidFill>
              </a:rPr>
              <a:t>Иллич-Свитыч</a:t>
            </a:r>
            <a:r>
              <a:rPr lang="ru-RU" dirty="0">
                <a:solidFill>
                  <a:srgbClr val="C00000"/>
                </a:solidFill>
              </a:rPr>
              <a:t/>
            </a:r>
            <a:br>
              <a:rPr lang="ru-RU" dirty="0">
                <a:solidFill>
                  <a:srgbClr val="C00000"/>
                </a:solidFill>
              </a:rPr>
            </a:br>
            <a:endParaRPr lang="ru-RU" dirty="0">
              <a:solidFill>
                <a:srgbClr val="C00000"/>
              </a:solidFill>
            </a:endParaRPr>
          </a:p>
          <a:p>
            <a:pPr algn="r"/>
            <a:endParaRPr lang="ru-RU" dirty="0"/>
          </a:p>
          <a:p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728664" y="5517232"/>
            <a:ext cx="7918617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02060"/>
                </a:solidFill>
              </a:rPr>
              <a:t>Чуйко </a:t>
            </a:r>
            <a:r>
              <a:rPr lang="ru-RU" dirty="0" smtClean="0">
                <a:solidFill>
                  <a:srgbClr val="002060"/>
                </a:solidFill>
              </a:rPr>
              <a:t>Александра Николаевна, 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преподаватель отдельной дисциплины русский язык и литература, 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ФГКОУ 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smtClean="0">
                <a:solidFill>
                  <a:srgbClr val="002060"/>
                </a:solidFill>
              </a:rPr>
              <a:t>МКК «</a:t>
            </a:r>
            <a:r>
              <a:rPr lang="ru-RU" dirty="0">
                <a:solidFill>
                  <a:srgbClr val="002060"/>
                </a:solidFill>
              </a:rPr>
              <a:t>Пансион воспитанниц МО РФ</a:t>
            </a:r>
            <a:r>
              <a:rPr lang="ru-RU" dirty="0" smtClean="0">
                <a:solidFill>
                  <a:srgbClr val="002060"/>
                </a:solidFill>
              </a:rPr>
              <a:t>»,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г. Москва</a:t>
            </a:r>
            <a:endParaRPr lang="ru-RU" dirty="0">
              <a:solidFill>
                <a:srgbClr val="00206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321830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579296" cy="980728"/>
          </a:xfrm>
        </p:spPr>
        <p:txBody>
          <a:bodyPr/>
          <a:lstStyle/>
          <a:p>
            <a:r>
              <a:rPr lang="ru-RU" sz="2800" b="1" dirty="0">
                <a:effectLst/>
              </a:rPr>
              <a:t>Начало </a:t>
            </a:r>
            <a:r>
              <a:rPr lang="en-US" sz="2800" b="1" dirty="0">
                <a:effectLst/>
              </a:rPr>
              <a:t>XVI </a:t>
            </a:r>
            <a:r>
              <a:rPr lang="ru-RU" sz="2800" b="1" dirty="0">
                <a:effectLst/>
              </a:rPr>
              <a:t>века - бурный рост союзных слов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44616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Иной </a:t>
            </a:r>
            <a:r>
              <a:rPr lang="ru-RU" dirty="0"/>
              <a:t>случай – со старым сложным временем, которое называлось «будущим в прошедшем»: будет пришел.</a:t>
            </a:r>
          </a:p>
          <a:p>
            <a:r>
              <a:rPr lang="ru-RU" dirty="0">
                <a:solidFill>
                  <a:srgbClr val="C00000"/>
                </a:solidFill>
              </a:rPr>
              <a:t>Будет пришел холоп </a:t>
            </a:r>
            <a:r>
              <a:rPr lang="ru-RU" dirty="0" err="1">
                <a:solidFill>
                  <a:srgbClr val="C00000"/>
                </a:solidFill>
              </a:rPr>
              <a:t>ино</a:t>
            </a:r>
            <a:r>
              <a:rPr lang="ru-RU" dirty="0">
                <a:solidFill>
                  <a:srgbClr val="C00000"/>
                </a:solidFill>
              </a:rPr>
              <a:t> плетьми бить, </a:t>
            </a:r>
          </a:p>
          <a:p>
            <a:r>
              <a:rPr lang="ru-RU" dirty="0"/>
              <a:t>что можно перевести: </a:t>
            </a:r>
            <a:r>
              <a:rPr lang="ru-RU" dirty="0">
                <a:solidFill>
                  <a:srgbClr val="002060"/>
                </a:solidFill>
              </a:rPr>
              <a:t>«Если к тому времени холоп окажется пришедшим, то его (в наказание) следует побить плетьми». </a:t>
            </a:r>
            <a:r>
              <a:rPr lang="ru-RU" dirty="0"/>
              <a:t>Сложное время разрушилось, </a:t>
            </a:r>
            <a:r>
              <a:rPr lang="ru-RU" dirty="0" smtClean="0"/>
              <a:t>форма </a:t>
            </a:r>
            <a:r>
              <a:rPr lang="ru-RU" dirty="0"/>
              <a:t>сократилась до </a:t>
            </a:r>
            <a:r>
              <a:rPr lang="ru-RU" dirty="0">
                <a:solidFill>
                  <a:srgbClr val="002060"/>
                </a:solidFill>
              </a:rPr>
              <a:t>буде</a:t>
            </a:r>
            <a:r>
              <a:rPr lang="ru-RU" dirty="0"/>
              <a:t>. Связь с формами глагола в прошедшем времени (пришел) стала неважной. Так появились предложения </a:t>
            </a:r>
            <a:r>
              <a:rPr lang="ru-RU" dirty="0" smtClean="0"/>
              <a:t>:</a:t>
            </a:r>
            <a:endParaRPr lang="ru-RU" dirty="0"/>
          </a:p>
          <a:p>
            <a:r>
              <a:rPr lang="ru-RU" i="1" dirty="0">
                <a:solidFill>
                  <a:srgbClr val="C00000"/>
                </a:solidFill>
              </a:rPr>
              <a:t>А буде пришел холоп...</a:t>
            </a:r>
            <a:r>
              <a:rPr lang="ru-RU" dirty="0">
                <a:solidFill>
                  <a:srgbClr val="C00000"/>
                </a:solidFill>
              </a:rPr>
              <a:t> </a:t>
            </a:r>
            <a:r>
              <a:rPr lang="ru-RU" dirty="0"/>
              <a:t>– в прошедшем времени,</a:t>
            </a:r>
          </a:p>
          <a:p>
            <a:r>
              <a:rPr lang="ru-RU" i="1" dirty="0">
                <a:solidFill>
                  <a:srgbClr val="C00000"/>
                </a:solidFill>
              </a:rPr>
              <a:t>А буде не станешь слушать...</a:t>
            </a:r>
            <a:r>
              <a:rPr lang="ru-RU" dirty="0">
                <a:solidFill>
                  <a:srgbClr val="C00000"/>
                </a:solidFill>
              </a:rPr>
              <a:t> </a:t>
            </a:r>
            <a:r>
              <a:rPr lang="ru-RU" dirty="0"/>
              <a:t>– в будущем времени – с союзным словом </a:t>
            </a:r>
            <a:r>
              <a:rPr lang="ru-RU" dirty="0">
                <a:solidFill>
                  <a:srgbClr val="002060"/>
                </a:solidFill>
              </a:rPr>
              <a:t>буде</a:t>
            </a:r>
            <a:r>
              <a:rPr lang="ru-RU" dirty="0"/>
              <a:t>. А союзным оно является потому, что и с другими словами предложения все еще связано, и соотносится с «союзом» в главном предложении: </a:t>
            </a:r>
            <a:r>
              <a:rPr lang="ru-RU" i="1" dirty="0">
                <a:solidFill>
                  <a:srgbClr val="002060"/>
                </a:solidFill>
              </a:rPr>
              <a:t>буде – то, буде – </a:t>
            </a:r>
            <a:r>
              <a:rPr lang="ru-RU" i="1" dirty="0" err="1">
                <a:solidFill>
                  <a:srgbClr val="002060"/>
                </a:solidFill>
              </a:rPr>
              <a:t>ино</a:t>
            </a:r>
            <a:r>
              <a:rPr lang="ru-RU" i="1" dirty="0"/>
              <a:t>.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0151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99392"/>
            <a:ext cx="8229600" cy="1944216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2800" b="1" dirty="0">
                <a:effectLst/>
              </a:rPr>
              <a:t>П</a:t>
            </a:r>
            <a:r>
              <a:rPr lang="ru-RU" sz="2800" b="1" dirty="0" smtClean="0">
                <a:effectLst/>
              </a:rPr>
              <a:t>оследний </a:t>
            </a:r>
            <a:r>
              <a:rPr lang="ru-RU" sz="2800" b="1" dirty="0">
                <a:effectLst/>
              </a:rPr>
              <a:t>этап изменения </a:t>
            </a:r>
            <a:r>
              <a:rPr lang="ru-RU" sz="2800" b="1" dirty="0" smtClean="0">
                <a:effectLst/>
              </a:rPr>
              <a:t>связан </a:t>
            </a:r>
            <a:r>
              <a:rPr lang="ru-RU" sz="2800" b="1" dirty="0">
                <a:effectLst/>
              </a:rPr>
              <a:t>с устранением </a:t>
            </a:r>
            <a:r>
              <a:rPr lang="ru-RU" sz="2800" b="1" dirty="0" smtClean="0">
                <a:effectLst/>
              </a:rPr>
              <a:t> </a:t>
            </a:r>
            <a:r>
              <a:rPr lang="ru-RU" sz="2800" b="1" i="1" dirty="0">
                <a:effectLst/>
              </a:rPr>
              <a:t>то, </a:t>
            </a:r>
            <a:r>
              <a:rPr lang="ru-RU" sz="2800" b="1" i="1" dirty="0" err="1">
                <a:effectLst/>
              </a:rPr>
              <a:t>ино</a:t>
            </a:r>
            <a:r>
              <a:rPr lang="ru-RU" sz="2800" b="1" i="1" dirty="0">
                <a:effectLst/>
              </a:rPr>
              <a:t>:</a:t>
            </a:r>
            <a:r>
              <a:rPr lang="ru-RU" dirty="0">
                <a:effectLst/>
              </a:rPr>
              <a:t/>
            </a:r>
            <a:br>
              <a:rPr lang="ru-RU" dirty="0">
                <a:effectLst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i="1" dirty="0">
                <a:solidFill>
                  <a:srgbClr val="002060"/>
                </a:solidFill>
              </a:rPr>
              <a:t>Если у тебя пиво – </a:t>
            </a:r>
            <a:r>
              <a:rPr lang="ru-RU" i="1" dirty="0" err="1">
                <a:solidFill>
                  <a:srgbClr val="002060"/>
                </a:solidFill>
              </a:rPr>
              <a:t>испьем</a:t>
            </a:r>
            <a:r>
              <a:rPr lang="ru-RU" i="1" dirty="0">
                <a:solidFill>
                  <a:srgbClr val="002060"/>
                </a:solidFill>
              </a:rPr>
              <a:t>...</a:t>
            </a:r>
            <a:endParaRPr lang="ru-RU" dirty="0">
              <a:solidFill>
                <a:srgbClr val="002060"/>
              </a:solidFill>
            </a:endParaRPr>
          </a:p>
          <a:p>
            <a:r>
              <a:rPr lang="ru-RU" i="1" dirty="0">
                <a:solidFill>
                  <a:srgbClr val="002060"/>
                </a:solidFill>
              </a:rPr>
              <a:t>Буде пришел холоп – бить плетьми...</a:t>
            </a:r>
            <a:endParaRPr lang="ru-RU" dirty="0">
              <a:solidFill>
                <a:srgbClr val="002060"/>
              </a:solidFill>
            </a:endParaRPr>
          </a:p>
          <a:p>
            <a:endParaRPr lang="ru-RU" dirty="0" smtClean="0"/>
          </a:p>
          <a:p>
            <a:r>
              <a:rPr lang="ru-RU" dirty="0"/>
              <a:t>Преимущества такой конструкции очевидны. Как ни переверни предложение, как ни меняй слова, главное останется главным, а придаточное придаточным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r>
              <a:rPr lang="ru-RU" i="1" dirty="0" err="1">
                <a:solidFill>
                  <a:srgbClr val="002060"/>
                </a:solidFill>
              </a:rPr>
              <a:t>Испьем</a:t>
            </a:r>
            <a:r>
              <a:rPr lang="ru-RU" i="1" dirty="0">
                <a:solidFill>
                  <a:srgbClr val="002060"/>
                </a:solidFill>
              </a:rPr>
              <a:t>, если у тебя (есть) пиво...</a:t>
            </a:r>
            <a:endParaRPr lang="ru-RU" dirty="0">
              <a:solidFill>
                <a:srgbClr val="002060"/>
              </a:solidFill>
            </a:endParaRPr>
          </a:p>
          <a:p>
            <a:r>
              <a:rPr lang="ru-RU" i="1" dirty="0">
                <a:solidFill>
                  <a:srgbClr val="002060"/>
                </a:solidFill>
              </a:rPr>
              <a:t>Бить плетьми, буде пришел холоп...</a:t>
            </a:r>
            <a:endParaRPr lang="ru-RU" dirty="0">
              <a:solidFill>
                <a:srgbClr val="00206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75774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052736"/>
            <a:ext cx="8229600" cy="4525963"/>
          </a:xfrm>
        </p:spPr>
        <p:txBody>
          <a:bodyPr/>
          <a:lstStyle/>
          <a:p>
            <a:pPr marL="0" indent="0">
              <a:buNone/>
            </a:pPr>
            <a:endParaRPr lang="ru-RU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ru-RU" sz="2800" dirty="0" smtClean="0">
                <a:solidFill>
                  <a:srgbClr val="C00000"/>
                </a:solidFill>
              </a:rPr>
              <a:t>       Каждый </a:t>
            </a:r>
            <a:r>
              <a:rPr lang="ru-RU" sz="2800" dirty="0">
                <a:solidFill>
                  <a:srgbClr val="C00000"/>
                </a:solidFill>
              </a:rPr>
              <a:t>из нас, начиная говорить на родном языке, сразу опутан сложной сетью предложений и связей, которые кажутся обычными и понятными, потому что даются нам не в личном опыте, </a:t>
            </a:r>
            <a:r>
              <a:rPr lang="ru-RU" sz="2800" dirty="0" smtClean="0">
                <a:solidFill>
                  <a:srgbClr val="C00000"/>
                </a:solidFill>
              </a:rPr>
              <a:t>а </a:t>
            </a:r>
            <a:r>
              <a:rPr lang="ru-RU" sz="2800" dirty="0">
                <a:solidFill>
                  <a:srgbClr val="C00000"/>
                </a:solidFill>
              </a:rPr>
              <a:t>в языке – незаметно, но на всю жизнь. </a:t>
            </a:r>
            <a:endParaRPr lang="ru-RU" sz="2800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ru-RU" sz="2800" dirty="0" smtClean="0">
                <a:solidFill>
                  <a:srgbClr val="C00000"/>
                </a:solidFill>
              </a:rPr>
              <a:t>       Но эти предложения </a:t>
            </a:r>
            <a:r>
              <a:rPr lang="ru-RU" sz="2800" dirty="0">
                <a:solidFill>
                  <a:srgbClr val="C00000"/>
                </a:solidFill>
              </a:rPr>
              <a:t>и </a:t>
            </a:r>
            <a:r>
              <a:rPr lang="ru-RU" sz="2800" dirty="0" smtClean="0">
                <a:solidFill>
                  <a:srgbClr val="C00000"/>
                </a:solidFill>
              </a:rPr>
              <a:t>связи </a:t>
            </a:r>
            <a:r>
              <a:rPr lang="ru-RU" sz="2800" dirty="0">
                <a:solidFill>
                  <a:srgbClr val="C00000"/>
                </a:solidFill>
              </a:rPr>
              <a:t>– </a:t>
            </a:r>
            <a:r>
              <a:rPr lang="ru-RU" sz="2800" dirty="0" smtClean="0">
                <a:solidFill>
                  <a:srgbClr val="C00000"/>
                </a:solidFill>
              </a:rPr>
              <a:t>результат мысли предшествующих </a:t>
            </a:r>
            <a:r>
              <a:rPr lang="ru-RU" sz="2800" dirty="0">
                <a:solidFill>
                  <a:srgbClr val="C00000"/>
                </a:solidFill>
              </a:rPr>
              <a:t>поколений. </a:t>
            </a:r>
            <a:endParaRPr lang="ru-RU" sz="2800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ru-RU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86680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83568" y="476672"/>
            <a:ext cx="7772400" cy="1883295"/>
          </a:xfrm>
        </p:spPr>
        <p:txBody>
          <a:bodyPr/>
          <a:lstStyle/>
          <a:p>
            <a:r>
              <a:rPr lang="ru-RU" sz="4000" b="1" dirty="0">
                <a:effectLst/>
              </a:rPr>
              <a:t>Особенности развития системы подчинительной связи в русском языке</a:t>
            </a:r>
            <a:endParaRPr lang="ru-RU" sz="4000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2987824" y="2708920"/>
            <a:ext cx="6040760" cy="3103240"/>
          </a:xfrm>
        </p:spPr>
        <p:txBody>
          <a:bodyPr>
            <a:normAutofit fontScale="77500" lnSpcReduction="20000"/>
          </a:bodyPr>
          <a:lstStyle/>
          <a:p>
            <a:pPr algn="r"/>
            <a:r>
              <a:rPr lang="ru-RU" dirty="0">
                <a:solidFill>
                  <a:srgbClr val="C00000"/>
                </a:solidFill>
              </a:rPr>
              <a:t>Нет в русском языке ничего осадочного или кристаллического; всё волнует, дышит, живет</a:t>
            </a:r>
            <a:r>
              <a:rPr lang="ru-RU" dirty="0" smtClean="0">
                <a:solidFill>
                  <a:srgbClr val="C00000"/>
                </a:solidFill>
              </a:rPr>
              <a:t>.</a:t>
            </a:r>
          </a:p>
          <a:p>
            <a:pPr algn="r"/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>
                <a:solidFill>
                  <a:srgbClr val="C00000"/>
                </a:solidFill>
              </a:rPr>
              <a:t>А. С. Хомяков</a:t>
            </a:r>
            <a:br>
              <a:rPr lang="ru-RU" dirty="0">
                <a:solidFill>
                  <a:srgbClr val="C00000"/>
                </a:solidFill>
              </a:rPr>
            </a:br>
            <a:r>
              <a:rPr lang="ru-RU" dirty="0">
                <a:solidFill>
                  <a:srgbClr val="C00000"/>
                </a:solidFill>
              </a:rPr>
              <a:t/>
            </a:r>
            <a:br>
              <a:rPr lang="ru-RU" dirty="0">
                <a:solidFill>
                  <a:srgbClr val="C00000"/>
                </a:solidFill>
              </a:rPr>
            </a:br>
            <a:endParaRPr lang="ru-RU" dirty="0">
              <a:solidFill>
                <a:srgbClr val="C00000"/>
              </a:solidFill>
            </a:endParaRPr>
          </a:p>
          <a:p>
            <a:pPr algn="r"/>
            <a:endParaRPr lang="ru-RU" dirty="0">
              <a:solidFill>
                <a:srgbClr val="C00000"/>
              </a:solidFill>
            </a:endParaRPr>
          </a:p>
          <a:p>
            <a:pPr algn="r"/>
            <a:r>
              <a:rPr lang="ru-RU" dirty="0">
                <a:solidFill>
                  <a:srgbClr val="C00000"/>
                </a:solidFill>
              </a:rPr>
              <a:t>Язык – это брод через реку времени, он ведет нас к жилищу ушедших; но туда не сможет прийти тот, кто боится </a:t>
            </a:r>
            <a:r>
              <a:rPr lang="ru-RU" dirty="0" smtClean="0">
                <a:solidFill>
                  <a:srgbClr val="C00000"/>
                </a:solidFill>
              </a:rPr>
              <a:t>глубокой воды</a:t>
            </a:r>
            <a:r>
              <a:rPr lang="ru-RU" dirty="0">
                <a:solidFill>
                  <a:srgbClr val="C00000"/>
                </a:solidFill>
              </a:rPr>
              <a:t>. </a:t>
            </a:r>
          </a:p>
          <a:p>
            <a:pPr algn="r"/>
            <a:r>
              <a:rPr lang="ru-RU" dirty="0" smtClean="0">
                <a:solidFill>
                  <a:srgbClr val="C00000"/>
                </a:solidFill>
              </a:rPr>
              <a:t>В</a:t>
            </a:r>
            <a:r>
              <a:rPr lang="ru-RU" dirty="0">
                <a:solidFill>
                  <a:srgbClr val="C00000"/>
                </a:solidFill>
              </a:rPr>
              <a:t>. М. </a:t>
            </a:r>
            <a:r>
              <a:rPr lang="ru-RU" dirty="0" err="1">
                <a:solidFill>
                  <a:srgbClr val="C00000"/>
                </a:solidFill>
              </a:rPr>
              <a:t>Иллич-Свитыч</a:t>
            </a:r>
            <a:r>
              <a:rPr lang="ru-RU" dirty="0">
                <a:solidFill>
                  <a:srgbClr val="C00000"/>
                </a:solidFill>
              </a:rPr>
              <a:t/>
            </a:r>
            <a:br>
              <a:rPr lang="ru-RU" dirty="0">
                <a:solidFill>
                  <a:srgbClr val="C00000"/>
                </a:solidFill>
              </a:rPr>
            </a:br>
            <a:endParaRPr lang="ru-RU" dirty="0">
              <a:solidFill>
                <a:srgbClr val="C00000"/>
              </a:solidFill>
            </a:endParaRPr>
          </a:p>
          <a:p>
            <a:pPr algn="r"/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70075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ru-RU" dirty="0" smtClean="0"/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r>
              <a:rPr lang="ru-RU" sz="4000" dirty="0" smtClean="0">
                <a:solidFill>
                  <a:srgbClr val="C00000"/>
                </a:solidFill>
              </a:rPr>
              <a:t>Спасибо за внимание!</a:t>
            </a:r>
            <a:endParaRPr lang="ru-RU" sz="40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9396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600200"/>
          </a:xfrm>
        </p:spPr>
        <p:txBody>
          <a:bodyPr/>
          <a:lstStyle/>
          <a:p>
            <a:r>
              <a:rPr lang="ru-RU" b="1" i="1" dirty="0">
                <a:effectLst/>
              </a:rPr>
              <a:t>Литература</a:t>
            </a:r>
            <a:r>
              <a:rPr lang="ru-RU" i="1" dirty="0"/>
              <a:t>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ru-RU" dirty="0" smtClean="0">
                <a:solidFill>
                  <a:srgbClr val="002060"/>
                </a:solidFill>
              </a:rPr>
              <a:t>Колесов </a:t>
            </a:r>
            <a:r>
              <a:rPr lang="ru-RU" dirty="0">
                <a:solidFill>
                  <a:srgbClr val="002060"/>
                </a:solidFill>
              </a:rPr>
              <a:t>В.В. История русского языка в рассказах. – М., </a:t>
            </a:r>
            <a:r>
              <a:rPr lang="ru-RU" dirty="0" err="1">
                <a:solidFill>
                  <a:srgbClr val="002060"/>
                </a:solidFill>
              </a:rPr>
              <a:t>Акалис</a:t>
            </a:r>
            <a:r>
              <a:rPr lang="ru-RU" dirty="0">
                <a:solidFill>
                  <a:srgbClr val="002060"/>
                </a:solidFill>
              </a:rPr>
              <a:t>, 1994.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 err="1">
                <a:solidFill>
                  <a:srgbClr val="002060"/>
                </a:solidFill>
              </a:rPr>
              <a:t>Улуханов</a:t>
            </a:r>
            <a:r>
              <a:rPr lang="ru-RU" dirty="0">
                <a:solidFill>
                  <a:srgbClr val="002060"/>
                </a:solidFill>
              </a:rPr>
              <a:t> И.С. О языке Древней Руси. М., 1972.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>
                <a:solidFill>
                  <a:srgbClr val="002060"/>
                </a:solidFill>
              </a:rPr>
              <a:t>Сахарный Л.В. Как устроен наш язык. М., 1978.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56373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ru-RU" sz="2800" b="1" dirty="0" smtClean="0">
                <a:effectLst/>
              </a:rPr>
              <a:t>Смысловые подчинительные и сочинительные отношения в </a:t>
            </a:r>
            <a:r>
              <a:rPr lang="ru-RU" sz="2800" b="1" dirty="0">
                <a:effectLst/>
              </a:rPr>
              <a:t>современном русском языке </a:t>
            </a:r>
            <a:endParaRPr lang="ru-RU" sz="2800" b="1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76199" y="1963688"/>
            <a:ext cx="8856984" cy="914400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>
                <a:solidFill>
                  <a:srgbClr val="002060"/>
                </a:solidFill>
              </a:rPr>
              <a:t>между словами в предложении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95535" y="3140968"/>
            <a:ext cx="8856983" cy="914400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>
                <a:solidFill>
                  <a:srgbClr val="002060"/>
                </a:solidFill>
              </a:rPr>
              <a:t>между частями сложного предложения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72884" y="4365104"/>
            <a:ext cx="8856983" cy="1080120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>
                <a:solidFill>
                  <a:srgbClr val="002060"/>
                </a:solidFill>
              </a:rPr>
              <a:t>между отдельными предложениями в тексте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72885" y="5733256"/>
            <a:ext cx="8856983" cy="914400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>
                <a:solidFill>
                  <a:srgbClr val="002060"/>
                </a:solidFill>
              </a:rPr>
              <a:t>между абзацами текста</a:t>
            </a:r>
          </a:p>
        </p:txBody>
      </p:sp>
    </p:spTree>
    <p:extLst>
      <p:ext uri="{BB962C8B-B14F-4D97-AF65-F5344CB8AC3E}">
        <p14:creationId xmlns:p14="http://schemas.microsoft.com/office/powerpoint/2010/main" val="3433707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52736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2800" b="1" dirty="0">
                <a:effectLst/>
              </a:rPr>
              <a:t>В древней летописи (</a:t>
            </a:r>
            <a:r>
              <a:rPr lang="en-US" sz="2800" b="1" dirty="0">
                <a:effectLst/>
              </a:rPr>
              <a:t>XI</a:t>
            </a:r>
            <a:r>
              <a:rPr lang="ru-RU" sz="2800" b="1" dirty="0">
                <a:effectLst/>
              </a:rPr>
              <a:t> век) читаем о размышлении Владимира</a:t>
            </a:r>
            <a:endParaRPr lang="ru-RU" sz="2800" b="1" dirty="0"/>
          </a:p>
        </p:txBody>
      </p:sp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472608"/>
          </a:xfrm>
        </p:spPr>
        <p:txBody>
          <a:bodyPr/>
          <a:lstStyle/>
          <a:p>
            <a:r>
              <a:rPr lang="ru-RU" dirty="0">
                <a:solidFill>
                  <a:srgbClr val="002060"/>
                </a:solidFill>
              </a:rPr>
              <a:t>«Аще сяду на столе отца своего, то имам рать со Святополком  </a:t>
            </a:r>
            <a:r>
              <a:rPr lang="ru-RU" dirty="0" err="1">
                <a:solidFill>
                  <a:srgbClr val="002060"/>
                </a:solidFill>
              </a:rPr>
              <a:t>взяти</a:t>
            </a:r>
            <a:r>
              <a:rPr lang="ru-RU" dirty="0">
                <a:solidFill>
                  <a:srgbClr val="002060"/>
                </a:solidFill>
              </a:rPr>
              <a:t>, яко есть стол </a:t>
            </a:r>
            <a:r>
              <a:rPr lang="ru-RU" dirty="0" err="1">
                <a:solidFill>
                  <a:srgbClr val="002060"/>
                </a:solidFill>
              </a:rPr>
              <a:t>преже</a:t>
            </a:r>
            <a:r>
              <a:rPr lang="ru-RU" dirty="0">
                <a:solidFill>
                  <a:srgbClr val="002060"/>
                </a:solidFill>
              </a:rPr>
              <a:t> отца его был</a:t>
            </a:r>
            <a:r>
              <a:rPr lang="ru-RU" dirty="0" smtClean="0">
                <a:solidFill>
                  <a:srgbClr val="002060"/>
                </a:solidFill>
              </a:rPr>
              <a:t>»</a:t>
            </a:r>
          </a:p>
          <a:p>
            <a:r>
              <a:rPr lang="ru-RU" dirty="0"/>
              <a:t>что значит:  </a:t>
            </a:r>
            <a:r>
              <a:rPr lang="ru-RU" dirty="0">
                <a:solidFill>
                  <a:srgbClr val="002060"/>
                </a:solidFill>
              </a:rPr>
              <a:t>«Если я сяду на престоле отца своего, то придется мне воевать со Святополком, так как </a:t>
            </a:r>
            <a:r>
              <a:rPr lang="ru-RU" dirty="0" smtClean="0">
                <a:solidFill>
                  <a:srgbClr val="002060"/>
                </a:solidFill>
              </a:rPr>
              <a:t>прежде </a:t>
            </a:r>
            <a:r>
              <a:rPr lang="ru-RU" dirty="0">
                <a:solidFill>
                  <a:srgbClr val="002060"/>
                </a:solidFill>
              </a:rPr>
              <a:t>этот престол принадлежал его отцу</a:t>
            </a:r>
            <a:r>
              <a:rPr lang="ru-RU" dirty="0" smtClean="0">
                <a:solidFill>
                  <a:srgbClr val="002060"/>
                </a:solidFill>
              </a:rPr>
              <a:t>»</a:t>
            </a:r>
          </a:p>
          <a:p>
            <a:endParaRPr lang="ru-RU" dirty="0"/>
          </a:p>
          <a:p>
            <a:r>
              <a:rPr lang="ru-RU" dirty="0" smtClean="0"/>
              <a:t>Задание: разберите второе </a:t>
            </a:r>
            <a:r>
              <a:rPr lang="ru-RU" dirty="0"/>
              <a:t>предложение </a:t>
            </a:r>
            <a:r>
              <a:rPr lang="ru-RU" dirty="0" smtClean="0"/>
              <a:t>синтаксически</a:t>
            </a:r>
          </a:p>
          <a:p>
            <a:r>
              <a:rPr lang="ru-RU" dirty="0" smtClean="0"/>
              <a:t>Почему это </a:t>
            </a:r>
            <a:r>
              <a:rPr lang="ru-RU" dirty="0"/>
              <a:t>относительно </a:t>
            </a:r>
            <a:r>
              <a:rPr lang="ru-RU" dirty="0" smtClean="0"/>
              <a:t>легко сделать?</a:t>
            </a:r>
          </a:p>
          <a:p>
            <a:r>
              <a:rPr lang="ru-RU" dirty="0" smtClean="0"/>
              <a:t>А первое предложение сможете разобрать?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6821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52736"/>
          </a:xfrm>
        </p:spPr>
        <p:txBody>
          <a:bodyPr/>
          <a:lstStyle/>
          <a:p>
            <a:r>
              <a:rPr lang="ru-RU" sz="3600" b="1" dirty="0" smtClean="0">
                <a:effectLst/>
              </a:rPr>
              <a:t>Союз </a:t>
            </a:r>
            <a:r>
              <a:rPr lang="ru-RU" sz="3600" b="1" i="1" dirty="0" smtClean="0">
                <a:effectLst/>
              </a:rPr>
              <a:t>аще </a:t>
            </a:r>
            <a:r>
              <a:rPr lang="ru-RU" sz="3600" b="1" dirty="0">
                <a:effectLst/>
              </a:rPr>
              <a:t>в</a:t>
            </a:r>
            <a:r>
              <a:rPr lang="ru-RU" sz="3600" b="1" dirty="0" smtClean="0">
                <a:effectLst/>
              </a:rPr>
              <a:t> </a:t>
            </a:r>
            <a:r>
              <a:rPr lang="ru-RU" sz="3600" b="1" dirty="0">
                <a:effectLst/>
              </a:rPr>
              <a:t>русском языке </a:t>
            </a:r>
            <a:r>
              <a:rPr lang="en-US" sz="3600" b="1" dirty="0">
                <a:effectLst/>
              </a:rPr>
              <a:t>XII</a:t>
            </a:r>
            <a:r>
              <a:rPr lang="ru-RU" sz="3600" b="1" dirty="0">
                <a:effectLst/>
              </a:rPr>
              <a:t> </a:t>
            </a:r>
            <a:r>
              <a:rPr lang="ru-RU" sz="3600" b="1" dirty="0" smtClean="0">
                <a:effectLst/>
              </a:rPr>
              <a:t>века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472608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союз </a:t>
            </a:r>
            <a:r>
              <a:rPr lang="ru-RU" i="1" dirty="0">
                <a:solidFill>
                  <a:srgbClr val="002060"/>
                </a:solidFill>
              </a:rPr>
              <a:t>аще</a:t>
            </a:r>
            <a:r>
              <a:rPr lang="ru-RU" dirty="0"/>
              <a:t> мог </a:t>
            </a:r>
            <a:r>
              <a:rPr lang="ru-RU" dirty="0" smtClean="0"/>
              <a:t>употребляться </a:t>
            </a:r>
            <a:r>
              <a:rPr lang="ru-RU" dirty="0"/>
              <a:t>очень </a:t>
            </a:r>
            <a:r>
              <a:rPr lang="ru-RU" dirty="0" smtClean="0"/>
              <a:t>редко </a:t>
            </a:r>
            <a:r>
              <a:rPr lang="ru-RU" dirty="0"/>
              <a:t>в литературно </a:t>
            </a:r>
            <a:r>
              <a:rPr lang="ru-RU" dirty="0" smtClean="0"/>
              <a:t>обработанных текстах</a:t>
            </a:r>
            <a:r>
              <a:rPr lang="ru-RU" dirty="0"/>
              <a:t>, </a:t>
            </a:r>
            <a:endParaRPr lang="ru-RU" dirty="0" smtClean="0"/>
          </a:p>
          <a:p>
            <a:r>
              <a:rPr lang="ru-RU" dirty="0" smtClean="0"/>
              <a:t>произносился </a:t>
            </a:r>
            <a:r>
              <a:rPr lang="ru-RU" dirty="0"/>
              <a:t>он иначе, на русский лад, </a:t>
            </a:r>
            <a:r>
              <a:rPr lang="ru-RU" i="1" dirty="0" err="1">
                <a:solidFill>
                  <a:srgbClr val="002060"/>
                </a:solidFill>
              </a:rPr>
              <a:t>яче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smtClean="0"/>
              <a:t>Ему </a:t>
            </a:r>
            <a:r>
              <a:rPr lang="ru-RU" dirty="0"/>
              <a:t>не соответствовало </a:t>
            </a:r>
            <a:r>
              <a:rPr lang="ru-RU" i="1" dirty="0">
                <a:solidFill>
                  <a:srgbClr val="002060"/>
                </a:solidFill>
              </a:rPr>
              <a:t>то</a:t>
            </a:r>
            <a:r>
              <a:rPr lang="ru-RU" dirty="0"/>
              <a:t> главного предложения. </a:t>
            </a:r>
            <a:endParaRPr lang="ru-RU" dirty="0" smtClean="0"/>
          </a:p>
          <a:p>
            <a:r>
              <a:rPr lang="ru-RU" dirty="0" smtClean="0"/>
              <a:t>Следовательно</a:t>
            </a:r>
            <a:r>
              <a:rPr lang="ru-RU" dirty="0"/>
              <a:t>, «по-русски» надо было сказать </a:t>
            </a:r>
            <a:endParaRPr lang="ru-RU" dirty="0" smtClean="0"/>
          </a:p>
          <a:p>
            <a:pPr marL="0" indent="0">
              <a:buNone/>
            </a:pPr>
            <a:r>
              <a:rPr lang="ru-RU" i="1" dirty="0"/>
              <a:t> </a:t>
            </a:r>
            <a:r>
              <a:rPr lang="ru-RU" i="1" dirty="0" smtClean="0"/>
              <a:t>   (</a:t>
            </a:r>
            <a:r>
              <a:rPr lang="ru-RU" i="1" dirty="0" err="1">
                <a:solidFill>
                  <a:srgbClr val="002060"/>
                </a:solidFill>
              </a:rPr>
              <a:t>яче</a:t>
            </a:r>
            <a:r>
              <a:rPr lang="ru-RU" i="1" dirty="0">
                <a:solidFill>
                  <a:srgbClr val="002060"/>
                </a:solidFill>
              </a:rPr>
              <a:t>) </a:t>
            </a:r>
            <a:r>
              <a:rPr lang="ru-RU" i="1" dirty="0" err="1">
                <a:solidFill>
                  <a:srgbClr val="002060"/>
                </a:solidFill>
              </a:rPr>
              <a:t>сяде</a:t>
            </a:r>
            <a:r>
              <a:rPr lang="ru-RU" i="1" dirty="0">
                <a:solidFill>
                  <a:srgbClr val="002060"/>
                </a:solidFill>
              </a:rPr>
              <a:t> на столе отца своего – имам рать со </a:t>
            </a:r>
            <a:r>
              <a:rPr lang="ru-RU" i="1" dirty="0" smtClean="0">
                <a:solidFill>
                  <a:srgbClr val="002060"/>
                </a:solidFill>
              </a:rPr>
              <a:t>             Святополком </a:t>
            </a:r>
            <a:r>
              <a:rPr lang="ru-RU" i="1" dirty="0" err="1">
                <a:solidFill>
                  <a:srgbClr val="002060"/>
                </a:solidFill>
              </a:rPr>
              <a:t>взяти</a:t>
            </a:r>
            <a:r>
              <a:rPr lang="ru-RU" i="1" dirty="0"/>
              <a:t>.</a:t>
            </a:r>
            <a:r>
              <a:rPr lang="ru-RU" dirty="0"/>
              <a:t> </a:t>
            </a:r>
            <a:endParaRPr lang="ru-RU" dirty="0" smtClean="0"/>
          </a:p>
          <a:p>
            <a:r>
              <a:rPr lang="ru-RU" dirty="0" smtClean="0"/>
              <a:t>Никаких </a:t>
            </a:r>
            <a:r>
              <a:rPr lang="ru-RU" dirty="0"/>
              <a:t>слов-стычек в древнем русском говорении нет, синтаксический смысл предложения передается </a:t>
            </a:r>
            <a:r>
              <a:rPr lang="ru-RU" dirty="0" smtClean="0"/>
              <a:t>порядком </a:t>
            </a:r>
            <a:r>
              <a:rPr lang="ru-RU" dirty="0"/>
              <a:t>слов и интонаций. </a:t>
            </a:r>
            <a:endParaRPr lang="ru-RU" dirty="0" smtClean="0"/>
          </a:p>
          <a:p>
            <a:r>
              <a:rPr lang="ru-RU" dirty="0" smtClean="0"/>
              <a:t>Попробуем </a:t>
            </a:r>
            <a:r>
              <a:rPr lang="ru-RU" dirty="0"/>
              <a:t>переставить предложения: </a:t>
            </a:r>
            <a:endParaRPr lang="ru-RU" dirty="0" smtClean="0"/>
          </a:p>
          <a:p>
            <a:pPr marL="0" indent="0">
              <a:buNone/>
            </a:pPr>
            <a:r>
              <a:rPr lang="ru-RU" i="1" dirty="0"/>
              <a:t> </a:t>
            </a:r>
            <a:r>
              <a:rPr lang="ru-RU" i="1" dirty="0" smtClean="0"/>
              <a:t>    </a:t>
            </a:r>
            <a:r>
              <a:rPr lang="ru-RU" i="1" dirty="0" smtClean="0">
                <a:solidFill>
                  <a:srgbClr val="002060"/>
                </a:solidFill>
              </a:rPr>
              <a:t>Имам </a:t>
            </a:r>
            <a:r>
              <a:rPr lang="ru-RU" i="1" dirty="0">
                <a:solidFill>
                  <a:srgbClr val="002060"/>
                </a:solidFill>
              </a:rPr>
              <a:t>рать со Святополком </a:t>
            </a:r>
            <a:r>
              <a:rPr lang="ru-RU" i="1" dirty="0" err="1">
                <a:solidFill>
                  <a:srgbClr val="002060"/>
                </a:solidFill>
              </a:rPr>
              <a:t>взяти</a:t>
            </a:r>
            <a:r>
              <a:rPr lang="ru-RU" i="1" dirty="0">
                <a:solidFill>
                  <a:srgbClr val="002060"/>
                </a:solidFill>
              </a:rPr>
              <a:t> – сяду на столе отца своего</a:t>
            </a:r>
            <a:r>
              <a:rPr lang="ru-RU" i="1" dirty="0"/>
              <a:t>, – </a:t>
            </a:r>
            <a:r>
              <a:rPr lang="ru-RU" dirty="0"/>
              <a:t>и сразу же все отношения зеркально переменились. Теперь первое предложение условное, а второе – главное:</a:t>
            </a:r>
          </a:p>
          <a:p>
            <a:r>
              <a:rPr lang="ru-RU" dirty="0">
                <a:solidFill>
                  <a:srgbClr val="002060"/>
                </a:solidFill>
              </a:rPr>
              <a:t>«Если сражусь со Святополком – сяду на престоле отца своего»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76006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24744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2800" b="1" dirty="0">
                <a:effectLst/>
              </a:rPr>
              <a:t>Проанализируйте следующие летописные </a:t>
            </a:r>
            <a:r>
              <a:rPr lang="ru-RU" sz="2800" b="1" dirty="0" smtClean="0">
                <a:effectLst/>
              </a:rPr>
              <a:t>тексты (соотнесите с яко современные союзы или союзные слова)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313384"/>
            <a:ext cx="8229600" cy="5544616"/>
          </a:xfrm>
        </p:spPr>
        <p:txBody>
          <a:bodyPr>
            <a:normAutofit fontScale="77500" lnSpcReduction="20000"/>
          </a:bodyPr>
          <a:lstStyle/>
          <a:p>
            <a:r>
              <a:rPr lang="ru-RU" i="1" dirty="0">
                <a:solidFill>
                  <a:srgbClr val="002060"/>
                </a:solidFill>
              </a:rPr>
              <a:t>Разуме(л) Ярослав, яко в ночь велит </a:t>
            </a:r>
            <a:r>
              <a:rPr lang="ru-RU" i="1" dirty="0" err="1">
                <a:solidFill>
                  <a:srgbClr val="002060"/>
                </a:solidFill>
              </a:rPr>
              <a:t>сечися</a:t>
            </a:r>
            <a:r>
              <a:rPr lang="ru-RU" i="1" dirty="0">
                <a:solidFill>
                  <a:srgbClr val="002060"/>
                </a:solidFill>
              </a:rPr>
              <a:t>, </a:t>
            </a:r>
            <a:r>
              <a:rPr lang="ru-RU" dirty="0">
                <a:solidFill>
                  <a:srgbClr val="002060"/>
                </a:solidFill>
              </a:rPr>
              <a:t>– </a:t>
            </a:r>
            <a:endParaRPr lang="ru-RU" dirty="0" smtClean="0">
              <a:solidFill>
                <a:srgbClr val="002060"/>
              </a:solidFill>
            </a:endParaRPr>
          </a:p>
          <a:p>
            <a:r>
              <a:rPr lang="ru-RU" dirty="0" smtClean="0"/>
              <a:t>здесь </a:t>
            </a:r>
            <a:r>
              <a:rPr lang="ru-RU" dirty="0"/>
              <a:t>зависимость от глагола </a:t>
            </a:r>
            <a:r>
              <a:rPr lang="ru-RU" i="1" dirty="0"/>
              <a:t>разуметь</a:t>
            </a:r>
            <a:r>
              <a:rPr lang="ru-RU" dirty="0"/>
              <a:t> диктует выбор перевода с </a:t>
            </a:r>
            <a:r>
              <a:rPr lang="ru-RU" i="1" dirty="0"/>
              <a:t>что</a:t>
            </a:r>
            <a:r>
              <a:rPr lang="ru-RU" dirty="0"/>
              <a:t>: «что велит в ночь сражаться»;</a:t>
            </a:r>
          </a:p>
          <a:p>
            <a:r>
              <a:rPr lang="ru-RU" i="1" dirty="0">
                <a:solidFill>
                  <a:srgbClr val="002060"/>
                </a:solidFill>
              </a:rPr>
              <a:t>Рече же им Ольга, яко </a:t>
            </a:r>
            <a:r>
              <a:rPr lang="ru-RU" i="1" dirty="0" err="1">
                <a:solidFill>
                  <a:srgbClr val="002060"/>
                </a:solidFill>
              </a:rPr>
              <a:t>яз</a:t>
            </a:r>
            <a:r>
              <a:rPr lang="ru-RU" i="1" dirty="0">
                <a:solidFill>
                  <a:srgbClr val="002060"/>
                </a:solidFill>
              </a:rPr>
              <a:t> мстила уже обиду</a:t>
            </a:r>
            <a:r>
              <a:rPr lang="ru-RU" dirty="0">
                <a:solidFill>
                  <a:srgbClr val="002060"/>
                </a:solidFill>
              </a:rPr>
              <a:t>, – </a:t>
            </a:r>
            <a:endParaRPr lang="ru-RU" dirty="0" smtClean="0">
              <a:solidFill>
                <a:srgbClr val="002060"/>
              </a:solidFill>
            </a:endParaRPr>
          </a:p>
          <a:p>
            <a:r>
              <a:rPr lang="ru-RU" dirty="0" smtClean="0"/>
              <a:t>а </a:t>
            </a:r>
            <a:r>
              <a:rPr lang="ru-RU" dirty="0"/>
              <a:t>здесь косвенная передача прямой речи, и </a:t>
            </a:r>
            <a:r>
              <a:rPr lang="ru-RU" i="1" dirty="0"/>
              <a:t>яко</a:t>
            </a:r>
            <a:r>
              <a:rPr lang="ru-RU" dirty="0"/>
              <a:t> мы должны понимать как «что мол»: «что, мол, я уже отомстила за свою обиду»;</a:t>
            </a:r>
          </a:p>
          <a:p>
            <a:r>
              <a:rPr lang="ru-RU" i="1" dirty="0" err="1">
                <a:solidFill>
                  <a:srgbClr val="002060"/>
                </a:solidFill>
              </a:rPr>
              <a:t>Бысть</a:t>
            </a:r>
            <a:r>
              <a:rPr lang="ru-RU" i="1" dirty="0">
                <a:solidFill>
                  <a:srgbClr val="002060"/>
                </a:solidFill>
              </a:rPr>
              <a:t> гром </a:t>
            </a:r>
            <a:r>
              <a:rPr lang="ru-RU" i="1" dirty="0" err="1">
                <a:solidFill>
                  <a:srgbClr val="002060"/>
                </a:solidFill>
              </a:rPr>
              <a:t>велии</a:t>
            </a:r>
            <a:r>
              <a:rPr lang="ru-RU" i="1" dirty="0">
                <a:solidFill>
                  <a:srgbClr val="002060"/>
                </a:solidFill>
              </a:rPr>
              <a:t> яко </a:t>
            </a:r>
            <a:r>
              <a:rPr lang="ru-RU" i="1" dirty="0" err="1">
                <a:solidFill>
                  <a:srgbClr val="002060"/>
                </a:solidFill>
              </a:rPr>
              <a:t>слышахом</a:t>
            </a:r>
            <a:r>
              <a:rPr lang="ru-RU" i="1" dirty="0">
                <a:solidFill>
                  <a:srgbClr val="002060"/>
                </a:solidFill>
              </a:rPr>
              <a:t> в избе </a:t>
            </a:r>
            <a:r>
              <a:rPr lang="ru-RU" i="1" dirty="0" err="1">
                <a:solidFill>
                  <a:srgbClr val="002060"/>
                </a:solidFill>
              </a:rPr>
              <a:t>сидящи</a:t>
            </a:r>
            <a:r>
              <a:rPr lang="ru-RU" dirty="0">
                <a:solidFill>
                  <a:srgbClr val="002060"/>
                </a:solidFill>
              </a:rPr>
              <a:t>, – </a:t>
            </a:r>
            <a:endParaRPr lang="ru-RU" dirty="0" smtClean="0">
              <a:solidFill>
                <a:srgbClr val="002060"/>
              </a:solidFill>
            </a:endParaRPr>
          </a:p>
          <a:p>
            <a:r>
              <a:rPr lang="ru-RU" i="1" dirty="0" smtClean="0"/>
              <a:t>яко</a:t>
            </a:r>
            <a:r>
              <a:rPr lang="ru-RU" dirty="0" smtClean="0"/>
              <a:t> </a:t>
            </a:r>
            <a:r>
              <a:rPr lang="ru-RU" dirty="0"/>
              <a:t>относится к глаголу </a:t>
            </a:r>
            <a:r>
              <a:rPr lang="ru-RU" i="1" dirty="0"/>
              <a:t>быть</a:t>
            </a:r>
            <a:r>
              <a:rPr lang="ru-RU" dirty="0"/>
              <a:t> и потому переводится еще с одним значением: «так что слышали (даже) сидящие в избе»;</a:t>
            </a:r>
          </a:p>
          <a:p>
            <a:r>
              <a:rPr lang="ru-RU" i="1" dirty="0" err="1">
                <a:solidFill>
                  <a:srgbClr val="002060"/>
                </a:solidFill>
              </a:rPr>
              <a:t>Сдумаша</a:t>
            </a:r>
            <a:r>
              <a:rPr lang="ru-RU" i="1" dirty="0">
                <a:solidFill>
                  <a:srgbClr val="002060"/>
                </a:solidFill>
              </a:rPr>
              <a:t> яко </a:t>
            </a:r>
            <a:r>
              <a:rPr lang="ru-RU" i="1" dirty="0" err="1">
                <a:solidFill>
                  <a:srgbClr val="002060"/>
                </a:solidFill>
              </a:rPr>
              <a:t>изгонити</a:t>
            </a:r>
            <a:r>
              <a:rPr lang="ru-RU" i="1" dirty="0">
                <a:solidFill>
                  <a:srgbClr val="002060"/>
                </a:solidFill>
              </a:rPr>
              <a:t> князя своего</a:t>
            </a:r>
            <a:r>
              <a:rPr lang="ru-RU" dirty="0">
                <a:solidFill>
                  <a:srgbClr val="002060"/>
                </a:solidFill>
              </a:rPr>
              <a:t>, – </a:t>
            </a:r>
            <a:endParaRPr lang="ru-RU" dirty="0" smtClean="0">
              <a:solidFill>
                <a:srgbClr val="002060"/>
              </a:solidFill>
            </a:endParaRPr>
          </a:p>
          <a:p>
            <a:r>
              <a:rPr lang="ru-RU" dirty="0" smtClean="0"/>
              <a:t>единственно </a:t>
            </a:r>
            <a:r>
              <a:rPr lang="ru-RU" dirty="0"/>
              <a:t>возможное значение </a:t>
            </a:r>
            <a:r>
              <a:rPr lang="ru-RU" i="1" dirty="0"/>
              <a:t>яко </a:t>
            </a:r>
            <a:r>
              <a:rPr lang="ru-RU" dirty="0"/>
              <a:t>в этом тексте связывается с нашим </a:t>
            </a:r>
            <a:r>
              <a:rPr lang="ru-RU" i="1" dirty="0"/>
              <a:t>чтобы</a:t>
            </a:r>
            <a:r>
              <a:rPr lang="ru-RU" dirty="0"/>
              <a:t>: «чтобы  изгнать своего князя»;</a:t>
            </a:r>
          </a:p>
          <a:p>
            <a:r>
              <a:rPr lang="ru-RU" i="1" dirty="0">
                <a:solidFill>
                  <a:srgbClr val="002060"/>
                </a:solidFill>
              </a:rPr>
              <a:t>Не </a:t>
            </a:r>
            <a:r>
              <a:rPr lang="ru-RU" i="1" dirty="0" err="1">
                <a:solidFill>
                  <a:srgbClr val="002060"/>
                </a:solidFill>
              </a:rPr>
              <a:t>восхоте</a:t>
            </a:r>
            <a:r>
              <a:rPr lang="ru-RU" i="1" dirty="0">
                <a:solidFill>
                  <a:srgbClr val="002060"/>
                </a:solidFill>
              </a:rPr>
              <a:t>(л) </a:t>
            </a:r>
            <a:r>
              <a:rPr lang="ru-RU" i="1" dirty="0" err="1">
                <a:solidFill>
                  <a:srgbClr val="002060"/>
                </a:solidFill>
              </a:rPr>
              <a:t>противитися</a:t>
            </a:r>
            <a:r>
              <a:rPr lang="ru-RU" i="1" dirty="0">
                <a:solidFill>
                  <a:srgbClr val="002060"/>
                </a:solidFill>
              </a:rPr>
              <a:t> брату своему... яко велики вои держа в руку своею</a:t>
            </a:r>
            <a:r>
              <a:rPr lang="ru-RU" dirty="0">
                <a:solidFill>
                  <a:srgbClr val="002060"/>
                </a:solidFill>
              </a:rPr>
              <a:t>, – </a:t>
            </a:r>
            <a:endParaRPr lang="ru-RU" dirty="0" smtClean="0">
              <a:solidFill>
                <a:srgbClr val="002060"/>
              </a:solidFill>
            </a:endParaRPr>
          </a:p>
          <a:p>
            <a:r>
              <a:rPr lang="ru-RU" dirty="0" smtClean="0"/>
              <a:t>что </a:t>
            </a:r>
            <a:r>
              <a:rPr lang="ru-RU" dirty="0"/>
              <a:t>значит: «Хотя и много было (у Бориса) воинов, но он не желал противиться воле старшего брата»;</a:t>
            </a:r>
          </a:p>
          <a:p>
            <a:r>
              <a:rPr lang="ru-RU" i="1" dirty="0">
                <a:solidFill>
                  <a:srgbClr val="002060"/>
                </a:solidFill>
              </a:rPr>
              <a:t>Больного посетите... яко </a:t>
            </a:r>
            <a:r>
              <a:rPr lang="ru-RU" i="1" dirty="0" err="1">
                <a:solidFill>
                  <a:srgbClr val="002060"/>
                </a:solidFill>
              </a:rPr>
              <a:t>вси</a:t>
            </a:r>
            <a:r>
              <a:rPr lang="ru-RU" i="1" dirty="0">
                <a:solidFill>
                  <a:srgbClr val="002060"/>
                </a:solidFill>
              </a:rPr>
              <a:t> </a:t>
            </a:r>
            <a:r>
              <a:rPr lang="ru-RU" i="1" dirty="0" err="1">
                <a:solidFill>
                  <a:srgbClr val="002060"/>
                </a:solidFill>
              </a:rPr>
              <a:t>мертвени</a:t>
            </a:r>
            <a:r>
              <a:rPr lang="ru-RU" i="1" dirty="0">
                <a:solidFill>
                  <a:srgbClr val="002060"/>
                </a:solidFill>
              </a:rPr>
              <a:t> </a:t>
            </a:r>
            <a:r>
              <a:rPr lang="ru-RU" i="1" dirty="0" err="1">
                <a:solidFill>
                  <a:srgbClr val="002060"/>
                </a:solidFill>
              </a:rPr>
              <a:t>есмы</a:t>
            </a:r>
            <a:r>
              <a:rPr lang="ru-RU" dirty="0">
                <a:solidFill>
                  <a:srgbClr val="002060"/>
                </a:solidFill>
              </a:rPr>
              <a:t>, – </a:t>
            </a:r>
            <a:endParaRPr lang="ru-RU" dirty="0" smtClean="0">
              <a:solidFill>
                <a:srgbClr val="002060"/>
              </a:solidFill>
            </a:endParaRPr>
          </a:p>
          <a:p>
            <a:r>
              <a:rPr lang="ru-RU" dirty="0" smtClean="0"/>
              <a:t>здесь </a:t>
            </a:r>
            <a:r>
              <a:rPr lang="ru-RU" dirty="0"/>
              <a:t>можно перевести по-разному: так как, ибо или потому что – в одном и в том же значении.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33954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268760"/>
            <a:ext cx="8229600" cy="1296144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2000" dirty="0" smtClean="0">
                <a:effectLst/>
              </a:rPr>
              <a:t/>
            </a:r>
            <a:br>
              <a:rPr lang="ru-RU" sz="2000" dirty="0" smtClean="0">
                <a:effectLst/>
              </a:rPr>
            </a:br>
            <a:r>
              <a:rPr lang="ru-RU" sz="2000" dirty="0">
                <a:effectLst/>
              </a:rPr>
              <a:t/>
            </a:r>
            <a:br>
              <a:rPr lang="ru-RU" sz="2000" dirty="0">
                <a:effectLst/>
              </a:rPr>
            </a:br>
            <a:r>
              <a:rPr lang="ru-RU" sz="2000" dirty="0" smtClean="0">
                <a:effectLst/>
              </a:rPr>
              <a:t/>
            </a:r>
            <a:br>
              <a:rPr lang="ru-RU" sz="2000" dirty="0" smtClean="0">
                <a:effectLst/>
              </a:rPr>
            </a:br>
            <a:r>
              <a:rPr lang="ru-RU" sz="2000" dirty="0" smtClean="0">
                <a:effectLst/>
              </a:rPr>
              <a:t>Древнее </a:t>
            </a:r>
            <a:r>
              <a:rPr lang="ru-RU" sz="2000" dirty="0">
                <a:effectLst/>
              </a:rPr>
              <a:t>мышление </a:t>
            </a:r>
            <a:r>
              <a:rPr lang="ru-RU" sz="2000" dirty="0" smtClean="0">
                <a:effectLst/>
              </a:rPr>
              <a:t>- </a:t>
            </a:r>
            <a:r>
              <a:rPr lang="ru-RU" sz="2000" dirty="0" err="1" smtClean="0">
                <a:effectLst/>
              </a:rPr>
              <a:t>однопланное</a:t>
            </a:r>
            <a:r>
              <a:rPr lang="ru-RU" sz="2000" dirty="0" smtClean="0">
                <a:effectLst/>
              </a:rPr>
              <a:t> </a:t>
            </a:r>
            <a:r>
              <a:rPr lang="ru-RU" sz="2000" dirty="0">
                <a:effectLst/>
              </a:rPr>
              <a:t>и </a:t>
            </a:r>
            <a:r>
              <a:rPr lang="ru-RU" sz="2000" dirty="0" smtClean="0">
                <a:effectLst/>
              </a:rPr>
              <a:t>четкое. </a:t>
            </a:r>
            <a:r>
              <a:rPr lang="ru-RU" sz="2000" dirty="0">
                <a:effectLst/>
              </a:rPr>
              <a:t>Слова </a:t>
            </a:r>
            <a:r>
              <a:rPr lang="ru-RU" sz="2000" dirty="0" smtClean="0">
                <a:effectLst/>
              </a:rPr>
              <a:t>следуют </a:t>
            </a:r>
            <a:r>
              <a:rPr lang="ru-RU" sz="2000" dirty="0">
                <a:effectLst/>
              </a:rPr>
              <a:t>друг за другом, </a:t>
            </a:r>
            <a:r>
              <a:rPr lang="ru-RU" sz="2000" dirty="0" smtClean="0">
                <a:effectLst/>
              </a:rPr>
              <a:t>не </a:t>
            </a:r>
            <a:r>
              <a:rPr lang="ru-RU" sz="2000" dirty="0">
                <a:effectLst/>
              </a:rPr>
              <a:t>выпячиваясь, как и теперь в разговорном языке. </a:t>
            </a:r>
            <a:r>
              <a:rPr lang="ru-RU" sz="2000" dirty="0" smtClean="0">
                <a:effectLst/>
              </a:rPr>
              <a:t>Афанасий </a:t>
            </a:r>
            <a:r>
              <a:rPr lang="ru-RU" sz="2000" dirty="0">
                <a:effectLst/>
              </a:rPr>
              <a:t>Никитин – купец и путешественник </a:t>
            </a:r>
            <a:r>
              <a:rPr lang="en-US" sz="2000" dirty="0">
                <a:effectLst/>
              </a:rPr>
              <a:t>XV </a:t>
            </a:r>
            <a:r>
              <a:rPr lang="ru-RU" sz="2000" dirty="0">
                <a:effectLst/>
              </a:rPr>
              <a:t>века – свои впечатления о мире описывал </a:t>
            </a:r>
            <a:r>
              <a:rPr lang="ru-RU" sz="2000" dirty="0" smtClean="0">
                <a:effectLst/>
              </a:rPr>
              <a:t>так:</a:t>
            </a:r>
            <a:r>
              <a:rPr lang="ru-RU" dirty="0">
                <a:effectLst/>
              </a:rPr>
              <a:t/>
            </a:r>
            <a:br>
              <a:rPr lang="ru-RU" dirty="0">
                <a:effectLst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>
              <a:solidFill>
                <a:srgbClr val="002060"/>
              </a:solidFill>
            </a:endParaRPr>
          </a:p>
          <a:p>
            <a:endParaRPr lang="ru-RU" dirty="0">
              <a:solidFill>
                <a:srgbClr val="002060"/>
              </a:solidFill>
            </a:endParaRPr>
          </a:p>
          <a:p>
            <a:endParaRPr lang="ru-RU" dirty="0" smtClean="0">
              <a:solidFill>
                <a:srgbClr val="002060"/>
              </a:solidFill>
            </a:endParaRPr>
          </a:p>
          <a:p>
            <a:r>
              <a:rPr lang="ru-RU" dirty="0" smtClean="0">
                <a:solidFill>
                  <a:srgbClr val="002060"/>
                </a:solidFill>
              </a:rPr>
              <a:t>«</a:t>
            </a:r>
            <a:r>
              <a:rPr lang="ru-RU" dirty="0">
                <a:solidFill>
                  <a:srgbClr val="002060"/>
                </a:solidFill>
              </a:rPr>
              <a:t>Тут есть Индейская страна и люди ходят наги все а голова непокрыта а грудь гола а волосы в одну косу плетены... а детей у них много а муж(чин)ы и жен(чин)ы все черны и </a:t>
            </a:r>
            <a:r>
              <a:rPr lang="ru-RU" dirty="0" err="1">
                <a:solidFill>
                  <a:srgbClr val="002060"/>
                </a:solidFill>
              </a:rPr>
              <a:t>яз</a:t>
            </a:r>
            <a:r>
              <a:rPr lang="ru-RU" dirty="0">
                <a:solidFill>
                  <a:srgbClr val="002060"/>
                </a:solidFill>
              </a:rPr>
              <a:t> хожу </a:t>
            </a:r>
            <a:r>
              <a:rPr lang="ru-RU" dirty="0" err="1">
                <a:solidFill>
                  <a:srgbClr val="002060"/>
                </a:solidFill>
              </a:rPr>
              <a:t>куды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ино</a:t>
            </a:r>
            <a:r>
              <a:rPr lang="ru-RU" dirty="0">
                <a:solidFill>
                  <a:srgbClr val="002060"/>
                </a:solidFill>
              </a:rPr>
              <a:t> за мною людей много дивятся белому человеку».</a:t>
            </a:r>
          </a:p>
          <a:p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959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ru-RU" sz="2800" b="1" dirty="0" smtClean="0">
                <a:effectLst/>
              </a:rPr>
              <a:t>Формирование подчинения </a:t>
            </a:r>
            <a:r>
              <a:rPr lang="ru-RU" sz="2800" b="1" dirty="0">
                <a:effectLst/>
              </a:rPr>
              <a:t>и </a:t>
            </a:r>
            <a:r>
              <a:rPr lang="ru-RU" sz="2800" b="1" dirty="0" smtClean="0">
                <a:effectLst/>
              </a:rPr>
              <a:t>появление сложноподчиненных предложений</a:t>
            </a:r>
            <a:endParaRPr lang="ru-RU" sz="2800" b="1" dirty="0"/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ru-RU" dirty="0" smtClean="0">
                <a:solidFill>
                  <a:srgbClr val="C00000"/>
                </a:solidFill>
              </a:rPr>
              <a:t>Раньше </a:t>
            </a:r>
            <a:r>
              <a:rPr lang="ru-RU" dirty="0">
                <a:solidFill>
                  <a:srgbClr val="C00000"/>
                </a:solidFill>
              </a:rPr>
              <a:t>всего в русском языке развились придаточные условные предложения. Сначала это </a:t>
            </a:r>
            <a:r>
              <a:rPr lang="ru-RU" dirty="0" smtClean="0">
                <a:solidFill>
                  <a:srgbClr val="C00000"/>
                </a:solidFill>
              </a:rPr>
              <a:t>даже не </a:t>
            </a:r>
            <a:r>
              <a:rPr lang="ru-RU" dirty="0">
                <a:solidFill>
                  <a:srgbClr val="C00000"/>
                </a:solidFill>
              </a:rPr>
              <a:t>придаточные. В разговорной речи рождается вопрос, за ним </a:t>
            </a:r>
            <a:r>
              <a:rPr lang="ru-RU" dirty="0" smtClean="0">
                <a:solidFill>
                  <a:srgbClr val="C00000"/>
                </a:solidFill>
              </a:rPr>
              <a:t>ответ:</a:t>
            </a:r>
            <a:endParaRPr lang="ru-RU" dirty="0">
              <a:solidFill>
                <a:srgbClr val="C00000"/>
              </a:solidFill>
            </a:endParaRPr>
          </a:p>
          <a:p>
            <a:pPr marL="400050" lvl="1" indent="0">
              <a:buNone/>
            </a:pPr>
            <a:endParaRPr lang="ru-RU" sz="2800" i="1" dirty="0" smtClean="0"/>
          </a:p>
          <a:p>
            <a:pPr marL="400050" lvl="1" indent="0">
              <a:buNone/>
            </a:pPr>
            <a:r>
              <a:rPr lang="ru-RU" sz="2800" i="1" dirty="0" smtClean="0"/>
              <a:t>Есть </a:t>
            </a:r>
            <a:r>
              <a:rPr lang="ru-RU" sz="2800" i="1" dirty="0"/>
              <a:t>ли у тебя, Никитка, пиво?</a:t>
            </a:r>
            <a:endParaRPr lang="ru-RU" sz="2800" dirty="0"/>
          </a:p>
          <a:p>
            <a:pPr marL="400050" lvl="1" indent="0">
              <a:buNone/>
            </a:pPr>
            <a:r>
              <a:rPr lang="ru-RU" sz="2800" i="1" dirty="0" err="1"/>
              <a:t>Испьем</a:t>
            </a:r>
            <a:r>
              <a:rPr lang="ru-RU" sz="2800" i="1" dirty="0"/>
              <a:t> да и простимся.</a:t>
            </a:r>
            <a:endParaRPr lang="ru-RU" sz="28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84614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ru-RU" sz="2800" b="1" dirty="0" smtClean="0">
                <a:effectLst/>
              </a:rPr>
              <a:t>Формирование подчинения </a:t>
            </a:r>
            <a:r>
              <a:rPr lang="ru-RU" sz="2800" b="1" dirty="0">
                <a:effectLst/>
              </a:rPr>
              <a:t>и </a:t>
            </a:r>
            <a:r>
              <a:rPr lang="ru-RU" sz="2800" b="1" dirty="0" smtClean="0">
                <a:effectLst/>
              </a:rPr>
              <a:t>появление сложноподчиненных предложений</a:t>
            </a:r>
            <a:endParaRPr lang="ru-RU" sz="2800" b="1" dirty="0"/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ru-RU" dirty="0">
                <a:solidFill>
                  <a:srgbClr val="C00000"/>
                </a:solidFill>
              </a:rPr>
              <a:t>В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>
                <a:solidFill>
                  <a:srgbClr val="C00000"/>
                </a:solidFill>
              </a:rPr>
              <a:t>письменной речи </a:t>
            </a:r>
            <a:r>
              <a:rPr lang="ru-RU" dirty="0" smtClean="0">
                <a:solidFill>
                  <a:srgbClr val="C00000"/>
                </a:solidFill>
              </a:rPr>
              <a:t>все </a:t>
            </a:r>
            <a:r>
              <a:rPr lang="ru-RU" dirty="0">
                <a:solidFill>
                  <a:srgbClr val="C00000"/>
                </a:solidFill>
              </a:rPr>
              <a:t>зависит от последовательности слов: то, что впереди, – условие, что за ним следует, – следствие, т. е. главное предложение. </a:t>
            </a:r>
          </a:p>
          <a:p>
            <a:pPr marL="0" indent="0">
              <a:buNone/>
            </a:pPr>
            <a:endParaRPr lang="ru-RU" i="1" dirty="0" smtClean="0"/>
          </a:p>
          <a:p>
            <a:pPr marL="400050" lvl="1" indent="0">
              <a:buNone/>
            </a:pPr>
            <a:r>
              <a:rPr lang="ru-RU" sz="2800" i="1" dirty="0" smtClean="0"/>
              <a:t>Ударит </a:t>
            </a:r>
            <a:r>
              <a:rPr lang="ru-RU" sz="2800" i="1" dirty="0"/>
              <a:t>на смерть – вира</a:t>
            </a:r>
            <a:r>
              <a:rPr lang="ru-RU" sz="2800" dirty="0"/>
              <a:t> («Русская Правда»). Читай: «если ударит кого-то, то платить штраф».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57311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579296" cy="836712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2800" b="1" dirty="0" smtClean="0">
                <a:effectLst/>
              </a:rPr>
              <a:t>Начало </a:t>
            </a:r>
            <a:r>
              <a:rPr lang="en-US" sz="2800" b="1" dirty="0">
                <a:effectLst/>
              </a:rPr>
              <a:t>XVI </a:t>
            </a:r>
            <a:r>
              <a:rPr lang="ru-RU" sz="2800" b="1" dirty="0">
                <a:effectLst/>
              </a:rPr>
              <a:t>века </a:t>
            </a:r>
            <a:r>
              <a:rPr lang="ru-RU" sz="2800" b="1" dirty="0" smtClean="0">
                <a:effectLst/>
              </a:rPr>
              <a:t>- бурный </a:t>
            </a:r>
            <a:r>
              <a:rPr lang="ru-RU" sz="2800" b="1" dirty="0">
                <a:effectLst/>
              </a:rPr>
              <a:t>рост союзных </a:t>
            </a:r>
            <a:r>
              <a:rPr lang="ru-RU" sz="2800" b="1" dirty="0" smtClean="0">
                <a:effectLst/>
              </a:rPr>
              <a:t>слов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328592"/>
          </a:xfrm>
        </p:spPr>
        <p:txBody>
          <a:bodyPr/>
          <a:lstStyle/>
          <a:p>
            <a:r>
              <a:rPr lang="ru-RU" i="1" dirty="0">
                <a:solidFill>
                  <a:srgbClr val="C00000"/>
                </a:solidFill>
              </a:rPr>
              <a:t>Есть ли у тебя, Никитка, пиво, то </a:t>
            </a:r>
            <a:r>
              <a:rPr lang="ru-RU" i="1" dirty="0" err="1">
                <a:solidFill>
                  <a:srgbClr val="C00000"/>
                </a:solidFill>
              </a:rPr>
              <a:t>испьем</a:t>
            </a:r>
            <a:r>
              <a:rPr lang="ru-RU" i="1" dirty="0">
                <a:solidFill>
                  <a:srgbClr val="C00000"/>
                </a:solidFill>
              </a:rPr>
              <a:t> да и простимся.</a:t>
            </a:r>
            <a:r>
              <a:rPr lang="ru-RU" dirty="0">
                <a:solidFill>
                  <a:srgbClr val="C00000"/>
                </a:solidFill>
              </a:rPr>
              <a:t> </a:t>
            </a:r>
            <a:endParaRPr lang="ru-RU" dirty="0" smtClean="0">
              <a:solidFill>
                <a:srgbClr val="C00000"/>
              </a:solidFill>
            </a:endParaRPr>
          </a:p>
          <a:p>
            <a:endParaRPr lang="ru-RU" dirty="0" smtClean="0"/>
          </a:p>
          <a:p>
            <a:r>
              <a:rPr lang="ru-RU" dirty="0" smtClean="0"/>
              <a:t>Глагольная </a:t>
            </a:r>
            <a:r>
              <a:rPr lang="ru-RU" dirty="0"/>
              <a:t>форма есть не очень важна, в соединении с </a:t>
            </a:r>
            <a:r>
              <a:rPr lang="ru-RU" i="1" dirty="0"/>
              <a:t>ли</a:t>
            </a:r>
            <a:r>
              <a:rPr lang="ru-RU" dirty="0"/>
              <a:t> она и дает сначала союзное слово, а затем и союз </a:t>
            </a:r>
            <a:r>
              <a:rPr lang="ru-RU" i="1" dirty="0" err="1"/>
              <a:t>естьли</a:t>
            </a:r>
            <a:r>
              <a:rPr lang="ru-RU" i="1" dirty="0"/>
              <a:t> → если</a:t>
            </a:r>
            <a:r>
              <a:rPr lang="ru-RU" dirty="0"/>
              <a:t>. Самый распространенный союз, который сохранился до нашего времени: </a:t>
            </a:r>
            <a:endParaRPr lang="ru-RU" dirty="0" smtClean="0"/>
          </a:p>
          <a:p>
            <a:pPr marL="400050" lvl="1" indent="0">
              <a:buNone/>
            </a:pPr>
            <a:r>
              <a:rPr lang="ru-RU" sz="2400" i="1" dirty="0" smtClean="0"/>
              <a:t>Если </a:t>
            </a:r>
            <a:r>
              <a:rPr lang="ru-RU" sz="2400" i="1" dirty="0"/>
              <a:t>есть у тебя пиво, то </a:t>
            </a:r>
            <a:r>
              <a:rPr lang="ru-RU" sz="2400" i="1" dirty="0" err="1"/>
              <a:t>испьем</a:t>
            </a:r>
            <a:r>
              <a:rPr lang="ru-RU" sz="2400" i="1" dirty="0"/>
              <a:t>...</a:t>
            </a:r>
            <a:r>
              <a:rPr lang="ru-RU" sz="2400" dirty="0"/>
              <a:t> Второе </a:t>
            </a:r>
            <a:r>
              <a:rPr lang="ru-RU" sz="2400" i="1" dirty="0"/>
              <a:t>есть </a:t>
            </a:r>
            <a:r>
              <a:rPr lang="ru-RU" sz="2400" dirty="0"/>
              <a:t>появилось позднее и совсем по другой причине.</a:t>
            </a:r>
          </a:p>
          <a:p>
            <a:pPr lvl="1"/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739686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225</TotalTime>
  <Words>1062</Words>
  <Application>Microsoft Office PowerPoint</Application>
  <PresentationFormat>Экран (4:3)</PresentationFormat>
  <Paragraphs>96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Исполнительная</vt:lpstr>
      <vt:lpstr>Особенности развития системы подчинительной связи в русском языке</vt:lpstr>
      <vt:lpstr>Смысловые подчинительные и сочинительные отношения в современном русском языке </vt:lpstr>
      <vt:lpstr>В древней летописи (XI век) читаем о размышлении Владимира</vt:lpstr>
      <vt:lpstr>Союз аще в русском языке XII века</vt:lpstr>
      <vt:lpstr>Проанализируйте следующие летописные тексты (соотнесите с яко современные союзы или союзные слова)</vt:lpstr>
      <vt:lpstr>   Древнее мышление - однопланное и четкое. Слова следуют друг за другом, не выпячиваясь, как и теперь в разговорном языке. Афанасий Никитин – купец и путешественник XV века – свои впечатления о мире описывал так: </vt:lpstr>
      <vt:lpstr>Формирование подчинения и появление сложноподчиненных предложений</vt:lpstr>
      <vt:lpstr>Формирование подчинения и появление сложноподчиненных предложений</vt:lpstr>
      <vt:lpstr>Начало XVI века - бурный рост союзных слов</vt:lpstr>
      <vt:lpstr>Начало XVI века - бурный рост союзных слов</vt:lpstr>
      <vt:lpstr>Последний этап изменения связан с устранением  то, ино: </vt:lpstr>
      <vt:lpstr>Презентация PowerPoint</vt:lpstr>
      <vt:lpstr>Особенности развития системы подчинительной связи в русском языке</vt:lpstr>
      <vt:lpstr>Презентация PowerPoint</vt:lpstr>
      <vt:lpstr>Литература: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Особенности развития системы подчинительной связи в русском языке</dc:title>
  <dc:creator>мс</dc:creator>
  <cp:lastModifiedBy>мс</cp:lastModifiedBy>
  <cp:revision>16</cp:revision>
  <dcterms:created xsi:type="dcterms:W3CDTF">2013-11-24T09:44:09Z</dcterms:created>
  <dcterms:modified xsi:type="dcterms:W3CDTF">2014-02-24T19:29:05Z</dcterms:modified>
</cp:coreProperties>
</file>